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6181" autoAdjust="0"/>
  </p:normalViewPr>
  <p:slideViewPr>
    <p:cSldViewPr>
      <p:cViewPr varScale="1">
        <p:scale>
          <a:sx n="74" d="100"/>
          <a:sy n="74" d="100"/>
        </p:scale>
        <p:origin x="922"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Gloucester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Gloucester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Overview'!$A$10,'0. Overview'!$A$35,'0. Overview'!$A$52,'0. Overview'!$A$76,'0. Overview'!$A$109,'0. Overview'!$A$123,'0. Overview'!$A$135,'0. Overview'!$A$158,'0. Overview'!$A$184,'0. Overview'!$A$211)</c:f>
              <c:strCache>
                <c:ptCount val="10"/>
                <c:pt idx="0">
                  <c:v>Gloucester</c:v>
                </c:pt>
                <c:pt idx="1">
                  <c:v>Gloucester</c:v>
                </c:pt>
                <c:pt idx="2">
                  <c:v>Gloucester</c:v>
                </c:pt>
                <c:pt idx="3">
                  <c:v>Gloucester</c:v>
                </c:pt>
                <c:pt idx="4">
                  <c:v>Gloucester</c:v>
                </c:pt>
                <c:pt idx="5">
                  <c:v>Gloucester</c:v>
                </c:pt>
                <c:pt idx="6">
                  <c:v>Gloucester</c:v>
                </c:pt>
                <c:pt idx="7">
                  <c:v>Gloucester </c:v>
                </c:pt>
                <c:pt idx="8">
                  <c:v>Gloucester </c:v>
                </c:pt>
                <c:pt idx="9">
                  <c:v>Gloucester </c:v>
                </c:pt>
              </c:strCache>
            </c:strRef>
          </c:cat>
          <c:val>
            <c:numRef>
              <c:f>('0. Overview'!$C$10,'0. Overview'!$C$35,'0. Overview'!$C$52,'0. Overview'!$C$76,'0. Overview'!$C$109,'0. Overview'!$C$123,'0. Overview'!$C$135,'0. Overview'!$C$158,'0. Overview'!$C$184,'0. Overview'!$C$211)</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A62C-4418-B01D-77392DF6F927}"/>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Overview'!$A$10,'0. Overview'!$A$35,'0. Overview'!$A$52,'0. Overview'!$A$76,'0. Overview'!$A$109,'0. Overview'!$A$123,'0. Overview'!$A$135,'0. Overview'!$A$158,'0. Overview'!$A$184,'0. Overview'!$A$211)</c:f>
              <c:strCache>
                <c:ptCount val="10"/>
                <c:pt idx="0">
                  <c:v>Gloucester</c:v>
                </c:pt>
                <c:pt idx="1">
                  <c:v>Gloucester</c:v>
                </c:pt>
                <c:pt idx="2">
                  <c:v>Gloucester</c:v>
                </c:pt>
                <c:pt idx="3">
                  <c:v>Gloucester</c:v>
                </c:pt>
                <c:pt idx="4">
                  <c:v>Gloucester</c:v>
                </c:pt>
                <c:pt idx="5">
                  <c:v>Gloucester</c:v>
                </c:pt>
                <c:pt idx="6">
                  <c:v>Gloucester</c:v>
                </c:pt>
                <c:pt idx="7">
                  <c:v>Gloucester </c:v>
                </c:pt>
                <c:pt idx="8">
                  <c:v>Gloucester </c:v>
                </c:pt>
                <c:pt idx="9">
                  <c:v>Gloucester </c:v>
                </c:pt>
              </c:strCache>
            </c:strRef>
          </c:cat>
          <c:val>
            <c:numRef>
              <c:f>('0. Overview'!$D$10,'0. Overview'!$D$35,'0. Overview'!$D$52,'0. Overview'!$D$76,'0. Overview'!$D$109,'0. Overview'!$D$123,'0. Overview'!$D$135,'0. Overview'!$D$158,'0. Overview'!$D$184,'0. Overview'!$D$211)</c:f>
              <c:numCache>
                <c:formatCode>General</c:formatCode>
                <c:ptCount val="10"/>
                <c:pt idx="0">
                  <c:v>13.875</c:v>
                </c:pt>
                <c:pt idx="1">
                  <c:v>10.875</c:v>
                </c:pt>
                <c:pt idx="2">
                  <c:v>15.875</c:v>
                </c:pt>
                <c:pt idx="3">
                  <c:v>13.875</c:v>
                </c:pt>
                <c:pt idx="4">
                  <c:v>2.875</c:v>
                </c:pt>
                <c:pt idx="5">
                  <c:v>10.875</c:v>
                </c:pt>
                <c:pt idx="6">
                  <c:v>20.875</c:v>
                </c:pt>
                <c:pt idx="7">
                  <c:v>19.875</c:v>
                </c:pt>
                <c:pt idx="8">
                  <c:v>13.875</c:v>
                </c:pt>
                <c:pt idx="9">
                  <c:v>10.875</c:v>
                </c:pt>
              </c:numCache>
            </c:numRef>
          </c:val>
          <c:extLst>
            <c:ext xmlns:c16="http://schemas.microsoft.com/office/drawing/2014/chart" uri="{C3380CC4-5D6E-409C-BE32-E72D297353CC}">
              <c16:uniqueId val="{00000001-A62C-4418-B01D-77392DF6F927}"/>
            </c:ext>
          </c:extLst>
        </c:ser>
        <c:ser>
          <c:idx val="3"/>
          <c:order val="2"/>
          <c:spPr>
            <a:solidFill>
              <a:schemeClr val="bg1">
                <a:lumMod val="65000"/>
              </a:schemeClr>
            </a:solidFill>
            <a:ln>
              <a:solidFill>
                <a:schemeClr val="tx1">
                  <a:lumMod val="95000"/>
                  <a:lumOff val="5000"/>
                </a:schemeClr>
              </a:solidFill>
            </a:ln>
            <a:effectLst/>
          </c:spPr>
          <c:invertIfNegative val="0"/>
          <c:cat>
            <c:strRef>
              <c:f>('0. Overview'!$A$10,'0. Overview'!$A$35,'0. Overview'!$A$52,'0. Overview'!$A$76,'0. Overview'!$A$109,'0. Overview'!$A$123,'0. Overview'!$A$135,'0. Overview'!$A$158,'0. Overview'!$A$184,'0. Overview'!$A$211)</c:f>
              <c:strCache>
                <c:ptCount val="10"/>
                <c:pt idx="0">
                  <c:v>Gloucester</c:v>
                </c:pt>
                <c:pt idx="1">
                  <c:v>Gloucester</c:v>
                </c:pt>
                <c:pt idx="2">
                  <c:v>Gloucester</c:v>
                </c:pt>
                <c:pt idx="3">
                  <c:v>Gloucester</c:v>
                </c:pt>
                <c:pt idx="4">
                  <c:v>Gloucester</c:v>
                </c:pt>
                <c:pt idx="5">
                  <c:v>Gloucester</c:v>
                </c:pt>
                <c:pt idx="6">
                  <c:v>Gloucester</c:v>
                </c:pt>
                <c:pt idx="7">
                  <c:v>Gloucester </c:v>
                </c:pt>
                <c:pt idx="8">
                  <c:v>Gloucester </c:v>
                </c:pt>
                <c:pt idx="9">
                  <c:v>Gloucester </c:v>
                </c:pt>
              </c:strCache>
            </c:strRef>
          </c:cat>
          <c:val>
            <c:numRef>
              <c:f>('0. Overview'!$E$10,'0. Overview'!$E$35,'0. Overview'!$E$52,'0. Overview'!$E$76,'0. Overview'!$E$109,'0. Overview'!$E$123,'0. Overview'!$E$135,'0. Overview'!$E$158,'0. Overview'!$E$184,'0. Overview'!$E$211)</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A62C-4418-B01D-77392DF6F927}"/>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0.91500000000000004</c:v>
                </c:pt>
                <c:pt idx="1">
                  <c:v>0.90700000000000003</c:v>
                </c:pt>
                <c:pt idx="2">
                  <c:v>0.90100000000000002</c:v>
                </c:pt>
                <c:pt idx="3">
                  <c:v>0.91200000000000003</c:v>
                </c:pt>
                <c:pt idx="4">
                  <c:v>0.89600000000000002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18">
                  <c:v>0.89600000000000002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228801673228349"/>
          <c:y val="0.90152886049834302"/>
          <c:w val="0.129214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8">
                  <c:v>73090</c:v>
                </c:pt>
                <c:pt idx="9">
                  <c:v>81648</c:v>
                </c:pt>
                <c:pt idx="10">
                  <c:v>94772</c:v>
                </c:pt>
                <c:pt idx="11">
                  <c:v>104949</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7">
                  <c:v>65324</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19499</c:v>
                </c:pt>
                <c:pt idx="1">
                  <c:v>23190</c:v>
                </c:pt>
                <c:pt idx="2">
                  <c:v>22635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5061208390268643"/>
          <c:y val="0.88694641230867255"/>
          <c:w val="0.8493879160973135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73868110236221"/>
          <c:y val="2.6953335422200752E-2"/>
          <c:w val="0.77194488188976373"/>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Washington township</c:v>
                </c:pt>
                <c:pt idx="1">
                  <c:v>Monroe township</c:v>
                </c:pt>
                <c:pt idx="2">
                  <c:v>Deptford township</c:v>
                </c:pt>
                <c:pt idx="3">
                  <c:v>West Deptford township</c:v>
                </c:pt>
                <c:pt idx="4">
                  <c:v>Harrison township</c:v>
                </c:pt>
                <c:pt idx="5">
                  <c:v>Woolwich township</c:v>
                </c:pt>
                <c:pt idx="6">
                  <c:v>Franklin township</c:v>
                </c:pt>
                <c:pt idx="7">
                  <c:v>Mantua township</c:v>
                </c:pt>
                <c:pt idx="8">
                  <c:v>East Greenwich township</c:v>
                </c:pt>
                <c:pt idx="9">
                  <c:v>Glassboro borough</c:v>
                </c:pt>
                <c:pt idx="10">
                  <c:v>Clayton borough</c:v>
                </c:pt>
                <c:pt idx="11">
                  <c:v>Woodbury city</c:v>
                </c:pt>
                <c:pt idx="12">
                  <c:v>Pitman borough</c:v>
                </c:pt>
                <c:pt idx="13">
                  <c:v>Logan township</c:v>
                </c:pt>
                <c:pt idx="14">
                  <c:v>Paulsboro borough</c:v>
                </c:pt>
                <c:pt idx="15">
                  <c:v>Elk township</c:v>
                </c:pt>
                <c:pt idx="16">
                  <c:v>Westville borough</c:v>
                </c:pt>
                <c:pt idx="17">
                  <c:v>South Harrison township</c:v>
                </c:pt>
                <c:pt idx="18">
                  <c:v>Swedesboro borough</c:v>
                </c:pt>
                <c:pt idx="19">
                  <c:v>Greenwich township</c:v>
                </c:pt>
              </c:strCache>
            </c:strRef>
          </c:cat>
          <c:val>
            <c:numRef>
              <c:f>Sheet1!$B$2:$B$21</c:f>
              <c:numCache>
                <c:formatCode>0</c:formatCode>
                <c:ptCount val="20"/>
                <c:pt idx="0">
                  <c:v>10509</c:v>
                </c:pt>
                <c:pt idx="1">
                  <c:v>8854</c:v>
                </c:pt>
                <c:pt idx="2">
                  <c:v>7086</c:v>
                </c:pt>
                <c:pt idx="3">
                  <c:v>4402</c:v>
                </c:pt>
                <c:pt idx="4">
                  <c:v>3800</c:v>
                </c:pt>
                <c:pt idx="5">
                  <c:v>3638</c:v>
                </c:pt>
                <c:pt idx="6">
                  <c:v>3458</c:v>
                </c:pt>
                <c:pt idx="7">
                  <c:v>3173</c:v>
                </c:pt>
                <c:pt idx="8">
                  <c:v>3077</c:v>
                </c:pt>
                <c:pt idx="9">
                  <c:v>3026</c:v>
                </c:pt>
                <c:pt idx="10">
                  <c:v>2049</c:v>
                </c:pt>
                <c:pt idx="11">
                  <c:v>1999</c:v>
                </c:pt>
                <c:pt idx="12">
                  <c:v>1727</c:v>
                </c:pt>
                <c:pt idx="13">
                  <c:v>1268</c:v>
                </c:pt>
                <c:pt idx="14">
                  <c:v>1077</c:v>
                </c:pt>
                <c:pt idx="15">
                  <c:v>991</c:v>
                </c:pt>
                <c:pt idx="16">
                  <c:v>934</c:v>
                </c:pt>
                <c:pt idx="17">
                  <c:v>908</c:v>
                </c:pt>
                <c:pt idx="18">
                  <c:v>906</c:v>
                </c:pt>
                <c:pt idx="19">
                  <c:v>896</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0.26</c:v>
                </c:pt>
                <c:pt idx="1">
                  <c:v>0.25</c:v>
                </c:pt>
                <c:pt idx="2">
                  <c:v>0.2</c:v>
                </c:pt>
                <c:pt idx="3">
                  <c:v>0.21</c:v>
                </c:pt>
                <c:pt idx="4">
                  <c:v>0.21041752161999999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8">
                  <c:v>0.23577603798999999</c:v>
                </c:pt>
                <c:pt idx="9">
                  <c:v>0.21532273269999999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0">
                  <c:v>0.21041752161999999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1781052194639932"/>
          <c:y val="0.9164423446595459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Gloucester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1354</c:v>
                </c:pt>
                <c:pt idx="1">
                  <c:v>815</c:v>
                </c:pt>
                <c:pt idx="2">
                  <c:v>1317</c:v>
                </c:pt>
                <c:pt idx="3">
                  <c:v>1197</c:v>
                </c:pt>
                <c:pt idx="4">
                  <c:v>786</c:v>
                </c:pt>
                <c:pt idx="5">
                  <c:v>1514</c:v>
                </c:pt>
                <c:pt idx="6">
                  <c:v>896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5">
                  <c:v>95292</c:v>
                </c:pt>
                <c:pt idx="6">
                  <c:v>95925</c:v>
                </c:pt>
                <c:pt idx="7">
                  <c:v>97939</c:v>
                </c:pt>
                <c:pt idx="8">
                  <c:v>98245</c:v>
                </c:pt>
                <c:pt idx="9">
                  <c:v>99110</c:v>
                </c:pt>
                <c:pt idx="10">
                  <c:v>100387</c:v>
                </c:pt>
                <c:pt idx="11">
                  <c:v>101568</c:v>
                </c:pt>
                <c:pt idx="12">
                  <c:v>102475</c:v>
                </c:pt>
                <c:pt idx="13">
                  <c:v>102891</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4">
                  <c:v>94530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86496</c:v>
                </c:pt>
                <c:pt idx="1">
                  <c:v>81849</c:v>
                </c:pt>
                <c:pt idx="2">
                  <c:v>89447</c:v>
                </c:pt>
                <c:pt idx="3">
                  <c:v>89056</c:v>
                </c:pt>
                <c:pt idx="4">
                  <c:v>94412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Overview'!$A$235,'0. Overview'!$A$258,'0. Overview'!$A$281,'0. Overview'!$A$300,'0. Overview'!$A$320,'0. Overview'!$A$343,'0. Overview'!$A$369,'0. Overview'!$A$391,'0. Overview'!$A$414)</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Overview'!$C$235,'0. Overview'!$C$258,'0. Overview'!$C$281,'0. Overview'!$C$300,'0. Overview'!$C$320,'0. Overview'!$C$343,'0. Overview'!$C$369,'0. Overview'!$C$391,'0. Overview'!$C$414)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4A7B-4574-B29F-E26FFA85966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Overview'!$A$235,'0. Overview'!$A$258,'0. Overview'!$A$281,'0. Overview'!$A$300,'0. Overview'!$A$320,'0. Overview'!$A$343,'0. Overview'!$A$369,'0. Overview'!$A$391,'0. Overview'!$A$414)</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Overview'!$D$235,'0. Overview'!$D$258,'0. Overview'!$D$281,'0. Overview'!$D$300,'0. Overview'!$D$320,'0. Overview'!$D$343,'0. Overview'!$D$369,'0. Overview'!$D$391,'0. Overview'!$D$414)</c:f>
              <c:numCache>
                <c:formatCode>General</c:formatCode>
                <c:ptCount val="9"/>
                <c:pt idx="0">
                  <c:v>13.875</c:v>
                </c:pt>
                <c:pt idx="1">
                  <c:v>12.875</c:v>
                </c:pt>
                <c:pt idx="2">
                  <c:v>11.875</c:v>
                </c:pt>
                <c:pt idx="3">
                  <c:v>14.875</c:v>
                </c:pt>
                <c:pt idx="4">
                  <c:v>17.875</c:v>
                </c:pt>
                <c:pt idx="5">
                  <c:v>16.875</c:v>
                </c:pt>
                <c:pt idx="6">
                  <c:v>12.875</c:v>
                </c:pt>
                <c:pt idx="7">
                  <c:v>14.875</c:v>
                </c:pt>
                <c:pt idx="8">
                  <c:v>13.875</c:v>
                </c:pt>
              </c:numCache>
            </c:numRef>
          </c:val>
          <c:extLst>
            <c:ext xmlns:c16="http://schemas.microsoft.com/office/drawing/2014/chart" uri="{C3380CC4-5D6E-409C-BE32-E72D297353CC}">
              <c16:uniqueId val="{00000001-4A7B-4574-B29F-E26FFA859668}"/>
            </c:ext>
          </c:extLst>
        </c:ser>
        <c:ser>
          <c:idx val="3"/>
          <c:order val="2"/>
          <c:spPr>
            <a:solidFill>
              <a:schemeClr val="bg2">
                <a:lumMod val="75000"/>
              </a:schemeClr>
            </a:solidFill>
            <a:ln>
              <a:solidFill>
                <a:schemeClr val="tx1"/>
              </a:solidFill>
            </a:ln>
            <a:effectLst/>
          </c:spPr>
          <c:invertIfNegative val="0"/>
          <c:cat>
            <c:strRef>
              <c:f>('0. Overview'!$A$235,'0. Overview'!$A$258,'0. Overview'!$A$281,'0. Overview'!$A$300,'0. Overview'!$A$320,'0. Overview'!$A$343,'0. Overview'!$A$369,'0. Overview'!$A$391,'0. Overview'!$A$414)</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Overview'!$E$235,'0. Overview'!$E$258,'0. Overview'!$E$281,'0. Overview'!$E$300,'0. Overview'!$E$320,'0. Overview'!$E$343,'0. Overview'!$E$369,'0. Overview'!$E$391,'0. Overview'!$E$414)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4A7B-4574-B29F-E26FFA85966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3" formatCode="_(&quot;$&quot;* #,##0_);_(&quot;$&quot;* \(#,##0\);_(&quot;$&quot;* &quot;-&quot;??_);_(@_)">
                  <c:v>94412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Paulsboro borough</c:v>
                </c:pt>
                <c:pt idx="1">
                  <c:v>Westville borough</c:v>
                </c:pt>
                <c:pt idx="2">
                  <c:v>Woodbury city</c:v>
                </c:pt>
                <c:pt idx="3">
                  <c:v>Glassboro borough</c:v>
                </c:pt>
                <c:pt idx="4">
                  <c:v>National Park borough</c:v>
                </c:pt>
                <c:pt idx="5">
                  <c:v>Swedesboro borough</c:v>
                </c:pt>
                <c:pt idx="6">
                  <c:v>West Deptford township</c:v>
                </c:pt>
                <c:pt idx="7">
                  <c:v>Greenwich township</c:v>
                </c:pt>
                <c:pt idx="8">
                  <c:v>Pitman borough</c:v>
                </c:pt>
                <c:pt idx="9">
                  <c:v>Deptford township</c:v>
                </c:pt>
              </c:strCache>
            </c:strRef>
          </c:cat>
          <c:val>
            <c:numRef>
              <c:f>Sheet1!$B$2:$B$11</c:f>
              <c:numCache>
                <c:formatCode>_("$"* #,##0_);_("$"* \(#,##0\);_("$"* "-"??_);_(@_)</c:formatCode>
                <c:ptCount val="10"/>
                <c:pt idx="0">
                  <c:v>45929</c:v>
                </c:pt>
                <c:pt idx="1">
                  <c:v>57543</c:v>
                </c:pt>
                <c:pt idx="2">
                  <c:v>64271</c:v>
                </c:pt>
                <c:pt idx="3">
                  <c:v>71608</c:v>
                </c:pt>
                <c:pt idx="4">
                  <c:v>75521</c:v>
                </c:pt>
                <c:pt idx="5">
                  <c:v>80000</c:v>
                </c:pt>
                <c:pt idx="6">
                  <c:v>80028</c:v>
                </c:pt>
                <c:pt idx="7">
                  <c:v>83219</c:v>
                </c:pt>
                <c:pt idx="8">
                  <c:v>84303</c:v>
                </c:pt>
                <c:pt idx="9">
                  <c:v>84864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Gloucester median $93,208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Paulsboro borough</c:v>
                </c:pt>
                <c:pt idx="1">
                  <c:v>Westville borough</c:v>
                </c:pt>
                <c:pt idx="2">
                  <c:v>Woodbury city</c:v>
                </c:pt>
                <c:pt idx="3">
                  <c:v>Glassboro borough</c:v>
                </c:pt>
                <c:pt idx="4">
                  <c:v>National Park borough</c:v>
                </c:pt>
                <c:pt idx="5">
                  <c:v>Swedesboro borough</c:v>
                </c:pt>
                <c:pt idx="6">
                  <c:v>West Deptford township</c:v>
                </c:pt>
                <c:pt idx="7">
                  <c:v>Greenwich township</c:v>
                </c:pt>
                <c:pt idx="8">
                  <c:v>Pitman borough</c:v>
                </c:pt>
                <c:pt idx="9">
                  <c:v>Deptford township</c:v>
                </c:pt>
              </c:strCache>
            </c:strRef>
          </c:cat>
          <c:val>
            <c:numRef>
              <c:f>Sheet1!$C$2:$C$11</c:f>
              <c:numCache>
                <c:formatCode>"$"#,##0</c:formatCode>
                <c:ptCount val="10"/>
                <c:pt idx="0">
                  <c:v>93208</c:v>
                </c:pt>
                <c:pt idx="1">
                  <c:v>93208</c:v>
                </c:pt>
                <c:pt idx="2">
                  <c:v>93208</c:v>
                </c:pt>
                <c:pt idx="3">
                  <c:v>93208</c:v>
                </c:pt>
                <c:pt idx="4">
                  <c:v>93208</c:v>
                </c:pt>
                <c:pt idx="5">
                  <c:v>93208</c:v>
                </c:pt>
                <c:pt idx="6">
                  <c:v>93208</c:v>
                </c:pt>
                <c:pt idx="7">
                  <c:v>93208</c:v>
                </c:pt>
                <c:pt idx="8">
                  <c:v>93208</c:v>
                </c:pt>
                <c:pt idx="9">
                  <c:v>93208</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654373125319043"/>
          <c:y val="0.9608046931091585"/>
          <c:w val="0.20357969174691795"/>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9">
                  <c:v>9.4E-2</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10" formatCode="0%">
                  <c:v>0.10199999999999999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179859008965808"/>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6.6000000000000003E-2</c:v>
                </c:pt>
                <c:pt idx="1">
                  <c:v>6.7000000000000004E-2</c:v>
                </c:pt>
                <c:pt idx="2">
                  <c:v>6.3E-2</c:v>
                </c:pt>
                <c:pt idx="3">
                  <c:v>5.8999999999999997E-2</c:v>
                </c:pt>
                <c:pt idx="4">
                  <c:v>0.10199999999999999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Woodbury</c:v>
                </c:pt>
                <c:pt idx="1">
                  <c:v>Glassboro</c:v>
                </c:pt>
                <c:pt idx="2">
                  <c:v>Westville</c:v>
                </c:pt>
                <c:pt idx="3">
                  <c:v>Deptford</c:v>
                </c:pt>
                <c:pt idx="4">
                  <c:v>Woodbury Heights</c:v>
                </c:pt>
                <c:pt idx="5">
                  <c:v>Paulsboro</c:v>
                </c:pt>
                <c:pt idx="6">
                  <c:v>Franklin</c:v>
                </c:pt>
                <c:pt idx="7">
                  <c:v>National Park</c:v>
                </c:pt>
                <c:pt idx="8">
                  <c:v>West Deptford</c:v>
                </c:pt>
                <c:pt idx="9">
                  <c:v>Clayton</c:v>
                </c:pt>
              </c:strCache>
            </c:strRef>
          </c:cat>
          <c:val>
            <c:numRef>
              <c:f>Sheet1!$B$2:$B$11</c:f>
              <c:numCache>
                <c:formatCode>0%</c:formatCode>
                <c:ptCount val="10"/>
                <c:pt idx="0">
                  <c:v>0.248</c:v>
                </c:pt>
                <c:pt idx="1">
                  <c:v>0.20399999999999999</c:v>
                </c:pt>
                <c:pt idx="2">
                  <c:v>0.18</c:v>
                </c:pt>
                <c:pt idx="3">
                  <c:v>0.114</c:v>
                </c:pt>
                <c:pt idx="4">
                  <c:v>9.1999999999999998E-2</c:v>
                </c:pt>
                <c:pt idx="5">
                  <c:v>7.2999999999999995E-2</c:v>
                </c:pt>
                <c:pt idx="6">
                  <c:v>7.0000000000000007E-2</c:v>
                </c:pt>
                <c:pt idx="7">
                  <c:v>6.3E-2</c:v>
                </c:pt>
                <c:pt idx="8">
                  <c:v>6.2E-2</c:v>
                </c:pt>
                <c:pt idx="9">
                  <c:v>6.0999999999999999E-2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Gloucester avg. 6.9%</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Woodbury</c:v>
                </c:pt>
                <c:pt idx="1">
                  <c:v>Glassboro</c:v>
                </c:pt>
                <c:pt idx="2">
                  <c:v>Westville</c:v>
                </c:pt>
                <c:pt idx="3">
                  <c:v>Deptford</c:v>
                </c:pt>
                <c:pt idx="4">
                  <c:v>Woodbury Heights</c:v>
                </c:pt>
                <c:pt idx="5">
                  <c:v>Paulsboro</c:v>
                </c:pt>
                <c:pt idx="6">
                  <c:v>Franklin</c:v>
                </c:pt>
                <c:pt idx="7">
                  <c:v>National Park</c:v>
                </c:pt>
                <c:pt idx="8">
                  <c:v>West Deptford</c:v>
                </c:pt>
                <c:pt idx="9">
                  <c:v>Clayton</c:v>
                </c:pt>
              </c:strCache>
            </c:strRef>
          </c:cat>
          <c:val>
            <c:numRef>
              <c:f>Sheet1!$C$2:$C$11</c:f>
              <c:numCache>
                <c:formatCode>0%</c:formatCode>
                <c:ptCount val="10"/>
                <c:pt idx="0">
                  <c:v>6.9000000000000006E-2</c:v>
                </c:pt>
                <c:pt idx="1">
                  <c:v>6.9000000000000006E-2</c:v>
                </c:pt>
                <c:pt idx="2">
                  <c:v>6.9000000000000006E-2</c:v>
                </c:pt>
                <c:pt idx="3">
                  <c:v>6.9000000000000006E-2</c:v>
                </c:pt>
                <c:pt idx="4">
                  <c:v>6.9000000000000006E-2</c:v>
                </c:pt>
                <c:pt idx="5">
                  <c:v>6.9000000000000006E-2</c:v>
                </c:pt>
                <c:pt idx="6">
                  <c:v>6.9000000000000006E-2</c:v>
                </c:pt>
                <c:pt idx="7">
                  <c:v>6.9000000000000006E-2</c:v>
                </c:pt>
                <c:pt idx="8">
                  <c:v>6.9000000000000006E-2</c:v>
                </c:pt>
                <c:pt idx="9">
                  <c:v>6.9000000000000006E-2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2248508709138632"/>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6">
                  <c:v>0.14034684050999999</c:v>
                </c:pt>
                <c:pt idx="7">
                  <c:v>0.15592077538999999</c:v>
                </c:pt>
                <c:pt idx="8">
                  <c:v>0.15640356946</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5">
                  <c:v>0.13290136789000001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0.16</c:v>
                </c:pt>
                <c:pt idx="1">
                  <c:v>0.16</c:v>
                </c:pt>
                <c:pt idx="2">
                  <c:v>0.16</c:v>
                </c:pt>
                <c:pt idx="3">
                  <c:v>0.15</c:v>
                </c:pt>
                <c:pt idx="4">
                  <c:v>0.14944781756</c:v>
                </c:pt>
                <c:pt idx="5">
                  <c:v>0.15</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8">
                  <c:v>8.3000000000000004E-2</c:v>
                </c:pt>
                <c:pt idx="9">
                  <c:v>8.3000000000000004E-2</c:v>
                </c:pt>
                <c:pt idx="10">
                  <c:v>8.4000000000000005E-2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7" formatCode="0.0%">
                  <c:v>8.2000000000000003E-2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3562397614908044"/>
          <c:y val="0.89289010069811303"/>
          <c:w val="0.45275443173978613"/>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7.8E-2</c:v>
                </c:pt>
                <c:pt idx="1">
                  <c:v>7.4999999999999997E-2</c:v>
                </c:pt>
                <c:pt idx="2">
                  <c:v>8.2000000000000003E-2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3274</c:v>
                </c:pt>
                <c:pt idx="1">
                  <c:v>3171</c:v>
                </c:pt>
                <c:pt idx="2">
                  <c:v>3488</c:v>
                </c:pt>
                <c:pt idx="3">
                  <c:v>3265</c:v>
                </c:pt>
                <c:pt idx="4">
                  <c:v>3128</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Gloucester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0.81599999999999995</c:v>
                </c:pt>
                <c:pt idx="1">
                  <c:v>0.124</c:v>
                </c:pt>
                <c:pt idx="2">
                  <c:v>6.0000000000000001E-3</c:v>
                </c:pt>
                <c:pt idx="3">
                  <c:v>4.1000000000000002E-2</c:v>
                </c:pt>
                <c:pt idx="4">
                  <c:v>2E-3</c:v>
                </c:pt>
                <c:pt idx="5">
                  <c:v>7.1999999999999995E-2</c:v>
                </c:pt>
                <c:pt idx="6">
                  <c:v>7.3999999999999996E-2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10076</c:v>
                </c:pt>
                <c:pt idx="1">
                  <c:v>9891</c:v>
                </c:pt>
                <c:pt idx="2">
                  <c:v>9161</c:v>
                </c:pt>
                <c:pt idx="3">
                  <c:v>8992</c:v>
                </c:pt>
                <c:pt idx="4">
                  <c:v>9169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7898</c:v>
                </c:pt>
                <c:pt idx="1">
                  <c:v>7268</c:v>
                </c:pt>
                <c:pt idx="2">
                  <c:v>7315</c:v>
                </c:pt>
                <c:pt idx="3">
                  <c:v>8307</c:v>
                </c:pt>
                <c:pt idx="4">
                  <c:v>6539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Gloucester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1000</c:v>
                </c:pt>
                <c:pt idx="1">
                  <c:v>1103</c:v>
                </c:pt>
                <c:pt idx="2">
                  <c:v>1007</c:v>
                </c:pt>
                <c:pt idx="3">
                  <c:v>420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3">
                  <c:v>1000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3" formatCode="&quot;$&quot;#,##0_);[Red]\(&quot;$&quot;#,##0\)">
                  <c:v>420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6">
                  <c:v>29.1</c:v>
                </c:pt>
                <c:pt idx="7">
                  <c:v>29</c:v>
                </c:pt>
                <c:pt idx="8">
                  <c:v>28.9</c:v>
                </c:pt>
                <c:pt idx="9">
                  <c:v>28.8</c:v>
                </c:pt>
                <c:pt idx="10">
                  <c:v>28.8</c:v>
                </c:pt>
                <c:pt idx="11">
                  <c:v>28.7</c:v>
                </c:pt>
                <c:pt idx="12">
                  <c:v>26.9</c:v>
                </c:pt>
                <c:pt idx="13">
                  <c:v>26.6</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14">
                  <c:v>26.5</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31.9</c:v>
                </c:pt>
                <c:pt idx="1">
                  <c:v>31</c:v>
                </c:pt>
                <c:pt idx="2">
                  <c:v>30.5</c:v>
                </c:pt>
                <c:pt idx="3" formatCode="0.0">
                  <c:v>30.5</c:v>
                </c:pt>
                <c:pt idx="4" formatCode="0.0">
                  <c:v>26.5</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3">
                  <c:v>0.22</c:v>
                </c:pt>
                <c:pt idx="4" formatCode="General">
                  <c:v>0.22</c:v>
                </c:pt>
                <c:pt idx="5">
                  <c:v>0.21</c:v>
                </c:pt>
                <c:pt idx="6">
                  <c:v>0.21</c:v>
                </c:pt>
                <c:pt idx="7">
                  <c:v>0.21</c:v>
                </c:pt>
                <c:pt idx="8">
                  <c:v>0.21</c:v>
                </c:pt>
                <c:pt idx="9">
                  <c:v>0.2</c:v>
                </c:pt>
                <c:pt idx="10">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2">
                  <c:v>0.22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0" formatCode="0%">
                  <c:v>2.8</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7">
                  <c:v>0.04</c:v>
                </c:pt>
                <c:pt idx="8">
                  <c:v>3.9E-2</c:v>
                </c:pt>
                <c:pt idx="9">
                  <c:v>3.7999999999999999E-2</c:v>
                </c:pt>
                <c:pt idx="10">
                  <c:v>3.6999999999999998E-2</c:v>
                </c:pt>
                <c:pt idx="11">
                  <c:v>3.2000000000000001E-2</c:v>
                </c:pt>
                <c:pt idx="12">
                  <c:v>2.7E-2</c:v>
                </c:pt>
                <c:pt idx="13">
                  <c:v>2.1999999999999999E-2</c:v>
                </c:pt>
                <c:pt idx="14">
                  <c:v>2.1000000000000001E-2</c:v>
                </c:pt>
                <c:pt idx="15">
                  <c:v>1.9E-2</c:v>
                </c:pt>
                <c:pt idx="16">
                  <c:v>1.9E-2</c:v>
                </c:pt>
                <c:pt idx="17">
                  <c:v>1.7000000000000001E-2</c:v>
                </c:pt>
                <c:pt idx="18">
                  <c:v>1.4999999999999999E-2</c:v>
                </c:pt>
                <c:pt idx="19">
                  <c:v>1.4999999999999999E-2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20" formatCode="0.0%">
                  <c:v>1.2E-2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2.8000000000000001E-2</c:v>
                </c:pt>
                <c:pt idx="1">
                  <c:v>1.4999999999999999E-2</c:v>
                </c:pt>
                <c:pt idx="2">
                  <c:v>5.1999999999999998E-2</c:v>
                </c:pt>
                <c:pt idx="3">
                  <c:v>0.02</c:v>
                </c:pt>
                <c:pt idx="4">
                  <c:v>1.2E-2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0.83199999999999996</c:v>
                </c:pt>
                <c:pt idx="1">
                  <c:v>0.84299999999999997</c:v>
                </c:pt>
                <c:pt idx="2">
                  <c:v>0.83299999999999996</c:v>
                </c:pt>
                <c:pt idx="3">
                  <c:v>0.83799999999999997</c:v>
                </c:pt>
                <c:pt idx="4">
                  <c:v>0.81599999999999995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0.124</c:v>
                </c:pt>
                <c:pt idx="1">
                  <c:v>0.12</c:v>
                </c:pt>
                <c:pt idx="2">
                  <c:v>0.128</c:v>
                </c:pt>
                <c:pt idx="3">
                  <c:v>0.123</c:v>
                </c:pt>
                <c:pt idx="4">
                  <c:v>0.124</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53EA-4AF6-A062-CB9800600B87}"/>
                </c:ext>
              </c:extLst>
            </c:dLbl>
            <c:dLbl>
              <c:idx val="2"/>
              <c:layout>
                <c:manualLayout>
                  <c:x val="-5.5039000984251969E-2"/>
                  <c:y val="-1.6406248990757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11-46F5-BC25-A090EDC147AE}"/>
                </c:ext>
              </c:extLst>
            </c:dLbl>
            <c:dLbl>
              <c:idx val="3"/>
              <c:layout>
                <c:manualLayout>
                  <c:x val="-4.5664000984251968E-2"/>
                  <c:y val="-1.6406248990757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11-46F5-BC25-A090EDC147AE}"/>
                </c:ext>
              </c:extLst>
            </c:dLbl>
            <c:dLbl>
              <c:idx val="4"/>
              <c:layout>
                <c:manualLayout>
                  <c:x val="-4.4101500984252084E-2"/>
                  <c:y val="-1.4062499134935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11-46F5-BC25-A090EDC147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1">
                  <c:v>7.0000000000000001E-3</c:v>
                </c:pt>
                <c:pt idx="2">
                  <c:v>5.0000000000000001E-3</c:v>
                </c:pt>
                <c:pt idx="3">
                  <c:v>5.0000000000000001E-3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3.6999999999999998E-2</c:v>
                </c:pt>
                <c:pt idx="1">
                  <c:v>3.6999999999999998E-2</c:v>
                </c:pt>
                <c:pt idx="2">
                  <c:v>3.9E-2</c:v>
                </c:pt>
                <c:pt idx="3">
                  <c:v>3.7999999999999999E-2</c:v>
                </c:pt>
                <c:pt idx="4">
                  <c:v>4.1000000000000002E-2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6.2E-2</c:v>
                </c:pt>
                <c:pt idx="1">
                  <c:v>6.4000000000000001E-2</c:v>
                </c:pt>
                <c:pt idx="2">
                  <c:v>6.7000000000000004E-2</c:v>
                </c:pt>
                <c:pt idx="3">
                  <c:v>6.5000000000000002E-2</c:v>
                </c:pt>
                <c:pt idx="4">
                  <c:v>7.3999999999999996E-2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Woodbury city</c:v>
                </c:pt>
                <c:pt idx="1">
                  <c:v>Monroe township</c:v>
                </c:pt>
                <c:pt idx="2">
                  <c:v>South Harrison township</c:v>
                </c:pt>
                <c:pt idx="3">
                  <c:v>Woolwich township</c:v>
                </c:pt>
                <c:pt idx="4">
                  <c:v>Clayton borough</c:v>
                </c:pt>
                <c:pt idx="5">
                  <c:v>Westville borough</c:v>
                </c:pt>
                <c:pt idx="6">
                  <c:v>West Deptford township</c:v>
                </c:pt>
                <c:pt idx="7">
                  <c:v>East Greenwich township</c:v>
                </c:pt>
                <c:pt idx="8">
                  <c:v>Newfield borough</c:v>
                </c:pt>
                <c:pt idx="9">
                  <c:v>Pitman borough</c:v>
                </c:pt>
              </c:strCache>
            </c:strRef>
          </c:cat>
          <c:val>
            <c:numRef>
              <c:f>Sheet1!$B$2:$B$11</c:f>
              <c:numCache>
                <c:formatCode>0.0%</c:formatCode>
                <c:ptCount val="10"/>
                <c:pt idx="0">
                  <c:v>7.2999999999999995E-2</c:v>
                </c:pt>
                <c:pt idx="1">
                  <c:v>5.2999999999999999E-2</c:v>
                </c:pt>
                <c:pt idx="2">
                  <c:v>4.7E-2</c:v>
                </c:pt>
                <c:pt idx="3">
                  <c:v>3.2000000000000001E-2</c:v>
                </c:pt>
                <c:pt idx="4">
                  <c:v>2.7E-2</c:v>
                </c:pt>
                <c:pt idx="5">
                  <c:v>2.1999999999999999E-2</c:v>
                </c:pt>
                <c:pt idx="6">
                  <c:v>2.1000000000000001E-2</c:v>
                </c:pt>
                <c:pt idx="7">
                  <c:v>0.02</c:v>
                </c:pt>
                <c:pt idx="8">
                  <c:v>0.02</c:v>
                </c:pt>
                <c:pt idx="9">
                  <c:v>0.02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Gloucester avg. 2.10%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Woodbury city</c:v>
                </c:pt>
                <c:pt idx="1">
                  <c:v>Monroe township</c:v>
                </c:pt>
                <c:pt idx="2">
                  <c:v>South Harrison township</c:v>
                </c:pt>
                <c:pt idx="3">
                  <c:v>Woolwich township</c:v>
                </c:pt>
                <c:pt idx="4">
                  <c:v>Clayton borough</c:v>
                </c:pt>
                <c:pt idx="5">
                  <c:v>Westville borough</c:v>
                </c:pt>
                <c:pt idx="6">
                  <c:v>West Deptford township</c:v>
                </c:pt>
                <c:pt idx="7">
                  <c:v>East Greenwich township</c:v>
                </c:pt>
                <c:pt idx="8">
                  <c:v>Newfield borough</c:v>
                </c:pt>
                <c:pt idx="9">
                  <c:v>Pitman borough</c:v>
                </c:pt>
              </c:strCache>
            </c:strRef>
          </c:cat>
          <c:val>
            <c:numRef>
              <c:f>Sheet1!$C$2:$C$11</c:f>
              <c:numCache>
                <c:formatCode>0.00%</c:formatCode>
                <c:ptCount val="10"/>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898781988188976E-2"/>
          <c:y val="0.8929236642809727"/>
          <c:w val="0.16608686023622049"/>
          <c:h val="4.71031370209007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3">
                  <c:v>16248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3">
                  <c:v>7204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4">
                  <c:v>0.78210000000000002</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4">
                  <c:v>0.64849999999999997</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19">
                  <c:v>0.95499999999999996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3">
                  <c:v>0.93799999999999994</c:v>
                </c:pt>
                <c:pt idx="14">
                  <c:v>0.94099999999999995</c:v>
                </c:pt>
                <c:pt idx="15">
                  <c:v>0.94399999999999995</c:v>
                </c:pt>
                <c:pt idx="16">
                  <c:v>0.94399999999999995</c:v>
                </c:pt>
                <c:pt idx="17">
                  <c:v>0.94499999999999995</c:v>
                </c:pt>
                <c:pt idx="18">
                  <c:v>0.94599999999999995</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0.96299999999999997</c:v>
                </c:pt>
                <c:pt idx="1">
                  <c:v>0.96799999999999997</c:v>
                </c:pt>
                <c:pt idx="2">
                  <c:v>0.95099999999999996</c:v>
                </c:pt>
                <c:pt idx="3">
                  <c:v>0.96399999999999997</c:v>
                </c:pt>
                <c:pt idx="4">
                  <c:v>0.95299999999999996</c:v>
                </c:pt>
                <c:pt idx="5">
                  <c:v>0.95499999999999996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6">
                  <c:v>149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7">
                  <c:v>189</c:v>
                </c:pt>
                <c:pt idx="8">
                  <c:v>204</c:v>
                </c:pt>
                <c:pt idx="9">
                  <c:v>210</c:v>
                </c:pt>
                <c:pt idx="10">
                  <c:v>308</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Gloucester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4.3584826681147618E-2"/>
                  <c:y val="0.144263312983702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37-47DB-A1E9-AAF8E2B2A203}"/>
                </c:ext>
              </c:extLst>
            </c:dLbl>
            <c:dLbl>
              <c:idx val="7"/>
              <c:layout>
                <c:manualLayout>
                  <c:x val="9.5760928590821644E-3"/>
                  <c:y val="-5.994764646147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37-47DB-A1E9-AAF8E2B2A20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4.7E-2</c:v>
                </c:pt>
                <c:pt idx="1">
                  <c:v>4.2000000000000003E-2</c:v>
                </c:pt>
                <c:pt idx="2">
                  <c:v>3.9E-2</c:v>
                </c:pt>
                <c:pt idx="3">
                  <c:v>3.3000000000000002E-2</c:v>
                </c:pt>
                <c:pt idx="4">
                  <c:v>3.3000000000000002E-2</c:v>
                </c:pt>
                <c:pt idx="5">
                  <c:v>3.5000000000000003E-2</c:v>
                </c:pt>
                <c:pt idx="6">
                  <c:v>3.6999999999999998E-2</c:v>
                </c:pt>
                <c:pt idx="7">
                  <c:v>3.6999999999999998E-2</c:v>
                </c:pt>
                <c:pt idx="8">
                  <c:v>2.7E-2</c:v>
                </c:pt>
                <c:pt idx="9">
                  <c:v>2.8000000000000001E-2</c:v>
                </c:pt>
                <c:pt idx="10">
                  <c:v>2.9000000000000001E-2</c:v>
                </c:pt>
                <c:pt idx="11" formatCode="0.00%">
                  <c:v>3.1E-2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6"/>
              <c:layout>
                <c:manualLayout>
                  <c:x val="-2.7640171056204182E-2"/>
                  <c:y val="-5.6380448357056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37-47DB-A1E9-AAF8E2B2A203}"/>
                </c:ext>
              </c:extLst>
            </c:dLbl>
            <c:dLbl>
              <c:idx val="7"/>
              <c:layout>
                <c:manualLayout>
                  <c:x val="-2.3329826228617973E-2"/>
                  <c:y val="4.57250313655334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37-47DB-A1E9-AAF8E2B2A20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6">
                  <c:v>3.2000000000000001E-2</c:v>
                </c:pt>
                <c:pt idx="7">
                  <c:v>3.2000000000000001E-2</c:v>
                </c:pt>
                <c:pt idx="8">
                  <c:v>3.3500000000000002E-2</c:v>
                </c:pt>
                <c:pt idx="9">
                  <c:v>3.4000000000000002E-2</c:v>
                </c:pt>
                <c:pt idx="11">
                  <c:v>3.5000000000000003E-2</c:v>
                </c:pt>
                <c:pt idx="12">
                  <c:v>3.7499999999999999E-2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0" formatCode="0.0">
                  <c:v>3.4000000000000002E-2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714973547943057"/>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0">
                  <c:v>5.6744000000000003E-2</c:v>
                </c:pt>
                <c:pt idx="11">
                  <c:v>5.34146E-2</c:v>
                </c:pt>
                <c:pt idx="12">
                  <c:v>4.9820900000000001E-2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13" formatCode="0.0%">
                  <c:v>4.9411900000000002E-2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4517900843309002"/>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5.5421499999999999E-2</c:v>
                </c:pt>
                <c:pt idx="1">
                  <c:v>6.17756E-2</c:v>
                </c:pt>
                <c:pt idx="2">
                  <c:v>5.8737499999999998E-2</c:v>
                </c:pt>
                <c:pt idx="3">
                  <c:v>4.4655500000000001E-2</c:v>
                </c:pt>
                <c:pt idx="4">
                  <c:v>4.9411900000000002E-2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36</c:v>
                </c:pt>
                <c:pt idx="1">
                  <c:v>35</c:v>
                </c:pt>
                <c:pt idx="2">
                  <c:v>35</c:v>
                </c:pt>
                <c:pt idx="3">
                  <c:v>37</c:v>
                </c:pt>
                <c:pt idx="4">
                  <c:v>39</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0987082690511658"/>
          <c:y val="2.8974863017866545E-2"/>
          <c:w val="0.7901291730948834"/>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Paulsboro School District</c:v>
                </c:pt>
                <c:pt idx="1">
                  <c:v>Woodbury City Public School District</c:v>
                </c:pt>
                <c:pt idx="2">
                  <c:v>Deptford Township Public School District</c:v>
                </c:pt>
                <c:pt idx="3">
                  <c:v>Monroe Township Public School District</c:v>
                </c:pt>
                <c:pt idx="4">
                  <c:v>West Deptford Township School District</c:v>
                </c:pt>
                <c:pt idx="5">
                  <c:v>Gateway Regional High School District</c:v>
                </c:pt>
                <c:pt idx="6">
                  <c:v>Clayton Public School District</c:v>
                </c:pt>
                <c:pt idx="7">
                  <c:v>Delsea Regional High School District</c:v>
                </c:pt>
                <c:pt idx="8">
                  <c:v>Glassboro School District</c:v>
                </c:pt>
                <c:pt idx="9">
                  <c:v>Washington Township School District</c:v>
                </c:pt>
                <c:pt idx="10">
                  <c:v>Pitman Boro School District</c:v>
                </c:pt>
                <c:pt idx="11">
                  <c:v>Kingsway Regional School District</c:v>
                </c:pt>
                <c:pt idx="12">
                  <c:v>Gloucester County Vocational-Technical School District</c:v>
                </c:pt>
                <c:pt idx="13">
                  <c:v>Clearview Regional High School District</c:v>
                </c:pt>
              </c:strCache>
            </c:strRef>
          </c:cat>
          <c:val>
            <c:numRef>
              <c:f>Sheet1!$B$2:$B$15</c:f>
              <c:numCache>
                <c:formatCode>0%</c:formatCode>
                <c:ptCount val="14"/>
                <c:pt idx="0">
                  <c:v>79.5</c:v>
                </c:pt>
                <c:pt idx="1">
                  <c:v>83.5</c:v>
                </c:pt>
                <c:pt idx="2">
                  <c:v>88.5</c:v>
                </c:pt>
                <c:pt idx="3">
                  <c:v>90.7</c:v>
                </c:pt>
                <c:pt idx="4">
                  <c:v>90.7</c:v>
                </c:pt>
                <c:pt idx="5">
                  <c:v>92.8</c:v>
                </c:pt>
                <c:pt idx="6">
                  <c:v>92.9</c:v>
                </c:pt>
                <c:pt idx="7">
                  <c:v>93.3</c:v>
                </c:pt>
                <c:pt idx="8">
                  <c:v>93.6</c:v>
                </c:pt>
                <c:pt idx="9">
                  <c:v>93.6</c:v>
                </c:pt>
                <c:pt idx="10">
                  <c:v>94.3</c:v>
                </c:pt>
                <c:pt idx="11">
                  <c:v>96.5</c:v>
                </c:pt>
                <c:pt idx="12">
                  <c:v>97.7</c:v>
                </c:pt>
                <c:pt idx="13">
                  <c:v>98.1</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Paulsboro School District</c:v>
                </c:pt>
                <c:pt idx="1">
                  <c:v>Woodbury City Public School District</c:v>
                </c:pt>
                <c:pt idx="2">
                  <c:v>Deptford Township Public School District</c:v>
                </c:pt>
                <c:pt idx="3">
                  <c:v>Monroe Township Public School District</c:v>
                </c:pt>
                <c:pt idx="4">
                  <c:v>West Deptford Township School District</c:v>
                </c:pt>
                <c:pt idx="5">
                  <c:v>Gateway Regional High School District</c:v>
                </c:pt>
                <c:pt idx="6">
                  <c:v>Clayton Public School District</c:v>
                </c:pt>
                <c:pt idx="7">
                  <c:v>Delsea Regional High School District</c:v>
                </c:pt>
                <c:pt idx="8">
                  <c:v>Glassboro School District</c:v>
                </c:pt>
                <c:pt idx="9">
                  <c:v>Washington Township School District</c:v>
                </c:pt>
                <c:pt idx="10">
                  <c:v>Pitman Boro School District</c:v>
                </c:pt>
                <c:pt idx="11">
                  <c:v>Kingsway Regional School District</c:v>
                </c:pt>
                <c:pt idx="12">
                  <c:v>Gloucester County Vocational-Technical School District</c:v>
                </c:pt>
                <c:pt idx="13">
                  <c:v>Clearview Regional High School District</c:v>
                </c:pt>
              </c:strCache>
            </c:strRef>
          </c:cat>
          <c:val>
            <c:numRef>
              <c:f>Sheet1!$C$2:$C$15</c:f>
              <c:numCache>
                <c:formatCode>0%</c:formatCode>
                <c:ptCount val="14"/>
                <c:pt idx="0">
                  <c:v>90.9</c:v>
                </c:pt>
                <c:pt idx="1">
                  <c:v>90.9</c:v>
                </c:pt>
                <c:pt idx="2">
                  <c:v>90.9</c:v>
                </c:pt>
                <c:pt idx="3">
                  <c:v>90.9</c:v>
                </c:pt>
                <c:pt idx="4">
                  <c:v>90.9</c:v>
                </c:pt>
                <c:pt idx="5">
                  <c:v>90.9</c:v>
                </c:pt>
                <c:pt idx="6">
                  <c:v>90.9</c:v>
                </c:pt>
                <c:pt idx="7">
                  <c:v>90.9</c:v>
                </c:pt>
                <c:pt idx="8">
                  <c:v>90.9</c:v>
                </c:pt>
                <c:pt idx="9">
                  <c:v>90.9</c:v>
                </c:pt>
                <c:pt idx="10">
                  <c:v>90.9</c:v>
                </c:pt>
                <c:pt idx="11">
                  <c:v>90.9</c:v>
                </c:pt>
                <c:pt idx="12">
                  <c:v>90.9</c:v>
                </c:pt>
                <c:pt idx="13">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66807856647995"/>
          <c:y val="0.92451126944273188"/>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0.88200000000000001</c:v>
                </c:pt>
                <c:pt idx="1">
                  <c:v>0.91100000000000003</c:v>
                </c:pt>
                <c:pt idx="2">
                  <c:v>0.88900000000000001</c:v>
                </c:pt>
                <c:pt idx="3">
                  <c:v>0.89800000000000002</c:v>
                </c:pt>
                <c:pt idx="4">
                  <c:v>0.92900000000000005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3">
                  <c:v>0.93300000000000005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12">
                  <c:v>0.92900000000000005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7">
                  <c:v>119.9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6.9243617275112409E-3"/>
                  <c:y val="0.1325885484364387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7870038972401177E-2"/>
                  <c:y val="6.971363946154547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7</c:v>
                </c:pt>
                <c:pt idx="1">
                  <c:v>14</c:v>
                </c:pt>
                <c:pt idx="2">
                  <c:v>81</c:v>
                </c:pt>
                <c:pt idx="3">
                  <c:v>244</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24040578074852892"/>
                  <c:y val="4.0860612674427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579</c:v>
                </c:pt>
                <c:pt idx="1">
                  <c:v>3069</c:v>
                </c:pt>
                <c:pt idx="2">
                  <c:v>194</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8">
                  <c:v>4.1900000000000004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011520669291339"/>
          <c:y val="0.88146629195936943"/>
          <c:w val="0.129205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Gloucester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0"/>
              <c:layout>
                <c:manualLayout>
                  <c:x val="-6.8527850685331002E-2"/>
                  <c:y val="8.1711165862342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E9-421D-B2A5-5211D5FD6BD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9.3645899999999997</c:v>
                </c:pt>
                <c:pt idx="1">
                  <c:v>10.33154</c:v>
                </c:pt>
                <c:pt idx="2">
                  <c:v>8.4111399999999996</c:v>
                </c:pt>
                <c:pt idx="3">
                  <c:v>7.4010699999999998</c:v>
                </c:pt>
                <c:pt idx="4">
                  <c:v>4.2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8.4892971711869339E-2"/>
          <c:y val="6.8140319163664999E-3"/>
          <c:w val="0.8635196850393700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6">
                  <c:v>59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6">
                  <c:v>533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7.7</c:v>
                </c:pt>
                <c:pt idx="1">
                  <c:v>8.6</c:v>
                </c:pt>
                <c:pt idx="2">
                  <c:v>8.1</c:v>
                </c:pt>
                <c:pt idx="3">
                  <c:v>8.1</c:v>
                </c:pt>
                <c:pt idx="4">
                  <c:v>7.8091698067999999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0">
                  <c:v>56.904076592000003</c:v>
                </c:pt>
                <c:pt idx="11">
                  <c:v>55.675839619999998</c:v>
                </c:pt>
                <c:pt idx="12">
                  <c:v>54.086268781999998</c:v>
                </c:pt>
                <c:pt idx="13">
                  <c:v>54.048709971999997</c:v>
                </c:pt>
                <c:pt idx="14">
                  <c:v>51.688280499999998</c:v>
                </c:pt>
                <c:pt idx="15">
                  <c:v>49.040392269000002</c:v>
                </c:pt>
                <c:pt idx="16">
                  <c:v>48.940149726999998</c:v>
                </c:pt>
                <c:pt idx="17">
                  <c:v>47.290237234000003</c:v>
                </c:pt>
                <c:pt idx="18">
                  <c:v>43.271655655000004</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19" formatCode="0.00">
                  <c:v>39.194286669</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16">
                  <c:v>7.8</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8">
                  <c:v>9.2781943497999997</c:v>
                </c:pt>
                <c:pt idx="9">
                  <c:v>9.0712989814</c:v>
                </c:pt>
                <c:pt idx="10">
                  <c:v>9.0073918830000004</c:v>
                </c:pt>
                <c:pt idx="11">
                  <c:v>8.5312004586000008</c:v>
                </c:pt>
                <c:pt idx="12">
                  <c:v>8.5164765914</c:v>
                </c:pt>
                <c:pt idx="13">
                  <c:v>8.2146456482999994</c:v>
                </c:pt>
                <c:pt idx="14">
                  <c:v>8.0699461962000001</c:v>
                </c:pt>
                <c:pt idx="15">
                  <c:v>7.9319822655000003</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4653907654896949"/>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7" formatCode="#,##0">
                  <c:v>2020</c:v>
                </c:pt>
                <c:pt idx="8" formatCode="#,##0">
                  <c:v>2034</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9">
                  <c:v>2455</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1986</c:v>
                </c:pt>
                <c:pt idx="1">
                  <c:v>2427</c:v>
                </c:pt>
                <c:pt idx="2">
                  <c:v>2444</c:v>
                </c:pt>
                <c:pt idx="3">
                  <c:v>2417</c:v>
                </c:pt>
                <c:pt idx="4">
                  <c:v>2455</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20079969609498127"/>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6.0734639825140505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1156</c:v>
                </c:pt>
                <c:pt idx="1">
                  <c:v>896</c:v>
                </c:pt>
                <c:pt idx="2">
                  <c:v>171</c:v>
                </c:pt>
                <c:pt idx="3">
                  <c:v>150</c:v>
                </c:pt>
                <c:pt idx="4" formatCode="#,##0">
                  <c:v>67</c:v>
                </c:pt>
                <c:pt idx="5">
                  <c:v>20</c:v>
                </c:pt>
                <c:pt idx="6">
                  <c:v>55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13">
                  <c:v>77564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13">
                  <c:v>61091</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66352</c:v>
                </c:pt>
                <c:pt idx="1">
                  <c:v>64992</c:v>
                </c:pt>
                <c:pt idx="2">
                  <c:v>70376</c:v>
                </c:pt>
                <c:pt idx="3">
                  <c:v>71835</c:v>
                </c:pt>
                <c:pt idx="4">
                  <c:v>77564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51369</c:v>
                </c:pt>
                <c:pt idx="1">
                  <c:v>54047</c:v>
                </c:pt>
                <c:pt idx="2">
                  <c:v>52376</c:v>
                </c:pt>
                <c:pt idx="3">
                  <c:v>54766</c:v>
                </c:pt>
                <c:pt idx="4">
                  <c:v>61091</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7">
                  <c:v>235</c:v>
                </c:pt>
                <c:pt idx="8">
                  <c:v>246</c:v>
                </c:pt>
                <c:pt idx="9">
                  <c:v>287</c:v>
                </c:pt>
                <c:pt idx="10">
                  <c:v>306</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6">
                  <c:v>233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144</c:v>
                </c:pt>
                <c:pt idx="1">
                  <c:v>138</c:v>
                </c:pt>
                <c:pt idx="2">
                  <c:v>129</c:v>
                </c:pt>
                <c:pt idx="3">
                  <c:v>110</c:v>
                </c:pt>
                <c:pt idx="4">
                  <c:v>87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9.4593884989477364E-3"/>
                  <c:y val="3.243935159245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8">
                  <c:v>-0.12</c:v>
                </c:pt>
                <c:pt idx="9">
                  <c:v>-0.125</c:v>
                </c:pt>
                <c:pt idx="10">
                  <c:v>-0.13218390804597699</c:v>
                </c:pt>
                <c:pt idx="11">
                  <c:v>-0.15454545454545501</c:v>
                </c:pt>
                <c:pt idx="12">
                  <c:v>-0.17716535433070901</c:v>
                </c:pt>
                <c:pt idx="13">
                  <c:v>-0.19323671497584499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14">
                  <c:v>-0.20909090909090899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Gloucester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2968750000000001"/>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6.25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c:v>
                </c:pt>
                <c:pt idx="1">
                  <c:v>0.44</c:v>
                </c:pt>
                <c:pt idx="2">
                  <c:v>0.1</c:v>
                </c:pt>
                <c:pt idx="3">
                  <c:v>0.06</c:v>
                </c:pt>
                <c:pt idx="4">
                  <c:v>0.04</c:v>
                </c:pt>
                <c:pt idx="5">
                  <c:v>0.03</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5.0999999999999997E-2</c:v>
                </c:pt>
                <c:pt idx="1">
                  <c:v>6.0999999999999999E-2</c:v>
                </c:pt>
                <c:pt idx="2">
                  <c:v>0.05</c:v>
                </c:pt>
                <c:pt idx="3">
                  <c:v>5.3999999999999999E-2</c:v>
                </c:pt>
                <c:pt idx="4">
                  <c:v>6.0999999999999999E-2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0</c:v>
                </c:pt>
                <c:pt idx="2">
                  <c:v>1</c:v>
                </c:pt>
                <c:pt idx="3">
                  <c:v>0</c:v>
                </c:pt>
                <c:pt idx="4">
                  <c:v>0</c:v>
                </c:pt>
                <c:pt idx="5">
                  <c:v>0</c:v>
                </c:pt>
                <c:pt idx="6">
                  <c:v>1</c:v>
                </c:pt>
                <c:pt idx="7">
                  <c:v>0</c:v>
                </c:pt>
                <c:pt idx="8">
                  <c:v>1</c:v>
                </c:pt>
                <c:pt idx="9">
                  <c:v>1</c:v>
                </c:pt>
                <c:pt idx="10">
                  <c:v>1</c:v>
                </c:pt>
                <c:pt idx="11">
                  <c:v>1</c:v>
                </c:pt>
                <c:pt idx="12">
                  <c:v>1</c:v>
                </c:pt>
                <c:pt idx="13">
                  <c:v>1</c:v>
                </c:pt>
                <c:pt idx="14">
                  <c:v>1</c:v>
                </c:pt>
                <c:pt idx="15">
                  <c:v>4</c:v>
                </c:pt>
                <c:pt idx="16">
                  <c:v>0</c:v>
                </c:pt>
                <c:pt idx="17">
                  <c:v>1</c:v>
                </c:pt>
                <c:pt idx="18">
                  <c:v>0</c:v>
                </c:pt>
                <c:pt idx="19">
                  <c:v>1</c:v>
                </c:pt>
                <c:pt idx="20">
                  <c:v>1</c:v>
                </c:pt>
                <c:pt idx="21">
                  <c:v>1</c:v>
                </c:pt>
                <c:pt idx="22">
                  <c:v>0</c:v>
                </c:pt>
                <c:pt idx="23">
                  <c:v>1</c:v>
                </c:pt>
                <c:pt idx="24">
                  <c:v>1</c:v>
                </c:pt>
                <c:pt idx="25">
                  <c:v>0</c:v>
                </c:pt>
                <c:pt idx="26">
                  <c:v>0</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4">
                  <c:v>0.107</c:v>
                </c:pt>
                <c:pt idx="5">
                  <c:v>0.112</c:v>
                </c:pt>
                <c:pt idx="6">
                  <c:v>0.112</c:v>
                </c:pt>
                <c:pt idx="7">
                  <c:v>0.123</c:v>
                </c:pt>
                <c:pt idx="8">
                  <c:v>0.125</c:v>
                </c:pt>
                <c:pt idx="9">
                  <c:v>0.127</c:v>
                </c:pt>
                <c:pt idx="10">
                  <c:v>0.13300000000000001</c:v>
                </c:pt>
                <c:pt idx="11">
                  <c:v>0.13600000000000001</c:v>
                </c:pt>
                <c:pt idx="12">
                  <c:v>0.14099999999999999</c:v>
                </c:pt>
                <c:pt idx="13">
                  <c:v>0.14499999999999999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3">
                  <c:v>0.106</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681421435575182"/>
          <c:y val="0.91204732016676315"/>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9.4E-2</c:v>
                </c:pt>
                <c:pt idx="1">
                  <c:v>0.17</c:v>
                </c:pt>
                <c:pt idx="2">
                  <c:v>0.129</c:v>
                </c:pt>
                <c:pt idx="3">
                  <c:v>0.14799999999999999</c:v>
                </c:pt>
                <c:pt idx="4">
                  <c:v>0.106</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0.113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8.6999999999999994E-2</c:v>
                </c:pt>
                <c:pt idx="1">
                  <c:v>0.129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4">
                  <c:v>0.14599999999999999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480612760949476"/>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0.15</c:v>
                </c:pt>
                <c:pt idx="1">
                  <c:v>0.122</c:v>
                </c:pt>
                <c:pt idx="2">
                  <c:v>0.19</c:v>
                </c:pt>
                <c:pt idx="3">
                  <c:v>0.125</c:v>
                </c:pt>
                <c:pt idx="4">
                  <c:v>0.14599999999999999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0.161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0.14399999999999999</c:v>
                </c:pt>
                <c:pt idx="1">
                  <c:v>0.14599999999999999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5">
                  <c:v>9.6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3">
                  <c:v>8.2000000000000003E-2</c:v>
                </c:pt>
                <c:pt idx="4">
                  <c:v>8.5999999999999993E-2</c:v>
                </c:pt>
                <c:pt idx="5">
                  <c:v>9.8000000000000004E-2</c:v>
                </c:pt>
                <c:pt idx="6">
                  <c:v>0.107</c:v>
                </c:pt>
                <c:pt idx="7">
                  <c:v>0.109</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2">
                  <c:v>6.0999999999999999E-2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8510051673228355"/>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8" formatCode="0">
                  <c:v>8790</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8">
                  <c:v>8784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7">
                  <c:v>346</c:v>
                </c:pt>
                <c:pt idx="8">
                  <c:v>374</c:v>
                </c:pt>
                <c:pt idx="9">
                  <c:v>394</c:v>
                </c:pt>
                <c:pt idx="10">
                  <c:v>511</c:v>
                </c:pt>
                <c:pt idx="11">
                  <c:v>582</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6">
                  <c:v>312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7">
                  <c:v>448</c:v>
                </c:pt>
                <c:pt idx="8">
                  <c:v>475</c:v>
                </c:pt>
                <c:pt idx="9">
                  <c:v>496</c:v>
                </c:pt>
                <c:pt idx="10">
                  <c:v>582</c:v>
                </c:pt>
                <c:pt idx="11">
                  <c:v>754</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6">
                  <c:v>408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430</c:v>
                </c:pt>
                <c:pt idx="1">
                  <c:v>411</c:v>
                </c:pt>
                <c:pt idx="2">
                  <c:v>419</c:v>
                </c:pt>
                <c:pt idx="3">
                  <c:v>419</c:v>
                </c:pt>
                <c:pt idx="4">
                  <c:v>408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9">
                  <c:v>1.7000000000000001E-2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8" formatCode="0.0%">
                  <c:v>1.6E-2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8878722659667531"/>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7">
                  <c:v>278</c:v>
                </c:pt>
                <c:pt idx="9">
                  <c:v>327</c:v>
                </c:pt>
                <c:pt idx="10">
                  <c:v>345</c:v>
                </c:pt>
                <c:pt idx="11">
                  <c:v>394</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8">
                  <c:v>280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7">
                  <c:v>1187</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7">
                  <c:v>1187</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258</c:v>
                </c:pt>
                <c:pt idx="1">
                  <c:v>223</c:v>
                </c:pt>
                <c:pt idx="2">
                  <c:v>152</c:v>
                </c:pt>
                <c:pt idx="3">
                  <c:v>129</c:v>
                </c:pt>
                <c:pt idx="4">
                  <c:v>101</c:v>
                </c:pt>
                <c:pt idx="5">
                  <c:v>100</c:v>
                </c:pt>
                <c:pt idx="6">
                  <c:v>95</c:v>
                </c:pt>
                <c:pt idx="7">
                  <c:v>79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196</c:v>
                </c:pt>
                <c:pt idx="1">
                  <c:v>203</c:v>
                </c:pt>
                <c:pt idx="2">
                  <c:v>194</c:v>
                </c:pt>
                <c:pt idx="3">
                  <c:v>176</c:v>
                </c:pt>
                <c:pt idx="4">
                  <c:v>160</c:v>
                </c:pt>
                <c:pt idx="5">
                  <c:v>123</c:v>
                </c:pt>
                <c:pt idx="6">
                  <c:v>110</c:v>
                </c:pt>
                <c:pt idx="7">
                  <c:v>96</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formatCode="#,##0">
                  <c:v>983</c:v>
                </c:pt>
                <c:pt idx="6" formatCode="#,##0">
                  <c:v>985</c:v>
                </c:pt>
                <c:pt idx="7" formatCode="#,##0">
                  <c:v>1117</c:v>
                </c:pt>
                <c:pt idx="8" formatCode="#,##0">
                  <c:v>1713</c:v>
                </c:pt>
                <c:pt idx="9" formatCode="#,##0">
                  <c:v>1728</c:v>
                </c:pt>
                <c:pt idx="10" formatCode="#,##0">
                  <c:v>2011</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11">
                  <c:v>2047</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11"/>
              <c:tx>
                <c:rich>
                  <a:bodyPr/>
                  <a:lstStyle/>
                  <a:p>
                    <a:r>
                      <a:rPr lang="en-US" dirty="0"/>
                      <a:t>4.91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8B8-4360-A8E4-803294449C8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1" formatCode="0.00">
                  <c:v>4.91</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Swedesboro borough</c:v>
                </c:pt>
                <c:pt idx="1">
                  <c:v>Westville borough</c:v>
                </c:pt>
                <c:pt idx="2">
                  <c:v>Woolwich township</c:v>
                </c:pt>
                <c:pt idx="3">
                  <c:v>Woodbury city</c:v>
                </c:pt>
                <c:pt idx="4">
                  <c:v>Glassboro borough</c:v>
                </c:pt>
                <c:pt idx="5">
                  <c:v>Deptford township</c:v>
                </c:pt>
                <c:pt idx="6">
                  <c:v>East Greenwich township</c:v>
                </c:pt>
                <c:pt idx="7">
                  <c:v>Paulsboro borough</c:v>
                </c:pt>
                <c:pt idx="8">
                  <c:v>Greenwich township</c:v>
                </c:pt>
                <c:pt idx="9">
                  <c:v>Harrison township</c:v>
                </c:pt>
              </c:strCache>
            </c:strRef>
          </c:cat>
          <c:val>
            <c:numRef>
              <c:f>Sheet1!$B$2:$B$11</c:f>
              <c:numCache>
                <c:formatCode>0.00%</c:formatCode>
                <c:ptCount val="10"/>
                <c:pt idx="0">
                  <c:v>9.5000000000000001E-2</c:v>
                </c:pt>
                <c:pt idx="1">
                  <c:v>9.2999999999999999E-2</c:v>
                </c:pt>
                <c:pt idx="2">
                  <c:v>9.0999999999999998E-2</c:v>
                </c:pt>
                <c:pt idx="3">
                  <c:v>8.7999999999999995E-2</c:v>
                </c:pt>
                <c:pt idx="4">
                  <c:v>7.1999999999999995E-2</c:v>
                </c:pt>
                <c:pt idx="5">
                  <c:v>7.0999999999999994E-2</c:v>
                </c:pt>
                <c:pt idx="6">
                  <c:v>6.0999999999999999E-2</c:v>
                </c:pt>
                <c:pt idx="7">
                  <c:v>6.0999999999999999E-2</c:v>
                </c:pt>
                <c:pt idx="8">
                  <c:v>0.06</c:v>
                </c:pt>
                <c:pt idx="9">
                  <c:v>5.5E-2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Gloucester County avg 5.5%</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Swedesboro borough</c:v>
                </c:pt>
                <c:pt idx="1">
                  <c:v>Westville borough</c:v>
                </c:pt>
                <c:pt idx="2">
                  <c:v>Woolwich township</c:v>
                </c:pt>
                <c:pt idx="3">
                  <c:v>Woodbury city</c:v>
                </c:pt>
                <c:pt idx="4">
                  <c:v>Glassboro borough</c:v>
                </c:pt>
                <c:pt idx="5">
                  <c:v>Deptford township</c:v>
                </c:pt>
                <c:pt idx="6">
                  <c:v>East Greenwich township</c:v>
                </c:pt>
                <c:pt idx="7">
                  <c:v>Paulsboro borough</c:v>
                </c:pt>
                <c:pt idx="8">
                  <c:v>Greenwich township</c:v>
                </c:pt>
                <c:pt idx="9">
                  <c:v>Harrison township</c:v>
                </c:pt>
              </c:strCache>
            </c:strRef>
          </c:cat>
          <c:val>
            <c:numRef>
              <c:f>Sheet1!$C$2:$C$11</c:f>
              <c:numCache>
                <c:formatCode>0%</c:formatCode>
                <c:ptCount val="10"/>
                <c:pt idx="0">
                  <c:v>5.5E-2</c:v>
                </c:pt>
                <c:pt idx="1">
                  <c:v>5.5E-2</c:v>
                </c:pt>
                <c:pt idx="2">
                  <c:v>5.5E-2</c:v>
                </c:pt>
                <c:pt idx="3">
                  <c:v>5.5E-2</c:v>
                </c:pt>
                <c:pt idx="4">
                  <c:v>5.5E-2</c:v>
                </c:pt>
                <c:pt idx="5">
                  <c:v>5.5E-2</c:v>
                </c:pt>
                <c:pt idx="6">
                  <c:v>5.5E-2</c:v>
                </c:pt>
                <c:pt idx="7">
                  <c:v>5.5E-2</c:v>
                </c:pt>
                <c:pt idx="8">
                  <c:v>5.5E-2</c:v>
                </c:pt>
                <c:pt idx="9">
                  <c:v>5.5E-2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75250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0.45928</cdr:x>
      <cdr:y>0.76589</cdr:y>
    </cdr:from>
    <cdr:to>
      <cdr:x>0.61348</cdr:x>
      <cdr:y>0.80155</cdr:y>
    </cdr:to>
    <cdr:sp macro="" textlink="">
      <cdr:nvSpPr>
        <cdr:cNvPr id="2" name="TextBox 5"/>
        <cdr:cNvSpPr txBox="1"/>
      </cdr:nvSpPr>
      <cdr:spPr>
        <a:xfrm xmlns:a="http://schemas.openxmlformats.org/drawingml/2006/main">
          <a:off x="2790731" y="4956650"/>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asapphealthcare.org/" TargetMode="External"/><Relationship Id="rId3" Type="http://schemas.openxmlformats.org/officeDocument/2006/relationships/hyperlink" Target="http://www.cgsresourcenet.org/community-services/family-support-services/" TargetMode="External"/><Relationship Id="rId7" Type="http://schemas.openxmlformats.org/officeDocument/2006/relationships/hyperlink" Target="https://rwjms.rutgers.edu/boggscenter/"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www.thearcgloucester.org/" TargetMode="External"/><Relationship Id="rId5" Type="http://schemas.openxmlformats.org/officeDocument/2006/relationships/hyperlink" Target="https://careplusnj.org/" TargetMode="External"/><Relationship Id="rId4" Type="http://schemas.openxmlformats.org/officeDocument/2006/relationships/hyperlink" Target="https://www.wespeakupforchildre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Swedesboro borough and Westville borough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Washington township and Monroe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tendered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Paulsboro borough and Westville borough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below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Woodbury and Glassboro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above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middling side for the state.</a:t>
            </a:r>
          </a:p>
          <a:p>
            <a:r>
              <a:rPr lang="en-US" sz="1200" kern="1200" dirty="0">
                <a:solidFill>
                  <a:schemeClr val="tx1"/>
                </a:solidFill>
                <a:effectLst/>
                <a:latin typeface="+mn-lt"/>
                <a:ea typeface="+mn-ea"/>
                <a:cs typeface="+mn-cs"/>
              </a:rPr>
              <a:t> </a:t>
            </a:r>
          </a:p>
          <a:p>
            <a:pPr rtl="0"/>
            <a:r>
              <a:rPr lang="en-US" dirty="0"/>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 childcare. </a:t>
            </a:r>
          </a:p>
          <a:p>
            <a:r>
              <a:rPr lang="en-US" sz="1200" kern="1200" dirty="0">
                <a:solidFill>
                  <a:schemeClr val="tx1"/>
                </a:solidFill>
                <a:effectLst/>
                <a:latin typeface="+mn-lt"/>
                <a:ea typeface="+mn-ea"/>
                <a:cs typeface="+mn-cs"/>
              </a:rPr>
              <a:t> </a:t>
            </a:r>
          </a:p>
          <a:p>
            <a:pPr rtl="0"/>
            <a:r>
              <a:rPr lang="en-US" dirty="0"/>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or decrease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Woodbury city and Monroe township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78.21% of Gloucester County’s population has received at least one dose of the COVID-19 vaccination.</a:t>
            </a:r>
          </a:p>
          <a:p>
            <a:r>
              <a:rPr lang="en-US" dirty="0"/>
              <a:t>•   64.85% of Gloucester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233639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or similar to the state's rate and tends to follow a different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similar to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Paulsboro School District and Woodbury City School District have the lowest graduation rate.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remain mostly steady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-20.91%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decrease.</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Partial Care.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similar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 Asian, “Other” minority residents,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1,012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175</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http://www.cgsresourcenet.org/community-services/family-support-services/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https://careplusnj.org/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https://www.thearcgloucester.org/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https://rwjms.rutgers.edu/boggscenter/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https://asapphealthcare.org/</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all ethnic/racial groups appears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9</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r>
              <a:rPr lang="en-US"/>
              <a:t>https://www.cgsresourcenet.org/community-services/legal-advocacy/advocacy/</a:t>
            </a:r>
          </a:p>
          <a:p>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Gloucester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pic>
        <p:nvPicPr>
          <p:cNvPr id="3" name="Picture 2">
            <a:extLst>
              <a:ext uri="{FF2B5EF4-FFF2-40B4-BE49-F238E27FC236}">
                <a16:creationId xmlns:a16="http://schemas.microsoft.com/office/drawing/2014/main" id="{EBCAE469-D363-5AEF-8A85-6A84C78C92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pic>
        <p:nvPicPr>
          <p:cNvPr id="3" name="Picture 2">
            <a:extLst>
              <a:ext uri="{FF2B5EF4-FFF2-40B4-BE49-F238E27FC236}">
                <a16:creationId xmlns:a16="http://schemas.microsoft.com/office/drawing/2014/main" id="{5C2EF498-6758-81AA-BAF4-7C579096FB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F608255B-8547-F55C-DF72-A688A82B26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3000" y="855269"/>
            <a:ext cx="880356" cy="1666805"/>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0ADE04E1-4B4F-F271-A9AF-64CF6CE3C3E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13532" y="4360469"/>
            <a:ext cx="880356" cy="1666805"/>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B10D89A0-D209-970E-3F66-7C94BB4A8DA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19200" y="381761"/>
            <a:ext cx="880356" cy="1666805"/>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F0DDACC5-A08E-0143-B1B2-CEF764C1E9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19200" y="398069"/>
            <a:ext cx="880356" cy="1666805"/>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C827D512-A76F-7F46-EF07-3548E1C26F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82851" y="2595596"/>
            <a:ext cx="880356" cy="1666805"/>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A01E60E4-1D56-2019-0BD2-082C79BABB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2805" y="527281"/>
            <a:ext cx="880356" cy="1666805"/>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F6FA3353-C5AB-EA39-EE23-9F44211FA89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7368" y="380902"/>
            <a:ext cx="796948" cy="1508887"/>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a:extLst>
              <a:ext uri="{FF2B5EF4-FFF2-40B4-BE49-F238E27FC236}">
                <a16:creationId xmlns:a16="http://schemas.microsoft.com/office/drawing/2014/main" id="{D6BDA23C-4B3D-9949-25AA-D9DD6560F27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50859" y="4817668"/>
            <a:ext cx="880356" cy="1666805"/>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84658" y="323165"/>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623726ED-868B-56A4-0A58-418349262B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3" name="Picture 2">
            <a:extLst>
              <a:ext uri="{FF2B5EF4-FFF2-40B4-BE49-F238E27FC236}">
                <a16:creationId xmlns:a16="http://schemas.microsoft.com/office/drawing/2014/main" id="{00FED5DD-E35D-D7B8-0DCD-E6EFECA1B6E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7989" y="4763550"/>
            <a:ext cx="880356" cy="1666805"/>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BADA1938-949E-C50D-9AA9-883D5F5A90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45581" y="361954"/>
            <a:ext cx="821638" cy="1555634"/>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572797CD-3FE5-453B-35C6-CB362452FA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6292" y="301657"/>
            <a:ext cx="746914" cy="1414157"/>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0BDA8F1-C274-9CB4-0B72-BD19BBD6B2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10250" y="421496"/>
            <a:ext cx="821638" cy="1555634"/>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16FFE73A-54C2-CBDE-14F6-693FF71317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40925" y="764527"/>
            <a:ext cx="821638" cy="1555634"/>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8F3B86EF-AD84-4CB3-0795-34680AD4A6F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8027" y="474080"/>
            <a:ext cx="821638" cy="1555634"/>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3AE55930-8138-A742-466A-C4E22253E3D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2316" y="267044"/>
            <a:ext cx="821638" cy="1555634"/>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B068C717-EB19-E94A-C6DD-F65377E699A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95986" y="352363"/>
            <a:ext cx="821638" cy="1555634"/>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66E5EB3-41AE-1980-B369-9BDC9176E3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8768" y="258361"/>
            <a:ext cx="821638" cy="1555634"/>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a:extLst>
              <a:ext uri="{FF2B5EF4-FFF2-40B4-BE49-F238E27FC236}">
                <a16:creationId xmlns:a16="http://schemas.microsoft.com/office/drawing/2014/main" id="{22DA5466-B647-02D9-A61C-79060F768A8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4632" y="910855"/>
            <a:ext cx="821638" cy="1555634"/>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97E222F5-8BB8-2011-B570-6D2AD8A8BE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a:extLst>
              <a:ext uri="{FF2B5EF4-FFF2-40B4-BE49-F238E27FC236}">
                <a16:creationId xmlns:a16="http://schemas.microsoft.com/office/drawing/2014/main" id="{1B36FF89-A0BB-A24D-B7AE-7448EB322A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2A8B7B9B-80CC-7ADE-36AD-0345D7DF41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22311D75-269D-1274-ACDE-4A58F47F03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pic>
        <p:nvPicPr>
          <p:cNvPr id="3" name="Picture 2">
            <a:extLst>
              <a:ext uri="{FF2B5EF4-FFF2-40B4-BE49-F238E27FC236}">
                <a16:creationId xmlns:a16="http://schemas.microsoft.com/office/drawing/2014/main" id="{97CEEEC7-33DD-779B-58F3-84563ABB9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pic>
        <p:nvPicPr>
          <p:cNvPr id="3" name="Picture 2">
            <a:extLst>
              <a:ext uri="{FF2B5EF4-FFF2-40B4-BE49-F238E27FC236}">
                <a16:creationId xmlns:a16="http://schemas.microsoft.com/office/drawing/2014/main" id="{69116592-40C1-D9C8-1BCD-788177E76C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 County</a:t>
            </a:r>
          </a:p>
        </p:txBody>
      </p:sp>
      <p:pic>
        <p:nvPicPr>
          <p:cNvPr id="3" name="Picture 2">
            <a:extLst>
              <a:ext uri="{FF2B5EF4-FFF2-40B4-BE49-F238E27FC236}">
                <a16:creationId xmlns:a16="http://schemas.microsoft.com/office/drawing/2014/main" id="{F29BC0FA-A872-603B-FA2F-4E2218B76C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458" y="14821"/>
            <a:ext cx="522027" cy="988370"/>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0C409-A2C3-1AB6-2167-B46CB942847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308464"/>
            <a:ext cx="13417712" cy="7547463"/>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Gloucester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1" name="Picture 10">
            <a:extLst>
              <a:ext uri="{FF2B5EF4-FFF2-40B4-BE49-F238E27FC236}">
                <a16:creationId xmlns:a16="http://schemas.microsoft.com/office/drawing/2014/main" id="{45A05404-766A-944A-2F00-E5E6D8E7CB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90336" y="4812390"/>
            <a:ext cx="821638" cy="1555634"/>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563545516"/>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4167594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85257543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977600958"/>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67485233"/>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5372347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73784423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1063539"/>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06438824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565850904"/>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533120978"/>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69478774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919249103"/>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304020128"/>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A540C7-7DDD-4298-1D12-C6A5C85194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4109" y="838200"/>
            <a:ext cx="1851339" cy="3505200"/>
          </a:xfrm>
          <a:prstGeom prst="rect">
            <a:avLst/>
          </a:prstGeom>
        </p:spPr>
      </p:pic>
      <p:pic>
        <p:nvPicPr>
          <p:cNvPr id="5" name="Picture 4">
            <a:extLst>
              <a:ext uri="{FF2B5EF4-FFF2-40B4-BE49-F238E27FC236}">
                <a16:creationId xmlns:a16="http://schemas.microsoft.com/office/drawing/2014/main" id="{8AE38CE0-240C-D2F6-6C41-E3EFEF8509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295400"/>
            <a:ext cx="4809339" cy="4659737"/>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24178622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23832338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447772617"/>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82542101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228658716"/>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04224148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11552329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08315525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78047427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241181900"/>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739993205"/>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015587245"/>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302453162"/>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95204286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252495885"/>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698768619"/>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46972985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51184760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4896202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28.6</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25.6</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417483529"/>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2154060899"/>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28165597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49780072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725231954"/>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562366269"/>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490327023"/>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31016778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88406052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034065652"/>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97062016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98318142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98124729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284433052"/>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93082253"/>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313855498"/>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708735865"/>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968365017"/>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94567137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98760603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52561918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129118979"/>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67948557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063740952"/>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64397621"/>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48442394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90102467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126913460"/>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184365282"/>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56301856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8114295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927116755"/>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852060906"/>
              </p:ext>
            </p:extLst>
          </p:nvPr>
        </p:nvGraphicFramePr>
        <p:xfrm>
          <a:off x="3164074" y="914400"/>
          <a:ext cx="53703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62954390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689766800"/>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577635532"/>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42271398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82624641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24442522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43268367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14538642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779058846"/>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8332472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70221016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76570389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8624980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Gloucester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413735465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306506081"/>
              </p:ext>
            </p:extLst>
          </p:nvPr>
        </p:nvGraphicFramePr>
        <p:xfrm>
          <a:off x="7543801" y="887930"/>
          <a:ext cx="4648200" cy="612247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2290162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708563944"/>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95845316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9488176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231137619"/>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292021258"/>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38350546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ECEFB32F-9003-BD75-D60E-CEE1583FB0EE}"/>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CGS</a:t>
            </a:r>
          </a:p>
          <a:p>
            <a:endParaRPr lang="en-US" sz="1600" dirty="0">
              <a:latin typeface="Franklin Gothic Medium" panose="020B0603020102020204" pitchFamily="34" charset="0"/>
            </a:endParaRPr>
          </a:p>
          <a:p>
            <a:r>
              <a:rPr lang="en-US" sz="1600" dirty="0" err="1">
                <a:latin typeface="Franklin Gothic Medium" panose="020B0603020102020204" pitchFamily="34" charset="0"/>
              </a:rPr>
              <a:t>CarePlus</a:t>
            </a:r>
            <a:r>
              <a:rPr lang="en-US" sz="1600" dirty="0">
                <a:latin typeface="Franklin Gothic Medium" panose="020B0603020102020204" pitchFamily="34" charset="0"/>
              </a:rPr>
              <a:t> NJ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[Behavioral &amp; Emotional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Boys and Girls Club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AIDS Coalition of Southern NJ</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Gloucester County</a:t>
            </a: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2907886856"/>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Gloucester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520274258"/>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678765250"/>
              </p:ext>
            </p:extLst>
          </p:nvPr>
        </p:nvGraphicFramePr>
        <p:xfrm>
          <a:off x="7021855" y="1161692"/>
          <a:ext cx="5170145" cy="592490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671C2F1C-2569-3D2C-B0FA-6576F49F6641}"/>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06141314175e8eff9a8&quot;,&quot;SmartGridHorizontal&quot;:0,&quot;LinkedExcelSources&quot;:{&quot;6463e187363939443c0312ea&quot;:&quot;{{Desktop}}\\2023 Data Hub\\template\\County PPT_stage 1\\workbooks\\Gloucester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27642</TotalTime>
  <Words>9797</Words>
  <Application>Microsoft Office PowerPoint</Application>
  <PresentationFormat>Widescreen</PresentationFormat>
  <Paragraphs>801</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1636</cp:revision>
  <dcterms:created xsi:type="dcterms:W3CDTF">2006-08-16T00:00:00Z</dcterms:created>
  <dcterms:modified xsi:type="dcterms:W3CDTF">2023-06-20T06:00:01Z</dcterms:modified>
</cp:coreProperties>
</file>