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796" dt="2025-03-10T16:02:11.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65" autoAdjust="0"/>
    <p:restoredTop sz="77138" autoAdjust="0"/>
  </p:normalViewPr>
  <p:slideViewPr>
    <p:cSldViewPr>
      <p:cViewPr varScale="1">
        <p:scale>
          <a:sx n="73" d="100"/>
          <a:sy n="73" d="100"/>
        </p:scale>
        <p:origin x="1374" y="78"/>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Gloucester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Gloucester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733570159857902E-2"/>
          <c:y val="4.0066774953623499E-2"/>
          <c:w val="0.94789816459443454"/>
          <c:h val="0.95802528338191828"/>
        </c:manualLayout>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Overview'!$A$13,'0. Overview'!$A$35,'0. Overview'!$A$51,'0. Overview'!$A$76,'0. Overview'!$A$105,'0. Overview'!$A$117,'0. Overview'!$A$137,'0. Overview'!$A$162,'0. Overview'!$A$190)</c:f>
              <c:strCache>
                <c:ptCount val="9"/>
                <c:pt idx="0">
                  <c:v>Gloucester</c:v>
                </c:pt>
                <c:pt idx="1">
                  <c:v>Gloucester</c:v>
                </c:pt>
                <c:pt idx="2">
                  <c:v>Gloucester</c:v>
                </c:pt>
                <c:pt idx="3">
                  <c:v>Gloucester</c:v>
                </c:pt>
                <c:pt idx="4">
                  <c:v>Gloucester</c:v>
                </c:pt>
                <c:pt idx="5">
                  <c:v>Gloucester</c:v>
                </c:pt>
                <c:pt idx="6">
                  <c:v>Gloucester </c:v>
                </c:pt>
                <c:pt idx="7">
                  <c:v>Gloucester</c:v>
                </c:pt>
                <c:pt idx="8">
                  <c:v>Gloucester </c:v>
                </c:pt>
              </c:strCache>
            </c:strRef>
          </c:cat>
          <c:val>
            <c:numRef>
              <c:f>('0. Overview'!$C$13,'0. Overview'!$C$35,'0. Overview'!$C$51,'0. Overview'!$C$76,'0. Overview'!$C$105,'0. Overview'!$C$117,'0. Overview'!$C$137,'0. Overview'!$C$162,'0. Overview'!$C$190)</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9EFB-42CD-A497-9C2DD4A6F8EE}"/>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Overview'!$A$13,'0. Overview'!$A$35,'0. Overview'!$A$51,'0. Overview'!$A$76,'0. Overview'!$A$105,'0. Overview'!$A$117,'0. Overview'!$A$137,'0. Overview'!$A$162,'0. Overview'!$A$190)</c:f>
              <c:strCache>
                <c:ptCount val="9"/>
                <c:pt idx="0">
                  <c:v>Gloucester</c:v>
                </c:pt>
                <c:pt idx="1">
                  <c:v>Gloucester</c:v>
                </c:pt>
                <c:pt idx="2">
                  <c:v>Gloucester</c:v>
                </c:pt>
                <c:pt idx="3">
                  <c:v>Gloucester</c:v>
                </c:pt>
                <c:pt idx="4">
                  <c:v>Gloucester</c:v>
                </c:pt>
                <c:pt idx="5">
                  <c:v>Gloucester</c:v>
                </c:pt>
                <c:pt idx="6">
                  <c:v>Gloucester </c:v>
                </c:pt>
                <c:pt idx="7">
                  <c:v>Gloucester</c:v>
                </c:pt>
                <c:pt idx="8">
                  <c:v>Gloucester </c:v>
                </c:pt>
              </c:strCache>
            </c:strRef>
          </c:cat>
          <c:val>
            <c:numRef>
              <c:f>('0. Overview'!$D$13,'0. Overview'!$D$35,'0. Overview'!$D$51,'0. Overview'!$D$76,'0. Overview'!$D$105,'0. Overview'!$D$117,'0. Overview'!$D$137,'0. Overview'!$D$162,'0. Overview'!$D$190)</c:f>
              <c:numCache>
                <c:formatCode>General</c:formatCode>
                <c:ptCount val="9"/>
                <c:pt idx="0">
                  <c:v>10.875</c:v>
                </c:pt>
                <c:pt idx="1">
                  <c:v>10.875</c:v>
                </c:pt>
                <c:pt idx="2">
                  <c:v>16.875</c:v>
                </c:pt>
                <c:pt idx="3">
                  <c:v>13.875</c:v>
                </c:pt>
                <c:pt idx="4">
                  <c:v>6.875</c:v>
                </c:pt>
                <c:pt idx="5">
                  <c:v>16.875</c:v>
                </c:pt>
                <c:pt idx="6">
                  <c:v>18.875</c:v>
                </c:pt>
                <c:pt idx="7">
                  <c:v>15.875</c:v>
                </c:pt>
                <c:pt idx="8">
                  <c:v>9.875</c:v>
                </c:pt>
              </c:numCache>
            </c:numRef>
          </c:val>
          <c:extLst>
            <c:ext xmlns:c16="http://schemas.microsoft.com/office/drawing/2014/chart" uri="{C3380CC4-5D6E-409C-BE32-E72D297353CC}">
              <c16:uniqueId val="{00000001-9EFB-42CD-A497-9C2DD4A6F8EE}"/>
            </c:ext>
          </c:extLst>
        </c:ser>
        <c:ser>
          <c:idx val="3"/>
          <c:order val="2"/>
          <c:spPr>
            <a:solidFill>
              <a:schemeClr val="bg1">
                <a:lumMod val="65000"/>
              </a:schemeClr>
            </a:solidFill>
            <a:ln>
              <a:solidFill>
                <a:schemeClr val="tx1">
                  <a:lumMod val="95000"/>
                  <a:lumOff val="5000"/>
                </a:schemeClr>
              </a:solidFill>
            </a:ln>
            <a:effectLst/>
          </c:spPr>
          <c:invertIfNegative val="0"/>
          <c:cat>
            <c:strRef>
              <c:f>('0. Overview'!$A$13,'0. Overview'!$A$35,'0. Overview'!$A$51,'0. Overview'!$A$76,'0. Overview'!$A$105,'0. Overview'!$A$117,'0. Overview'!$A$137,'0. Overview'!$A$162,'0. Overview'!$A$190)</c:f>
              <c:strCache>
                <c:ptCount val="9"/>
                <c:pt idx="0">
                  <c:v>Gloucester</c:v>
                </c:pt>
                <c:pt idx="1">
                  <c:v>Gloucester</c:v>
                </c:pt>
                <c:pt idx="2">
                  <c:v>Gloucester</c:v>
                </c:pt>
                <c:pt idx="3">
                  <c:v>Gloucester</c:v>
                </c:pt>
                <c:pt idx="4">
                  <c:v>Gloucester</c:v>
                </c:pt>
                <c:pt idx="5">
                  <c:v>Gloucester</c:v>
                </c:pt>
                <c:pt idx="6">
                  <c:v>Gloucester </c:v>
                </c:pt>
                <c:pt idx="7">
                  <c:v>Gloucester</c:v>
                </c:pt>
                <c:pt idx="8">
                  <c:v>Gloucester </c:v>
                </c:pt>
              </c:strCache>
            </c:strRef>
          </c:cat>
          <c:val>
            <c:numRef>
              <c:f>('0. Overview'!$E$13,'0. Overview'!$E$35,'0. Overview'!$E$51,'0. Overview'!$E$76,'0. Overview'!$E$105,'0. Overview'!$E$117,'0. Overview'!$E$137,'0. Overview'!$E$162,'0. Overview'!$E$190)</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9EFB-42CD-A497-9C2DD4A6F8EE}"/>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0.00%</c:formatCode>
                <c:ptCount val="5"/>
                <c:pt idx="0">
                  <c:v>0.90100000000000002</c:v>
                </c:pt>
                <c:pt idx="1">
                  <c:v>0.91200000000000003</c:v>
                </c:pt>
                <c:pt idx="2">
                  <c:v>0.89600000000000002</c:v>
                </c:pt>
                <c:pt idx="3">
                  <c:v>0.89600000000000002</c:v>
                </c:pt>
                <c:pt idx="4">
                  <c:v>0.90200000000000002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0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c:v>0.626</c:v>
                </c:pt>
                <c:pt idx="6" formatCode="0%">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6" formatCode="0%">
                  <c:v>0.86399999999999999</c:v>
                </c:pt>
                <c:pt idx="17" formatCode="0%">
                  <c:v>0.86599999999999999</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18" formatCode="0%">
                  <c:v>0.90200000000000002</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6">
                  <c:v>56576</c:v>
                </c:pt>
                <c:pt idx="8">
                  <c:v>72571</c:v>
                </c:pt>
                <c:pt idx="9">
                  <c:v>83499</c:v>
                </c:pt>
                <c:pt idx="10">
                  <c:v>95459</c:v>
                </c:pt>
                <c:pt idx="11">
                  <c:v>105163</c:v>
                </c:pt>
                <c:pt idx="12">
                  <c:v>119468</c:v>
                </c:pt>
                <c:pt idx="13">
                  <c:v>120358</c:v>
                </c:pt>
                <c:pt idx="14">
                  <c:v>132581</c:v>
                </c:pt>
                <c:pt idx="15">
                  <c:v>133400</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7">
                  <c:v>65193</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19550</c:v>
                </c:pt>
                <c:pt idx="1">
                  <c:v>19646</c:v>
                </c:pt>
                <c:pt idx="2">
                  <c:v>25997</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2.8630722398595394E-2"/>
          <c:y val="0.88694641230867255"/>
          <c:w val="0.97136927760140446"/>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Number of Children</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Washington township</c:v>
                </c:pt>
                <c:pt idx="1">
                  <c:v>Monroe township</c:v>
                </c:pt>
                <c:pt idx="2">
                  <c:v>Deptford township</c:v>
                </c:pt>
                <c:pt idx="3">
                  <c:v>West Deptford township</c:v>
                </c:pt>
                <c:pt idx="4">
                  <c:v>Woolwich township</c:v>
                </c:pt>
                <c:pt idx="5">
                  <c:v>Harrison township</c:v>
                </c:pt>
                <c:pt idx="6">
                  <c:v>Franklin township</c:v>
                </c:pt>
                <c:pt idx="7">
                  <c:v>East Greenwich township</c:v>
                </c:pt>
                <c:pt idx="8">
                  <c:v>Mantua township</c:v>
                </c:pt>
                <c:pt idx="9">
                  <c:v>Glassboro borough</c:v>
                </c:pt>
                <c:pt idx="10">
                  <c:v>Clayton borough</c:v>
                </c:pt>
                <c:pt idx="11">
                  <c:v>Woodbury city</c:v>
                </c:pt>
                <c:pt idx="12">
                  <c:v>Logan township</c:v>
                </c:pt>
                <c:pt idx="13">
                  <c:v>Pitman borough</c:v>
                </c:pt>
                <c:pt idx="14">
                  <c:v>Paulsboro borough</c:v>
                </c:pt>
                <c:pt idx="15">
                  <c:v>Elk township</c:v>
                </c:pt>
                <c:pt idx="16">
                  <c:v>Greenwich township</c:v>
                </c:pt>
                <c:pt idx="17">
                  <c:v>Swedesboro borough</c:v>
                </c:pt>
                <c:pt idx="18">
                  <c:v>South Harrison township</c:v>
                </c:pt>
                <c:pt idx="19">
                  <c:v>Westville borough</c:v>
                </c:pt>
              </c:strCache>
            </c:strRef>
          </c:cat>
          <c:val>
            <c:numRef>
              <c:f>Sheet1!$B$2:$B$21</c:f>
              <c:numCache>
                <c:formatCode>General</c:formatCode>
                <c:ptCount val="20"/>
                <c:pt idx="0">
                  <c:v>10726</c:v>
                </c:pt>
                <c:pt idx="1">
                  <c:v>8006</c:v>
                </c:pt>
                <c:pt idx="2">
                  <c:v>6653</c:v>
                </c:pt>
                <c:pt idx="3">
                  <c:v>4217</c:v>
                </c:pt>
                <c:pt idx="4">
                  <c:v>3963</c:v>
                </c:pt>
                <c:pt idx="5">
                  <c:v>3672</c:v>
                </c:pt>
                <c:pt idx="6">
                  <c:v>3426</c:v>
                </c:pt>
                <c:pt idx="7">
                  <c:v>3110</c:v>
                </c:pt>
                <c:pt idx="8">
                  <c:v>3006</c:v>
                </c:pt>
                <c:pt idx="9">
                  <c:v>2858</c:v>
                </c:pt>
                <c:pt idx="10">
                  <c:v>1942</c:v>
                </c:pt>
                <c:pt idx="11">
                  <c:v>1942</c:v>
                </c:pt>
                <c:pt idx="12">
                  <c:v>1664</c:v>
                </c:pt>
                <c:pt idx="13">
                  <c:v>1650</c:v>
                </c:pt>
                <c:pt idx="14">
                  <c:v>1388</c:v>
                </c:pt>
                <c:pt idx="15">
                  <c:v>1151</c:v>
                </c:pt>
                <c:pt idx="16">
                  <c:v>977</c:v>
                </c:pt>
                <c:pt idx="17">
                  <c:v>910</c:v>
                </c:pt>
                <c:pt idx="18">
                  <c:v>875</c:v>
                </c:pt>
                <c:pt idx="19">
                  <c:v>860</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0.25</c:v>
                </c:pt>
                <c:pt idx="1">
                  <c:v>0.2</c:v>
                </c:pt>
                <c:pt idx="2">
                  <c:v>0.21</c:v>
                </c:pt>
                <c:pt idx="3">
                  <c:v>0.21041752161999999</c:v>
                </c:pt>
                <c:pt idx="4">
                  <c:v>0.20253164557</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formatCode="General">
                  <c:v>0.33580115287000001</c:v>
                </c:pt>
                <c:pt idx="1">
                  <c:v>0.31455365452</c:v>
                </c:pt>
                <c:pt idx="2">
                  <c:v>0.31106109706000001</c:v>
                </c:pt>
                <c:pt idx="3">
                  <c:v>0.29588823882999998</c:v>
                </c:pt>
                <c:pt idx="4">
                  <c:v>0.27035108629999999</c:v>
                </c:pt>
                <c:pt idx="5">
                  <c:v>0.26977240166999999</c:v>
                </c:pt>
                <c:pt idx="6" formatCode="General">
                  <c:v>0.26496799756</c:v>
                </c:pt>
                <c:pt idx="7">
                  <c:v>0.24598409300999999</c:v>
                </c:pt>
                <c:pt idx="8">
                  <c:v>0.23243611942</c:v>
                </c:pt>
                <c:pt idx="9">
                  <c:v>0.20649138521999999</c:v>
                </c:pt>
                <c:pt idx="11">
                  <c:v>0.19926797071999999</c:v>
                </c:pt>
                <c:pt idx="12">
                  <c:v>0.18003489414000001</c:v>
                </c:pt>
                <c:pt idx="13">
                  <c:v>0.17385718296</c:v>
                </c:pt>
                <c:pt idx="14">
                  <c:v>0.17218613946</c:v>
                </c:pt>
                <c:pt idx="15">
                  <c:v>0.15980490282000001</c:v>
                </c:pt>
                <c:pt idx="16">
                  <c:v>0.14838393241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0" formatCode="0%">
                  <c:v>0.20253164557</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General"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9838176562775094"/>
          <c:y val="0.9081981356078262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Gloucester</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1809</c:v>
                </c:pt>
                <c:pt idx="1">
                  <c:v>1030</c:v>
                </c:pt>
                <c:pt idx="2">
                  <c:v>1652</c:v>
                </c:pt>
                <c:pt idx="3">
                  <c:v>1403</c:v>
                </c:pt>
                <c:pt idx="4">
                  <c:v>955</c:v>
                </c:pt>
                <c:pt idx="5">
                  <c:v>2128</c:v>
                </c:pt>
                <c:pt idx="6">
                  <c:v>1516</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6">
                  <c:v>122499</c:v>
                </c:pt>
                <c:pt idx="7" formatCode="General">
                  <c:v>122979</c:v>
                </c:pt>
                <c:pt idx="9">
                  <c:v>127925</c:v>
                </c:pt>
                <c:pt idx="10">
                  <c:v>128030</c:v>
                </c:pt>
                <c:pt idx="11">
                  <c:v>129044</c:v>
                </c:pt>
                <c:pt idx="12">
                  <c:v>129113</c:v>
                </c:pt>
                <c:pt idx="13">
                  <c:v>129165</c:v>
                </c:pt>
                <c:pt idx="14">
                  <c:v>131147</c:v>
                </c:pt>
                <c:pt idx="15">
                  <c:v>131215</c:v>
                </c:pt>
                <c:pt idx="16">
                  <c:v>132914</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8" formatCode="&quot;$&quot;#,##0_);[Red]\(&quot;$&quot;#,##0\)">
                  <c:v>125916</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89447</c:v>
                </c:pt>
                <c:pt idx="1">
                  <c:v>89056</c:v>
                </c:pt>
                <c:pt idx="2">
                  <c:v>94412</c:v>
                </c:pt>
                <c:pt idx="3">
                  <c:v>98301</c:v>
                </c:pt>
                <c:pt idx="4">
                  <c:v>97474</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Overview'!$A$216,'0. Overview'!$A$235,'0. Overview'!$A$261,'0. Overview'!$A$286,'0. Overview'!$A$311,'0. Overview'!$A$334,'0. Overview'!$A$346,'0. Overview'!$A$366,'0. Overview'!$A$390)</c:f>
              <c:strCache>
                <c:ptCount val="9"/>
                <c:pt idx="0">
                  <c:v>Gloucester</c:v>
                </c:pt>
                <c:pt idx="1">
                  <c:v>Gloucester</c:v>
                </c:pt>
                <c:pt idx="2">
                  <c:v>Gloucester</c:v>
                </c:pt>
                <c:pt idx="3">
                  <c:v>Gloucester</c:v>
                </c:pt>
                <c:pt idx="4">
                  <c:v>Gloucester</c:v>
                </c:pt>
                <c:pt idx="5">
                  <c:v>Gloucester</c:v>
                </c:pt>
                <c:pt idx="6">
                  <c:v>Gloucester</c:v>
                </c:pt>
                <c:pt idx="7">
                  <c:v>Gloucester</c:v>
                </c:pt>
                <c:pt idx="8">
                  <c:v>Gloucester</c:v>
                </c:pt>
              </c:strCache>
            </c:strRef>
          </c:cat>
          <c:val>
            <c:numRef>
              <c:f>('0. Overview'!$C$216,'0. Overview'!$C$235,'0. Overview'!$C$261,'0. Overview'!$C$286,'0. Overview'!$C$311,'0. Overview'!$C$334,'0. Overview'!$C$346,'0. Overview'!$C$366,'0. Overview'!$C$390)</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EA68-48BE-96CF-FBB481F615E4}"/>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Overview'!$A$216,'0. Overview'!$A$235,'0. Overview'!$A$261,'0. Overview'!$A$286,'0. Overview'!$A$311,'0. Overview'!$A$334,'0. Overview'!$A$346,'0. Overview'!$A$366,'0. Overview'!$A$390)</c:f>
              <c:strCache>
                <c:ptCount val="9"/>
                <c:pt idx="0">
                  <c:v>Gloucester</c:v>
                </c:pt>
                <c:pt idx="1">
                  <c:v>Gloucester</c:v>
                </c:pt>
                <c:pt idx="2">
                  <c:v>Gloucester</c:v>
                </c:pt>
                <c:pt idx="3">
                  <c:v>Gloucester</c:v>
                </c:pt>
                <c:pt idx="4">
                  <c:v>Gloucester</c:v>
                </c:pt>
                <c:pt idx="5">
                  <c:v>Gloucester</c:v>
                </c:pt>
                <c:pt idx="6">
                  <c:v>Gloucester</c:v>
                </c:pt>
                <c:pt idx="7">
                  <c:v>Gloucester</c:v>
                </c:pt>
                <c:pt idx="8">
                  <c:v>Gloucester</c:v>
                </c:pt>
              </c:strCache>
            </c:strRef>
          </c:cat>
          <c:val>
            <c:numRef>
              <c:f>('0. Overview'!$D$216,'0. Overview'!$D$235,'0. Overview'!$D$261,'0. Overview'!$D$286,'0. Overview'!$D$311,'0. Overview'!$D$334,'0. Overview'!$D$346,'0. Overview'!$D$366,'0. Overview'!$D$390)</c:f>
              <c:numCache>
                <c:formatCode>General</c:formatCode>
                <c:ptCount val="9"/>
                <c:pt idx="0">
                  <c:v>10.875</c:v>
                </c:pt>
                <c:pt idx="1">
                  <c:v>13.875</c:v>
                </c:pt>
                <c:pt idx="2">
                  <c:v>9.875</c:v>
                </c:pt>
                <c:pt idx="3">
                  <c:v>6.875</c:v>
                </c:pt>
                <c:pt idx="4">
                  <c:v>1.875</c:v>
                </c:pt>
                <c:pt idx="5">
                  <c:v>0.875</c:v>
                </c:pt>
                <c:pt idx="6">
                  <c:v>12.875</c:v>
                </c:pt>
                <c:pt idx="7">
                  <c:v>14.875</c:v>
                </c:pt>
                <c:pt idx="8">
                  <c:v>12.875</c:v>
                </c:pt>
              </c:numCache>
            </c:numRef>
          </c:val>
          <c:extLst>
            <c:ext xmlns:c16="http://schemas.microsoft.com/office/drawing/2014/chart" uri="{C3380CC4-5D6E-409C-BE32-E72D297353CC}">
              <c16:uniqueId val="{00000001-EA68-48BE-96CF-FBB481F615E4}"/>
            </c:ext>
          </c:extLst>
        </c:ser>
        <c:ser>
          <c:idx val="3"/>
          <c:order val="2"/>
          <c:spPr>
            <a:solidFill>
              <a:schemeClr val="bg2">
                <a:lumMod val="75000"/>
              </a:schemeClr>
            </a:solidFill>
            <a:ln>
              <a:solidFill>
                <a:schemeClr val="tx1"/>
              </a:solidFill>
            </a:ln>
            <a:effectLst/>
          </c:spPr>
          <c:invertIfNegative val="0"/>
          <c:cat>
            <c:strRef>
              <c:f>('0. Overview'!$A$216,'0. Overview'!$A$235,'0. Overview'!$A$261,'0. Overview'!$A$286,'0. Overview'!$A$311,'0. Overview'!$A$334,'0. Overview'!$A$346,'0. Overview'!$A$366,'0. Overview'!$A$390)</c:f>
              <c:strCache>
                <c:ptCount val="9"/>
                <c:pt idx="0">
                  <c:v>Gloucester</c:v>
                </c:pt>
                <c:pt idx="1">
                  <c:v>Gloucester</c:v>
                </c:pt>
                <c:pt idx="2">
                  <c:v>Gloucester</c:v>
                </c:pt>
                <c:pt idx="3">
                  <c:v>Gloucester</c:v>
                </c:pt>
                <c:pt idx="4">
                  <c:v>Gloucester</c:v>
                </c:pt>
                <c:pt idx="5">
                  <c:v>Gloucester</c:v>
                </c:pt>
                <c:pt idx="6">
                  <c:v>Gloucester</c:v>
                </c:pt>
                <c:pt idx="7">
                  <c:v>Gloucester</c:v>
                </c:pt>
                <c:pt idx="8">
                  <c:v>Gloucester</c:v>
                </c:pt>
              </c:strCache>
            </c:strRef>
          </c:cat>
          <c:val>
            <c:numRef>
              <c:f>('0. Overview'!$E$216,'0. Overview'!$E$235,'0. Overview'!$E$261,'0. Overview'!$E$286,'0. Overview'!$E$311,'0. Overview'!$E$334,'0. Overview'!$E$346,'0. Overview'!$E$366,'0. Overview'!$E$390)</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EA68-48BE-96CF-FBB481F615E4}"/>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6">
                  <c:v>85464</c:v>
                </c:pt>
                <c:pt idx="7">
                  <c:v>87294</c:v>
                </c:pt>
                <c:pt idx="8">
                  <c:v>89272</c:v>
                </c:pt>
                <c:pt idx="9">
                  <c:v>96152</c:v>
                </c:pt>
                <c:pt idx="11">
                  <c:v>100532</c:v>
                </c:pt>
                <c:pt idx="12">
                  <c:v>101146</c:v>
                </c:pt>
                <c:pt idx="13">
                  <c:v>102532</c:v>
                </c:pt>
                <c:pt idx="14">
                  <c:v>105055</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10" formatCode="_(&quot;$&quot;* #,##0_);_(&quot;$&quot;* \(#,##0\);_(&quot;$&quot;* &quot;-&quot;??_);_(@_)">
                  <c:v>97474</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Paulsboro borough</c:v>
                </c:pt>
                <c:pt idx="1">
                  <c:v>Woodbury city</c:v>
                </c:pt>
                <c:pt idx="2">
                  <c:v>Westville borough</c:v>
                </c:pt>
                <c:pt idx="3">
                  <c:v>Glassboro borough</c:v>
                </c:pt>
                <c:pt idx="4">
                  <c:v>National Park borough</c:v>
                </c:pt>
                <c:pt idx="5">
                  <c:v>West Deptford township</c:v>
                </c:pt>
                <c:pt idx="6">
                  <c:v>Clayton borough</c:v>
                </c:pt>
                <c:pt idx="7">
                  <c:v>Deptford township</c:v>
                </c:pt>
                <c:pt idx="8">
                  <c:v>Greenwich township</c:v>
                </c:pt>
                <c:pt idx="9">
                  <c:v>Swedesboro borough</c:v>
                </c:pt>
              </c:strCache>
            </c:strRef>
          </c:cat>
          <c:val>
            <c:numRef>
              <c:f>Sheet1!$B$2:$B$11</c:f>
              <c:numCache>
                <c:formatCode>_("$"* #,##0_);_("$"* \(#,##0\);_("$"* "-"??_);_(@_)</c:formatCode>
                <c:ptCount val="10"/>
                <c:pt idx="0">
                  <c:v>68750</c:v>
                </c:pt>
                <c:pt idx="1">
                  <c:v>74769</c:v>
                </c:pt>
                <c:pt idx="2">
                  <c:v>78333</c:v>
                </c:pt>
                <c:pt idx="3">
                  <c:v>80388</c:v>
                </c:pt>
                <c:pt idx="4">
                  <c:v>81507</c:v>
                </c:pt>
                <c:pt idx="5">
                  <c:v>89283</c:v>
                </c:pt>
                <c:pt idx="6">
                  <c:v>89375</c:v>
                </c:pt>
                <c:pt idx="7">
                  <c:v>90128</c:v>
                </c:pt>
                <c:pt idx="8">
                  <c:v>90508</c:v>
                </c:pt>
                <c:pt idx="9">
                  <c:v>91000</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Gloucester Median $102807</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Paulsboro borough</c:v>
                </c:pt>
                <c:pt idx="1">
                  <c:v>Woodbury city</c:v>
                </c:pt>
                <c:pt idx="2">
                  <c:v>Westville borough</c:v>
                </c:pt>
                <c:pt idx="3">
                  <c:v>Glassboro borough</c:v>
                </c:pt>
                <c:pt idx="4">
                  <c:v>National Park borough</c:v>
                </c:pt>
                <c:pt idx="5">
                  <c:v>West Deptford township</c:v>
                </c:pt>
                <c:pt idx="6">
                  <c:v>Clayton borough</c:v>
                </c:pt>
                <c:pt idx="7">
                  <c:v>Deptford township</c:v>
                </c:pt>
                <c:pt idx="8">
                  <c:v>Greenwich township</c:v>
                </c:pt>
                <c:pt idx="9">
                  <c:v>Swedesboro borough</c:v>
                </c:pt>
              </c:strCache>
            </c:strRef>
          </c:cat>
          <c:val>
            <c:numRef>
              <c:f>Sheet1!$C$2:$C$11</c:f>
              <c:numCache>
                <c:formatCode>"$"#,##0_);[Red]\("$"#,##0\)</c:formatCode>
                <c:ptCount val="10"/>
                <c:pt idx="0">
                  <c:v>102807</c:v>
                </c:pt>
                <c:pt idx="1">
                  <c:v>102807</c:v>
                </c:pt>
                <c:pt idx="2">
                  <c:v>102807</c:v>
                </c:pt>
                <c:pt idx="3">
                  <c:v>102807</c:v>
                </c:pt>
                <c:pt idx="4">
                  <c:v>102807</c:v>
                </c:pt>
                <c:pt idx="5">
                  <c:v>102807</c:v>
                </c:pt>
                <c:pt idx="6">
                  <c:v>102807</c:v>
                </c:pt>
                <c:pt idx="7">
                  <c:v>102807</c:v>
                </c:pt>
                <c:pt idx="8">
                  <c:v>102807</c:v>
                </c:pt>
                <c:pt idx="9">
                  <c:v>102807</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0628370156104983"/>
          <c:y val="0.9608046931091585"/>
          <c:w val="0.22893123930585557"/>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6">
                  <c:v>6.7000000000000004E-2</c:v>
                </c:pt>
                <c:pt idx="7">
                  <c:v>7.2999999999999995E-2</c:v>
                </c:pt>
                <c:pt idx="8">
                  <c:v>8.1000000000000003E-2</c:v>
                </c:pt>
                <c:pt idx="9">
                  <c:v>8.4000000000000005E-2</c:v>
                </c:pt>
                <c:pt idx="11">
                  <c:v>8.7999999999999995E-2</c:v>
                </c:pt>
                <c:pt idx="12">
                  <c:v>0.107</c:v>
                </c:pt>
                <c:pt idx="13">
                  <c:v>0.111</c:v>
                </c:pt>
                <c:pt idx="14">
                  <c:v>0.11799999999999999</c:v>
                </c:pt>
                <c:pt idx="15">
                  <c:v>0.14899999999999999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10" formatCode="0%">
                  <c:v>8.6999999999999994E-2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926732788110537"/>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6.3E-2</c:v>
                </c:pt>
                <c:pt idx="1">
                  <c:v>5.8999999999999997E-2</c:v>
                </c:pt>
                <c:pt idx="2">
                  <c:v>0.10199999999999999</c:v>
                </c:pt>
                <c:pt idx="3">
                  <c:v>7.6999999999999999E-2</c:v>
                </c:pt>
                <c:pt idx="4">
                  <c:v>8.6999999999999994E-2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Westville borough</c:v>
                </c:pt>
                <c:pt idx="1">
                  <c:v>Woodbury city</c:v>
                </c:pt>
                <c:pt idx="2">
                  <c:v>Paulsboro borough</c:v>
                </c:pt>
                <c:pt idx="3">
                  <c:v>Glassboro borough</c:v>
                </c:pt>
                <c:pt idx="4">
                  <c:v>Franklin township</c:v>
                </c:pt>
                <c:pt idx="5">
                  <c:v>Deptford township</c:v>
                </c:pt>
                <c:pt idx="6">
                  <c:v>South Harrison township</c:v>
                </c:pt>
                <c:pt idx="7">
                  <c:v>Logan township</c:v>
                </c:pt>
                <c:pt idx="8">
                  <c:v>Woodbury Heights borough</c:v>
                </c:pt>
                <c:pt idx="9">
                  <c:v>Swedesboro borough</c:v>
                </c:pt>
              </c:strCache>
            </c:strRef>
          </c:cat>
          <c:val>
            <c:numRef>
              <c:f>Sheet1!$B$2:$B$11</c:f>
              <c:numCache>
                <c:formatCode>0.0\%</c:formatCode>
                <c:ptCount val="10"/>
                <c:pt idx="0">
                  <c:v>0.23599999999999999</c:v>
                </c:pt>
                <c:pt idx="1">
                  <c:v>0.20200000000000001</c:v>
                </c:pt>
                <c:pt idx="2">
                  <c:v>0.19</c:v>
                </c:pt>
                <c:pt idx="3">
                  <c:v>0.188</c:v>
                </c:pt>
                <c:pt idx="4">
                  <c:v>0.13</c:v>
                </c:pt>
                <c:pt idx="5">
                  <c:v>0.106</c:v>
                </c:pt>
                <c:pt idx="6">
                  <c:v>9.8000000000000004E-2</c:v>
                </c:pt>
                <c:pt idx="7">
                  <c:v>8.2000000000000003E-2</c:v>
                </c:pt>
                <c:pt idx="8">
                  <c:v>7.5999999999999998E-2</c:v>
                </c:pt>
                <c:pt idx="9">
                  <c:v>7.2999999999999995E-2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Gloucester Avg. 7.00%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Westville borough</c:v>
                </c:pt>
                <c:pt idx="1">
                  <c:v>Woodbury city</c:v>
                </c:pt>
                <c:pt idx="2">
                  <c:v>Paulsboro borough</c:v>
                </c:pt>
                <c:pt idx="3">
                  <c:v>Glassboro borough</c:v>
                </c:pt>
                <c:pt idx="4">
                  <c:v>Franklin township</c:v>
                </c:pt>
                <c:pt idx="5">
                  <c:v>Deptford township</c:v>
                </c:pt>
                <c:pt idx="6">
                  <c:v>South Harrison township</c:v>
                </c:pt>
                <c:pt idx="7">
                  <c:v>Logan township</c:v>
                </c:pt>
                <c:pt idx="8">
                  <c:v>Woodbury Heights borough</c:v>
                </c:pt>
                <c:pt idx="9">
                  <c:v>Swedesboro borough</c:v>
                </c:pt>
              </c:strCache>
            </c:strRef>
          </c:cat>
          <c:val>
            <c:numRef>
              <c:f>Sheet1!$C$2:$C$11</c:f>
              <c:numCache>
                <c:formatCode>0.00%</c:formatCode>
                <c:ptCount val="10"/>
                <c:pt idx="0">
                  <c:v>7.0000000000000007E-2</c:v>
                </c:pt>
                <c:pt idx="1">
                  <c:v>7.0000000000000007E-2</c:v>
                </c:pt>
                <c:pt idx="2">
                  <c:v>7.0000000000000007E-2</c:v>
                </c:pt>
                <c:pt idx="3">
                  <c:v>7.0000000000000007E-2</c:v>
                </c:pt>
                <c:pt idx="4">
                  <c:v>7.0000000000000007E-2</c:v>
                </c:pt>
                <c:pt idx="5">
                  <c:v>7.0000000000000007E-2</c:v>
                </c:pt>
                <c:pt idx="6">
                  <c:v>7.0000000000000007E-2</c:v>
                </c:pt>
                <c:pt idx="7">
                  <c:v>7.0000000000000007E-2</c:v>
                </c:pt>
                <c:pt idx="8">
                  <c:v>7.0000000000000007E-2</c:v>
                </c:pt>
                <c:pt idx="9">
                  <c:v>7.0000000000000007E-2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0520503536079842"/>
          <c:y val="0.90985882446512367"/>
          <c:w val="0.21463691310122804"/>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5">
                  <c:v>0.13837917212</c:v>
                </c:pt>
                <c:pt idx="6">
                  <c:v>0.14530348488</c:v>
                </c:pt>
                <c:pt idx="7">
                  <c:v>0.15554969057000001</c:v>
                </c:pt>
                <c:pt idx="8">
                  <c:v>0.15887685328000001</c:v>
                </c:pt>
                <c:pt idx="9">
                  <c:v>0.15973886456</c:v>
                </c:pt>
                <c:pt idx="10">
                  <c:v>0.16085989621999999</c:v>
                </c:pt>
                <c:pt idx="11">
                  <c:v>0.16304435818999999</c:v>
                </c:pt>
                <c:pt idx="12">
                  <c:v>0.16459204867999999</c:v>
                </c:pt>
                <c:pt idx="13">
                  <c:v>0.16995598247999999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4" formatCode="0%">
                  <c:v>0.13728832297999999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885051673228343"/>
          <c:y val="0.90685837693588256"/>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0.16</c:v>
                </c:pt>
                <c:pt idx="1">
                  <c:v>0.16</c:v>
                </c:pt>
                <c:pt idx="2">
                  <c:v>0.15</c:v>
                </c:pt>
                <c:pt idx="3">
                  <c:v>0.14944781756</c:v>
                </c:pt>
                <c:pt idx="4">
                  <c:v>0.15</c:v>
                </c:pt>
                <c:pt idx="5">
                  <c:v>0.14000000000000001</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6">
                  <c:v>8.8999999999999996E-2</c:v>
                </c:pt>
                <c:pt idx="8">
                  <c:v>9.2999999999999999E-2</c:v>
                </c:pt>
                <c:pt idx="9">
                  <c:v>9.4E-2</c:v>
                </c:pt>
                <c:pt idx="10">
                  <c:v>9.7000000000000003E-2</c:v>
                </c:pt>
                <c:pt idx="11">
                  <c:v>9.7000000000000003E-2</c:v>
                </c:pt>
                <c:pt idx="12" formatCode="General">
                  <c:v>0.106</c:v>
                </c:pt>
                <c:pt idx="13">
                  <c:v>0.113</c:v>
                </c:pt>
                <c:pt idx="14">
                  <c:v>0.11600000000000001</c:v>
                </c:pt>
                <c:pt idx="15">
                  <c:v>0.11899999999999999</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7" formatCode="0.0%">
                  <c:v>8.8999999999999996E-2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8.2000000000000003E-2</c:v>
                </c:pt>
                <c:pt idx="1">
                  <c:v>6.6000000000000003E-2</c:v>
                </c:pt>
                <c:pt idx="2">
                  <c:v>8.8999999999999996E-2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#,##0</c:formatCode>
                <c:ptCount val="5"/>
                <c:pt idx="0" formatCode="_(* #,##0_);_(* \(#,##0\);_(* &quot;-&quot;??_);_(@_)">
                  <c:v>3171</c:v>
                </c:pt>
                <c:pt idx="1">
                  <c:v>3488</c:v>
                </c:pt>
                <c:pt idx="2">
                  <c:v>3265</c:v>
                </c:pt>
                <c:pt idx="3">
                  <c:v>3128</c:v>
                </c:pt>
                <c:pt idx="4" formatCode="General">
                  <c:v>3146</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Gloucester</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0.84</c:v>
                </c:pt>
                <c:pt idx="1">
                  <c:v>0.13</c:v>
                </c:pt>
                <c:pt idx="2">
                  <c:v>0.02</c:v>
                </c:pt>
                <c:pt idx="3">
                  <c:v>0.05</c:v>
                </c:pt>
                <c:pt idx="5">
                  <c:v>7.0000000000000007E-2</c:v>
                </c:pt>
                <c:pt idx="6">
                  <c:v>0.09</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9169</c:v>
                </c:pt>
                <c:pt idx="3" formatCode="#,##0">
                  <c:v>7709</c:v>
                </c:pt>
                <c:pt idx="4" formatCode="#,##0">
                  <c:v>8286</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7315</c:v>
                </c:pt>
                <c:pt idx="1">
                  <c:v>8307</c:v>
                </c:pt>
                <c:pt idx="2">
                  <c:v>6539</c:v>
                </c:pt>
                <c:pt idx="3">
                  <c:v>6797</c:v>
                </c:pt>
                <c:pt idx="4">
                  <c:v>7248</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Gloucester</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1614</c:v>
                </c:pt>
                <c:pt idx="1">
                  <c:v>1537</c:v>
                </c:pt>
                <c:pt idx="2">
                  <c:v>1450</c:v>
                </c:pt>
                <c:pt idx="3">
                  <c:v>827</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10" formatCode="&quot;$&quot;#,##0_);[Red]\(&quot;$&quot;#,##0\)">
                  <c:v>1614</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10" formatCode="&quot;$&quot;#,##0_);[Red]\(&quot;$&quot;#,##0\)">
                  <c:v>827</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5">
                  <c:v>33.4</c:v>
                </c:pt>
                <c:pt idx="6">
                  <c:v>33.1</c:v>
                </c:pt>
                <c:pt idx="7">
                  <c:v>32</c:v>
                </c:pt>
                <c:pt idx="8">
                  <c:v>32</c:v>
                </c:pt>
                <c:pt idx="9">
                  <c:v>31.7</c:v>
                </c:pt>
                <c:pt idx="10">
                  <c:v>30.2</c:v>
                </c:pt>
                <c:pt idx="11">
                  <c:v>30.1</c:v>
                </c:pt>
                <c:pt idx="12">
                  <c:v>29.5</c:v>
                </c:pt>
                <c:pt idx="14">
                  <c:v>28.7</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13">
                  <c:v>28.9</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30.5</c:v>
                </c:pt>
                <c:pt idx="1">
                  <c:v>30.5</c:v>
                </c:pt>
                <c:pt idx="2">
                  <c:v>26.5</c:v>
                </c:pt>
                <c:pt idx="3">
                  <c:v>28.7</c:v>
                </c:pt>
                <c:pt idx="4">
                  <c:v>28.9</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5">
                  <c:v>0.19</c:v>
                </c:pt>
                <c:pt idx="6">
                  <c:v>0.19</c:v>
                </c:pt>
                <c:pt idx="7">
                  <c:v>0.19</c:v>
                </c:pt>
                <c:pt idx="8">
                  <c:v>0.18</c:v>
                </c:pt>
                <c:pt idx="9">
                  <c:v>0.17</c:v>
                </c:pt>
                <c:pt idx="10">
                  <c:v>0.17</c:v>
                </c:pt>
                <c:pt idx="11">
                  <c:v>0.17</c:v>
                </c:pt>
                <c:pt idx="12">
                  <c:v>0.17</c:v>
                </c:pt>
                <c:pt idx="13">
                  <c:v>0.17</c:v>
                </c:pt>
                <c:pt idx="14" formatCode="General">
                  <c:v>0.16</c:v>
                </c:pt>
                <c:pt idx="15">
                  <c:v>0.15</c:v>
                </c:pt>
                <c:pt idx="16">
                  <c:v>0.15</c:v>
                </c:pt>
                <c:pt idx="17">
                  <c:v>0.15</c:v>
                </c:pt>
                <c:pt idx="18">
                  <c:v>0.14000000000000001</c:v>
                </c:pt>
                <c:pt idx="19" formatCode="General">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4">
                  <c:v>0.19</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7">
                  <c:v>0.04</c:v>
                </c:pt>
                <c:pt idx="8">
                  <c:v>3.7999999999999999E-2</c:v>
                </c:pt>
                <c:pt idx="9">
                  <c:v>3.6999999999999998E-2</c:v>
                </c:pt>
                <c:pt idx="10">
                  <c:v>3.5999999999999997E-2</c:v>
                </c:pt>
                <c:pt idx="11">
                  <c:v>3.1E-2</c:v>
                </c:pt>
                <c:pt idx="12">
                  <c:v>2.5000000000000001E-2</c:v>
                </c:pt>
                <c:pt idx="13">
                  <c:v>2.4E-2</c:v>
                </c:pt>
                <c:pt idx="14">
                  <c:v>2.1000000000000001E-2</c:v>
                </c:pt>
                <c:pt idx="16">
                  <c:v>1.4999999999999999E-2</c:v>
                </c:pt>
                <c:pt idx="17">
                  <c:v>1.2999999999999999E-2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15" formatCode="0.0%">
                  <c:v>1.4999999999999999E-2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0.00%</c:formatCode>
                <c:ptCount val="5"/>
                <c:pt idx="0">
                  <c:v>5.1999999999999998E-2</c:v>
                </c:pt>
                <c:pt idx="1">
                  <c:v>0.02</c:v>
                </c:pt>
                <c:pt idx="2">
                  <c:v>1.2E-2</c:v>
                </c:pt>
                <c:pt idx="3">
                  <c:v>8.9999999999999993E-3</c:v>
                </c:pt>
                <c:pt idx="4">
                  <c:v>1.4999999999999999E-2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Monroe township</c:v>
                </c:pt>
                <c:pt idx="1">
                  <c:v>Woodbury city</c:v>
                </c:pt>
                <c:pt idx="2">
                  <c:v>Elk township</c:v>
                </c:pt>
                <c:pt idx="3">
                  <c:v>South Harrison township</c:v>
                </c:pt>
                <c:pt idx="4">
                  <c:v>Washington township</c:v>
                </c:pt>
                <c:pt idx="5">
                  <c:v>East Greenwich township</c:v>
                </c:pt>
                <c:pt idx="6">
                  <c:v>Glassboro borough</c:v>
                </c:pt>
                <c:pt idx="7">
                  <c:v>Newfield borough</c:v>
                </c:pt>
                <c:pt idx="8">
                  <c:v>National Park borough</c:v>
                </c:pt>
                <c:pt idx="9">
                  <c:v>Swedesboro borough</c:v>
                </c:pt>
              </c:strCache>
            </c:strRef>
          </c:cat>
          <c:val>
            <c:numRef>
              <c:f>Sheet1!$B$2:$B$11</c:f>
              <c:numCache>
                <c:formatCode>0.0\%</c:formatCode>
                <c:ptCount val="10"/>
                <c:pt idx="0">
                  <c:v>6.5000000000000002E-2</c:v>
                </c:pt>
                <c:pt idx="1">
                  <c:v>3.7999999999999999E-2</c:v>
                </c:pt>
                <c:pt idx="2">
                  <c:v>3.5000000000000003E-2</c:v>
                </c:pt>
                <c:pt idx="3">
                  <c:v>0.03</c:v>
                </c:pt>
                <c:pt idx="4">
                  <c:v>2.1999999999999999E-2</c:v>
                </c:pt>
                <c:pt idx="5">
                  <c:v>2.1000000000000001E-2</c:v>
                </c:pt>
                <c:pt idx="6">
                  <c:v>1.9E-2</c:v>
                </c:pt>
                <c:pt idx="7">
                  <c:v>1.9E-2</c:v>
                </c:pt>
                <c:pt idx="8">
                  <c:v>1.7999999999999999E-2</c:v>
                </c:pt>
                <c:pt idx="9">
                  <c:v>1.6E-2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Gloucester County Avg. 1.90%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Monroe township</c:v>
                </c:pt>
                <c:pt idx="1">
                  <c:v>Woodbury city</c:v>
                </c:pt>
                <c:pt idx="2">
                  <c:v>Elk township</c:v>
                </c:pt>
                <c:pt idx="3">
                  <c:v>South Harrison township</c:v>
                </c:pt>
                <c:pt idx="4">
                  <c:v>Washington township</c:v>
                </c:pt>
                <c:pt idx="5">
                  <c:v>East Greenwich township</c:v>
                </c:pt>
                <c:pt idx="6">
                  <c:v>Glassboro borough</c:v>
                </c:pt>
                <c:pt idx="7">
                  <c:v>Newfield borough</c:v>
                </c:pt>
                <c:pt idx="8">
                  <c:v>National Park borough</c:v>
                </c:pt>
                <c:pt idx="9">
                  <c:v>Swedesboro borough</c:v>
                </c:pt>
              </c:strCache>
            </c:strRef>
          </c:cat>
          <c:val>
            <c:numRef>
              <c:f>Sheet1!$C$2:$C$11</c:f>
              <c:numCache>
                <c:formatCode>0.00%</c:formatCode>
                <c:ptCount val="10"/>
                <c:pt idx="0">
                  <c:v>1.9E-2</c:v>
                </c:pt>
                <c:pt idx="1">
                  <c:v>1.9E-2</c:v>
                </c:pt>
                <c:pt idx="2">
                  <c:v>1.9E-2</c:v>
                </c:pt>
                <c:pt idx="3">
                  <c:v>1.9E-2</c:v>
                </c:pt>
                <c:pt idx="4">
                  <c:v>1.9E-2</c:v>
                </c:pt>
                <c:pt idx="5">
                  <c:v>1.9E-2</c:v>
                </c:pt>
                <c:pt idx="6">
                  <c:v>1.9E-2</c:v>
                </c:pt>
                <c:pt idx="7">
                  <c:v>1.9E-2</c:v>
                </c:pt>
                <c:pt idx="8">
                  <c:v>1.9E-2</c:v>
                </c:pt>
                <c:pt idx="9">
                  <c:v>1.9E-2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5.211281988188976E-2"/>
          <c:y val="0.89718582974293437"/>
          <c:w val="0.2332743602362205"/>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0.83299999999999996</c:v>
                </c:pt>
                <c:pt idx="1">
                  <c:v>0.83799999999999997</c:v>
                </c:pt>
                <c:pt idx="2">
                  <c:v>0.81599999999999995</c:v>
                </c:pt>
                <c:pt idx="3">
                  <c:v>0.82799999999999996</c:v>
                </c:pt>
                <c:pt idx="4">
                  <c:v>0.83699999999999997</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0.128</c:v>
                </c:pt>
                <c:pt idx="1">
                  <c:v>0.123</c:v>
                </c:pt>
                <c:pt idx="2">
                  <c:v>0.124</c:v>
                </c:pt>
                <c:pt idx="3">
                  <c:v>0.11899999999999999</c:v>
                </c:pt>
                <c:pt idx="4">
                  <c:v>0.129</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5.0000000000000001E-3</c:v>
                </c:pt>
                <c:pt idx="1">
                  <c:v>5.0000000000000001E-3</c:v>
                </c:pt>
                <c:pt idx="2">
                  <c:v>6.0000000000000001E-3</c:v>
                </c:pt>
                <c:pt idx="3">
                  <c:v>2.1000000000000001E-2</c:v>
                </c:pt>
                <c:pt idx="4">
                  <c:v>2.4E-2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3.9E-2</c:v>
                </c:pt>
                <c:pt idx="1">
                  <c:v>3.7999999999999999E-2</c:v>
                </c:pt>
                <c:pt idx="2">
                  <c:v>4.1000000000000002E-2</c:v>
                </c:pt>
                <c:pt idx="3">
                  <c:v>4.4999999999999998E-2</c:v>
                </c:pt>
                <c:pt idx="4">
                  <c:v>4.7E-2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6.7000000000000004E-2</c:v>
                </c:pt>
                <c:pt idx="1">
                  <c:v>6.5000000000000002E-2</c:v>
                </c:pt>
                <c:pt idx="2">
                  <c:v>7.3999999999999996E-2</c:v>
                </c:pt>
                <c:pt idx="3">
                  <c:v>7.9000000000000001E-2</c:v>
                </c:pt>
                <c:pt idx="4">
                  <c:v>8.6999999999999994E-2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13">
                  <c:v>12976</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13">
                  <c:v>4544</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17" formatCode="0%">
                  <c:v>0.93899999999999995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formatCode="General">
                  <c:v>0.90800000000000003</c:v>
                </c:pt>
                <c:pt idx="5">
                  <c:v>0.91</c:v>
                </c:pt>
                <c:pt idx="6">
                  <c:v>0.91400000000000003</c:v>
                </c:pt>
                <c:pt idx="7">
                  <c:v>0.91600000000000004</c:v>
                </c:pt>
                <c:pt idx="8">
                  <c:v>0.91800000000000004</c:v>
                </c:pt>
                <c:pt idx="9">
                  <c:v>0.92200000000000004</c:v>
                </c:pt>
                <c:pt idx="10">
                  <c:v>0.92300000000000004</c:v>
                </c:pt>
                <c:pt idx="11">
                  <c:v>0.92300000000000004</c:v>
                </c:pt>
                <c:pt idx="12">
                  <c:v>0.92600000000000005</c:v>
                </c:pt>
                <c:pt idx="13">
                  <c:v>0.93200000000000005</c:v>
                </c:pt>
                <c:pt idx="14">
                  <c:v>0.93300000000000005</c:v>
                </c:pt>
                <c:pt idx="15">
                  <c:v>0.93400000000000005</c:v>
                </c:pt>
                <c:pt idx="16">
                  <c:v>0.93400000000000005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0.0%</c:formatCode>
                <c:ptCount val="6"/>
                <c:pt idx="0">
                  <c:v>0.95099999999999996</c:v>
                </c:pt>
                <c:pt idx="1">
                  <c:v>0.96399999999999997</c:v>
                </c:pt>
                <c:pt idx="2">
                  <c:v>0.95299999999999996</c:v>
                </c:pt>
                <c:pt idx="3">
                  <c:v>0.95499999999999996</c:v>
                </c:pt>
                <c:pt idx="4">
                  <c:v>0.94499999999999995</c:v>
                </c:pt>
                <c:pt idx="5">
                  <c:v>0.93899999999999995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16" formatCode="0%">
                  <c:v>0.82</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formatCode="General">
                  <c:v>0.65</c:v>
                </c:pt>
                <c:pt idx="1">
                  <c:v>0.66</c:v>
                </c:pt>
                <c:pt idx="2" formatCode="General">
                  <c:v>0.67</c:v>
                </c:pt>
                <c:pt idx="3">
                  <c:v>0.7</c:v>
                </c:pt>
                <c:pt idx="4">
                  <c:v>0.7</c:v>
                </c:pt>
                <c:pt idx="5">
                  <c:v>0.74</c:v>
                </c:pt>
                <c:pt idx="6">
                  <c:v>0.74</c:v>
                </c:pt>
                <c:pt idx="7">
                  <c:v>0.74</c:v>
                </c:pt>
                <c:pt idx="8">
                  <c:v>0.75</c:v>
                </c:pt>
                <c:pt idx="9">
                  <c:v>0.75</c:v>
                </c:pt>
                <c:pt idx="10">
                  <c:v>0.75</c:v>
                </c:pt>
                <c:pt idx="11">
                  <c:v>0.76</c:v>
                </c:pt>
                <c:pt idx="12">
                  <c:v>0.79</c:v>
                </c:pt>
                <c:pt idx="13">
                  <c:v>0.8</c:v>
                </c:pt>
                <c:pt idx="14">
                  <c:v>0.81</c:v>
                </c:pt>
                <c:pt idx="15">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0.82</c:v>
                </c:pt>
                <c:pt idx="1">
                  <c:v>0.71</c:v>
                </c:pt>
                <c:pt idx="2">
                  <c:v>0.72</c:v>
                </c:pt>
                <c:pt idx="3">
                  <c:v>0.86</c:v>
                </c:pt>
                <c:pt idx="5">
                  <c:v>0.73</c:v>
                </c:pt>
                <c:pt idx="6">
                  <c:v>0.91</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4">
                  <c:v>0.36399999999999999</c:v>
                </c:pt>
                <c:pt idx="5">
                  <c:v>0.35799999999999998</c:v>
                </c:pt>
                <c:pt idx="6">
                  <c:v>0.35</c:v>
                </c:pt>
                <c:pt idx="7">
                  <c:v>0.34799999999999998</c:v>
                </c:pt>
                <c:pt idx="8">
                  <c:v>0.34499999999999997</c:v>
                </c:pt>
                <c:pt idx="9">
                  <c:v>0.34499999999999997</c:v>
                </c:pt>
                <c:pt idx="10">
                  <c:v>0.34300000000000003</c:v>
                </c:pt>
                <c:pt idx="11">
                  <c:v>0.33100000000000002</c:v>
                </c:pt>
                <c:pt idx="12">
                  <c:v>0.32800000000000001</c:v>
                </c:pt>
                <c:pt idx="13">
                  <c:v>0.32700000000000001</c:v>
                </c:pt>
                <c:pt idx="14">
                  <c:v>0.32300000000000001</c:v>
                </c:pt>
                <c:pt idx="15">
                  <c:v>0.32100000000000001</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16" formatCode="0.0%">
                  <c:v>0.313</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Cesarean Delivery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0.26100000000000001</c:v>
                </c:pt>
                <c:pt idx="1">
                  <c:v>0.36099999999999999</c:v>
                </c:pt>
                <c:pt idx="2">
                  <c:v>0.39300000000000002</c:v>
                </c:pt>
                <c:pt idx="3">
                  <c:v>0.34599999999999997</c:v>
                </c:pt>
                <c:pt idx="4">
                  <c:v>0.313</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Gloucester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4.2999999999999997E-2</c:v>
                </c:pt>
                <c:pt idx="1">
                  <c:v>4.2000000000000003E-2</c:v>
                </c:pt>
                <c:pt idx="2">
                  <c:v>4.2000000000000003E-2</c:v>
                </c:pt>
                <c:pt idx="3">
                  <c:v>4.4999999999999998E-2</c:v>
                </c:pt>
                <c:pt idx="4">
                  <c:v>5.0999999999999997E-2</c:v>
                </c:pt>
                <c:pt idx="5">
                  <c:v>0.05</c:v>
                </c:pt>
                <c:pt idx="6">
                  <c:v>4.4999999999999998E-2</c:v>
                </c:pt>
                <c:pt idx="7">
                  <c:v>3.9E-2</c:v>
                </c:pt>
                <c:pt idx="8">
                  <c:v>4.2999999999999997E-2</c:v>
                </c:pt>
                <c:pt idx="9">
                  <c:v>4.5999999999999999E-2</c:v>
                </c:pt>
                <c:pt idx="10">
                  <c:v>5.2999999999999999E-2</c:v>
                </c:pt>
                <c:pt idx="11">
                  <c:v>5.2999999999999999E-2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6">
                  <c:v>4.1000000000000002E-2</c:v>
                </c:pt>
                <c:pt idx="7">
                  <c:v>4.2500000000000003E-2</c:v>
                </c:pt>
                <c:pt idx="8">
                  <c:v>4.3499999999999997E-2</c:v>
                </c:pt>
                <c:pt idx="9">
                  <c:v>4.3499999999999997E-2</c:v>
                </c:pt>
                <c:pt idx="10">
                  <c:v>4.3999999999999997E-2</c:v>
                </c:pt>
                <c:pt idx="12">
                  <c:v>4.7E-2</c:v>
                </c:pt>
                <c:pt idx="13">
                  <c:v>0.05</c:v>
                </c:pt>
                <c:pt idx="14">
                  <c:v>0.05</c:v>
                </c:pt>
                <c:pt idx="15">
                  <c:v>5.7500000000000002E-2</c:v>
                </c:pt>
                <c:pt idx="16" formatCode="0.0">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1" formatCode="0.0%">
                  <c:v>4.4999999999999998E-2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6568363280823075"/>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formatCode="0.0%">
                  <c:v>7.4577400000000002E-2</c:v>
                </c:pt>
                <c:pt idx="3" formatCode="General">
                  <c:v>7.2935200000000006E-2</c:v>
                </c:pt>
                <c:pt idx="4">
                  <c:v>6.7153299999999999E-2</c:v>
                </c:pt>
                <c:pt idx="5">
                  <c:v>6.7063300000000006E-2</c:v>
                </c:pt>
                <c:pt idx="6">
                  <c:v>6.6850800000000002E-2</c:v>
                </c:pt>
                <c:pt idx="7">
                  <c:v>6.1415400000000002E-2</c:v>
                </c:pt>
                <c:pt idx="8">
                  <c:v>5.6457800000000002E-2</c:v>
                </c:pt>
                <c:pt idx="9">
                  <c:v>5.5675000000000002E-2</c:v>
                </c:pt>
                <c:pt idx="10">
                  <c:v>5.39216E-2</c:v>
                </c:pt>
                <c:pt idx="11">
                  <c:v>5.1183100000000002E-2</c:v>
                </c:pt>
                <c:pt idx="12">
                  <c:v>4.8031200000000003E-2</c:v>
                </c:pt>
                <c:pt idx="14">
                  <c:v>3.7602900000000002E-2</c:v>
                </c:pt>
                <c:pt idx="15">
                  <c:v>3.7151999999999998E-2</c:v>
                </c:pt>
                <c:pt idx="16">
                  <c:v>3.5925699999999998E-2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13" formatCode="0.00%">
                  <c:v>4.3699300000000003E-2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General</c:formatCode>
                <c:ptCount val="5"/>
                <c:pt idx="0">
                  <c:v>35</c:v>
                </c:pt>
                <c:pt idx="1">
                  <c:v>35</c:v>
                </c:pt>
                <c:pt idx="2">
                  <c:v>37</c:v>
                </c:pt>
                <c:pt idx="3">
                  <c:v>39</c:v>
                </c:pt>
                <c:pt idx="4" formatCode="0">
                  <c:v>38.889922652000003</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5.8737499999999998E-2</c:v>
                </c:pt>
                <c:pt idx="1">
                  <c:v>4.4655500000000001E-2</c:v>
                </c:pt>
                <c:pt idx="2">
                  <c:v>4.9411899999999995E-2</c:v>
                </c:pt>
                <c:pt idx="3">
                  <c:v>4.7852800000000001E-2</c:v>
                </c:pt>
                <c:pt idx="4">
                  <c:v>4.3699300000000003E-2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Deptford Township Public School District</c:v>
                </c:pt>
                <c:pt idx="1">
                  <c:v>Pitman Boro School District</c:v>
                </c:pt>
                <c:pt idx="2">
                  <c:v>Paulsboro School District</c:v>
                </c:pt>
                <c:pt idx="3">
                  <c:v>Glassboro School District</c:v>
                </c:pt>
                <c:pt idx="4">
                  <c:v>Monroe Township Public School District</c:v>
                </c:pt>
                <c:pt idx="5">
                  <c:v>West Deptford Township School District</c:v>
                </c:pt>
                <c:pt idx="6">
                  <c:v>Woodbury City Public School District</c:v>
                </c:pt>
                <c:pt idx="7">
                  <c:v>Delsea Regional High School District</c:v>
                </c:pt>
                <c:pt idx="8">
                  <c:v>Clayton Public School District</c:v>
                </c:pt>
                <c:pt idx="9">
                  <c:v>Washington Township School District</c:v>
                </c:pt>
                <c:pt idx="10">
                  <c:v>Gateway Regional High School District</c:v>
                </c:pt>
                <c:pt idx="11">
                  <c:v>Kingsway Regional School District</c:v>
                </c:pt>
                <c:pt idx="12">
                  <c:v>Clearview Regional High School District</c:v>
                </c:pt>
                <c:pt idx="13">
                  <c:v>Gloucester County Vocational-Technical School District</c:v>
                </c:pt>
              </c:strCache>
            </c:strRef>
          </c:cat>
          <c:val>
            <c:numRef>
              <c:f>Sheet1!$B$2:$B$15</c:f>
              <c:numCache>
                <c:formatCode>General</c:formatCode>
                <c:ptCount val="14"/>
                <c:pt idx="0">
                  <c:v>85.5</c:v>
                </c:pt>
                <c:pt idx="1">
                  <c:v>86.3</c:v>
                </c:pt>
                <c:pt idx="2">
                  <c:v>87.3</c:v>
                </c:pt>
                <c:pt idx="3">
                  <c:v>89.2</c:v>
                </c:pt>
                <c:pt idx="4">
                  <c:v>90.3</c:v>
                </c:pt>
                <c:pt idx="5">
                  <c:v>90.4</c:v>
                </c:pt>
                <c:pt idx="6">
                  <c:v>90.8</c:v>
                </c:pt>
                <c:pt idx="7">
                  <c:v>91.4</c:v>
                </c:pt>
                <c:pt idx="8">
                  <c:v>92.4</c:v>
                </c:pt>
                <c:pt idx="9">
                  <c:v>93.4</c:v>
                </c:pt>
                <c:pt idx="10">
                  <c:v>95.2</c:v>
                </c:pt>
                <c:pt idx="11">
                  <c:v>95.2</c:v>
                </c:pt>
                <c:pt idx="12">
                  <c:v>97.8</c:v>
                </c:pt>
                <c:pt idx="13">
                  <c:v>98</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Sheet1!$A$2:$A$15</c:f>
              <c:strCache>
                <c:ptCount val="14"/>
                <c:pt idx="0">
                  <c:v>Deptford Township Public School District</c:v>
                </c:pt>
                <c:pt idx="1">
                  <c:v>Pitman Boro School District</c:v>
                </c:pt>
                <c:pt idx="2">
                  <c:v>Paulsboro School District</c:v>
                </c:pt>
                <c:pt idx="3">
                  <c:v>Glassboro School District</c:v>
                </c:pt>
                <c:pt idx="4">
                  <c:v>Monroe Township Public School District</c:v>
                </c:pt>
                <c:pt idx="5">
                  <c:v>West Deptford Township School District</c:v>
                </c:pt>
                <c:pt idx="6">
                  <c:v>Woodbury City Public School District</c:v>
                </c:pt>
                <c:pt idx="7">
                  <c:v>Delsea Regional High School District</c:v>
                </c:pt>
                <c:pt idx="8">
                  <c:v>Clayton Public School District</c:v>
                </c:pt>
                <c:pt idx="9">
                  <c:v>Washington Township School District</c:v>
                </c:pt>
                <c:pt idx="10">
                  <c:v>Gateway Regional High School District</c:v>
                </c:pt>
                <c:pt idx="11">
                  <c:v>Kingsway Regional School District</c:v>
                </c:pt>
                <c:pt idx="12">
                  <c:v>Clearview Regional High School District</c:v>
                </c:pt>
                <c:pt idx="13">
                  <c:v>Gloucester County Vocational-Technical School District</c:v>
                </c:pt>
              </c:strCache>
            </c:strRef>
          </c:cat>
          <c:val>
            <c:numRef>
              <c:f>Sheet1!$C$2:$C$15</c:f>
              <c:numCache>
                <c:formatCode>General</c:formatCode>
                <c:ptCount val="14"/>
                <c:pt idx="0">
                  <c:v>91.1</c:v>
                </c:pt>
                <c:pt idx="1">
                  <c:v>91.1</c:v>
                </c:pt>
                <c:pt idx="2">
                  <c:v>91.1</c:v>
                </c:pt>
                <c:pt idx="3">
                  <c:v>91.1</c:v>
                </c:pt>
                <c:pt idx="4">
                  <c:v>91.1</c:v>
                </c:pt>
                <c:pt idx="5">
                  <c:v>91.1</c:v>
                </c:pt>
                <c:pt idx="6">
                  <c:v>91.1</c:v>
                </c:pt>
                <c:pt idx="7">
                  <c:v>91.1</c:v>
                </c:pt>
                <c:pt idx="8">
                  <c:v>91.1</c:v>
                </c:pt>
                <c:pt idx="9">
                  <c:v>91.1</c:v>
                </c:pt>
                <c:pt idx="10">
                  <c:v>91.1</c:v>
                </c:pt>
                <c:pt idx="11">
                  <c:v>91.1</c:v>
                </c:pt>
                <c:pt idx="12">
                  <c:v>91.1</c:v>
                </c:pt>
                <c:pt idx="13">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7329123622963918"/>
          <c:y val="0.92649272924746306"/>
          <c:w val="0.12018973726829363"/>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0.88900000000000001</c:v>
                </c:pt>
                <c:pt idx="1">
                  <c:v>0.89800000000000002</c:v>
                </c:pt>
                <c:pt idx="2">
                  <c:v>0.92900000000000005</c:v>
                </c:pt>
                <c:pt idx="3">
                  <c:v>0.94</c:v>
                </c:pt>
                <c:pt idx="4">
                  <c:v>0.93400000000000005</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5">
                  <c:v>0.93100000000000005</c:v>
                </c:pt>
                <c:pt idx="6">
                  <c:v>0.93300000000000005</c:v>
                </c:pt>
                <c:pt idx="8" formatCode="General">
                  <c:v>0.93500000000000005</c:v>
                </c:pt>
                <c:pt idx="9">
                  <c:v>0.94</c:v>
                </c:pt>
                <c:pt idx="10">
                  <c:v>0.94299999999999995</c:v>
                </c:pt>
                <c:pt idx="11" formatCode="General">
                  <c:v>0.94499999999999995</c:v>
                </c:pt>
                <c:pt idx="12">
                  <c:v>0.94499999999999995</c:v>
                </c:pt>
                <c:pt idx="13">
                  <c:v>0.94599999999999995</c:v>
                </c:pt>
                <c:pt idx="14">
                  <c:v>0.95199999999999996</c:v>
                </c:pt>
                <c:pt idx="15">
                  <c:v>0.95299999999999996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7" formatCode="0.0%">
                  <c:v>0.93400000000000005</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18001468360418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10" formatCode="0.00">
                  <c:v>17.154399448221501</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6">
                  <c:v>11.921618204804</c:v>
                </c:pt>
                <c:pt idx="7">
                  <c:v>13.6995486004603</c:v>
                </c:pt>
                <c:pt idx="8">
                  <c:v>14.419292484687601</c:v>
                </c:pt>
                <c:pt idx="9">
                  <c:v>15.3824528068675</c:v>
                </c:pt>
                <c:pt idx="11">
                  <c:v>18.7673468825543</c:v>
                </c:pt>
                <c:pt idx="12">
                  <c:v>19.2884387274574</c:v>
                </c:pt>
                <c:pt idx="13">
                  <c:v>20.153219864234199</c:v>
                </c:pt>
                <c:pt idx="14" formatCode="General">
                  <c:v>21.22</c:v>
                </c:pt>
                <c:pt idx="15">
                  <c:v>21.524020323339801</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6.7590272806808238E-2"/>
                  <c:y val="0.26221821586999589"/>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3.2920544022906215E-2"/>
                  <c:y val="6.971363946154547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6</c:v>
                </c:pt>
                <c:pt idx="1">
                  <c:v>35</c:v>
                </c:pt>
                <c:pt idx="2">
                  <c:v>77</c:v>
                </c:pt>
                <c:pt idx="3">
                  <c:v>289</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0.18246751617443219"/>
                  <c:y val="2.974949832297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606</c:v>
                </c:pt>
                <c:pt idx="1">
                  <c:v>3933</c:v>
                </c:pt>
                <c:pt idx="2">
                  <c:v>277</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0.00</c:formatCode>
                <c:ptCount val="21"/>
                <c:pt idx="0">
                  <c:v>0.78259999999999996</c:v>
                </c:pt>
                <c:pt idx="1">
                  <c:v>1.0397700000000001</c:v>
                </c:pt>
                <c:pt idx="2">
                  <c:v>1.0717000000000001</c:v>
                </c:pt>
                <c:pt idx="3">
                  <c:v>1.1459600000000001</c:v>
                </c:pt>
                <c:pt idx="4">
                  <c:v>1.1575200000000001</c:v>
                </c:pt>
                <c:pt idx="5">
                  <c:v>1.5809</c:v>
                </c:pt>
                <c:pt idx="6">
                  <c:v>2.1857099999999998</c:v>
                </c:pt>
                <c:pt idx="8">
                  <c:v>2.4234200000000001</c:v>
                </c:pt>
                <c:pt idx="9">
                  <c:v>2.5204599999999999</c:v>
                </c:pt>
                <c:pt idx="10">
                  <c:v>2.5415899999999998</c:v>
                </c:pt>
                <c:pt idx="11">
                  <c:v>2.6693199999999999</c:v>
                </c:pt>
                <c:pt idx="12">
                  <c:v>3.1207600000000002</c:v>
                </c:pt>
                <c:pt idx="13">
                  <c:v>3.4020800000000002</c:v>
                </c:pt>
                <c:pt idx="14">
                  <c:v>3.4252600000000002</c:v>
                </c:pt>
                <c:pt idx="15">
                  <c:v>4.2535100000000003</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7" formatCode="0.00">
                  <c:v>2.2530600000000001</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0.00</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0.00"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1677706692913387"/>
          <c:y val="0.88399272149575747"/>
          <c:w val="0.213580462598425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Gloucester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0.0</c:formatCode>
                <c:ptCount val="5"/>
                <c:pt idx="0">
                  <c:v>8.4111399999999996</c:v>
                </c:pt>
                <c:pt idx="1">
                  <c:v>7.4010699999999998</c:v>
                </c:pt>
                <c:pt idx="2" formatCode="General">
                  <c:v>4.2</c:v>
                </c:pt>
                <c:pt idx="4">
                  <c:v>2.2530600000000001</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0.0"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1.822630504520267E-2"/>
          <c:y val="6.8140319163664999E-3"/>
          <c:w val="0.9301863517060367"/>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7">
                  <c:v>81</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7">
                  <c:v>696</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formatCode="0.00">
                  <c:v>74.533900654000007</c:v>
                </c:pt>
                <c:pt idx="1">
                  <c:v>67.000691446999994</c:v>
                </c:pt>
                <c:pt idx="2">
                  <c:v>65.71594202</c:v>
                </c:pt>
                <c:pt idx="3">
                  <c:v>63.597052886999997</c:v>
                </c:pt>
                <c:pt idx="4">
                  <c:v>62.887250549999997</c:v>
                </c:pt>
                <c:pt idx="5">
                  <c:v>62.671106942000002</c:v>
                </c:pt>
                <c:pt idx="6">
                  <c:v>61.769553412</c:v>
                </c:pt>
                <c:pt idx="7">
                  <c:v>59.478249562000002</c:v>
                </c:pt>
                <c:pt idx="8">
                  <c:v>58.429894609999998</c:v>
                </c:pt>
                <c:pt idx="9">
                  <c:v>55.495164715999998</c:v>
                </c:pt>
                <c:pt idx="10">
                  <c:v>55.328288856999997</c:v>
                </c:pt>
                <c:pt idx="11">
                  <c:v>55.047526673999997</c:v>
                </c:pt>
                <c:pt idx="12">
                  <c:v>53.633189672999997</c:v>
                </c:pt>
                <c:pt idx="13">
                  <c:v>53.538124850999999</c:v>
                </c:pt>
                <c:pt idx="14">
                  <c:v>53.260226760000002</c:v>
                </c:pt>
                <c:pt idx="15">
                  <c:v>51.705481708999997</c:v>
                </c:pt>
                <c:pt idx="16">
                  <c:v>47.409640928000002</c:v>
                </c:pt>
                <c:pt idx="17">
                  <c:v>45.926842835000002</c:v>
                </c:pt>
                <c:pt idx="18">
                  <c:v>45.693402415999998</c:v>
                </c:pt>
                <c:pt idx="19">
                  <c:v>39.594789634999998</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20">
                  <c:v>38.889922652000003</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0.00"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85729559671135"/>
          <c:y val="4.8951042961285419E-2"/>
          <c:w val="0.81022200784063114"/>
          <c:h val="0.81939763236267793"/>
        </c:manualLayout>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General</c:formatCode>
                <c:ptCount val="5"/>
                <c:pt idx="0">
                  <c:v>8.6</c:v>
                </c:pt>
                <c:pt idx="1">
                  <c:v>8.1</c:v>
                </c:pt>
                <c:pt idx="2">
                  <c:v>8.1</c:v>
                </c:pt>
                <c:pt idx="3" formatCode="0.0">
                  <c:v>7.8091698067999999</c:v>
                </c:pt>
                <c:pt idx="4" formatCode="0.0">
                  <c:v>7.3568775310000003</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16">
                  <c:v>7.4</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5">
                  <c:v>9.5196258409999999</c:v>
                </c:pt>
                <c:pt idx="6">
                  <c:v>9.4384450649999998</c:v>
                </c:pt>
                <c:pt idx="7">
                  <c:v>9.2869314648000003</c:v>
                </c:pt>
                <c:pt idx="8">
                  <c:v>8.6696589031000002</c:v>
                </c:pt>
                <c:pt idx="9">
                  <c:v>8.3984913706000004</c:v>
                </c:pt>
                <c:pt idx="10">
                  <c:v>8.3356846999999998</c:v>
                </c:pt>
                <c:pt idx="11">
                  <c:v>8.1762778010999995</c:v>
                </c:pt>
                <c:pt idx="12">
                  <c:v>8.1277507629999999</c:v>
                </c:pt>
                <c:pt idx="13">
                  <c:v>7.8469407432000002</c:v>
                </c:pt>
                <c:pt idx="14">
                  <c:v>7.7464122836999998</c:v>
                </c:pt>
                <c:pt idx="15">
                  <c:v>7.4861068383999996</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8747198551543502"/>
          <c:y val="0.87962459137687043"/>
          <c:w val="0.2336576797270401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4">
                  <c:v>5.4657960112418804</c:v>
                </c:pt>
                <c:pt idx="5">
                  <c:v>5.4878628577638304</c:v>
                </c:pt>
                <c:pt idx="6">
                  <c:v>5.7974703490239596</c:v>
                </c:pt>
                <c:pt idx="7">
                  <c:v>5.8973015377811997</c:v>
                </c:pt>
                <c:pt idx="8">
                  <c:v>6.00817304826995</c:v>
                </c:pt>
                <c:pt idx="9">
                  <c:v>6.47685191856025</c:v>
                </c:pt>
                <c:pt idx="10">
                  <c:v>7.5612357105601502</c:v>
                </c:pt>
                <c:pt idx="12">
                  <c:v>8.6669125365258601</c:v>
                </c:pt>
                <c:pt idx="13">
                  <c:v>9.1776626088671094</c:v>
                </c:pt>
                <c:pt idx="14">
                  <c:v>9.2362820490348003</c:v>
                </c:pt>
                <c:pt idx="15">
                  <c:v>11.4442447744254</c:v>
                </c:pt>
                <c:pt idx="16">
                  <c:v>12.6844503936004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11" formatCode="0.00">
                  <c:v>8.4148828600318808</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#,##0</c:formatCode>
                <c:ptCount val="5"/>
                <c:pt idx="0">
                  <c:v>1986</c:v>
                </c:pt>
                <c:pt idx="1">
                  <c:v>2427</c:v>
                </c:pt>
                <c:pt idx="2">
                  <c:v>2444</c:v>
                </c:pt>
                <c:pt idx="3">
                  <c:v>2417</c:v>
                </c:pt>
                <c:pt idx="4">
                  <c:v>2455</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7564901626360152"/>
                  <c:y val="-8.671874466543155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1589039522446954E-2"/>
                  <c:y val="-0.1054687435120113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1.0279044404637743E-2"/>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8.2590685441647105E-2"/>
                  <c:y val="-0.107812493367833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Terroristic Threats</c:v>
                </c:pt>
                <c:pt idx="4">
                  <c:v>Contempt of Court</c:v>
                </c:pt>
                <c:pt idx="5">
                  <c:v>Burglary</c:v>
                </c:pt>
                <c:pt idx="6">
                  <c:v>Other</c:v>
                </c:pt>
              </c:strCache>
            </c:strRef>
          </c:cat>
          <c:val>
            <c:numRef>
              <c:f>Sheet1!$B$2:$B$8</c:f>
              <c:numCache>
                <c:formatCode>General</c:formatCode>
                <c:ptCount val="7"/>
                <c:pt idx="0" formatCode="#,##0">
                  <c:v>1156</c:v>
                </c:pt>
                <c:pt idx="1">
                  <c:v>896</c:v>
                </c:pt>
                <c:pt idx="2">
                  <c:v>171</c:v>
                </c:pt>
                <c:pt idx="3">
                  <c:v>150</c:v>
                </c:pt>
                <c:pt idx="4">
                  <c:v>67</c:v>
                </c:pt>
                <c:pt idx="5">
                  <c:v>20</c:v>
                </c:pt>
                <c:pt idx="6">
                  <c:v>55</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5">
                  <c:v>919</c:v>
                </c:pt>
                <c:pt idx="6">
                  <c:v>1193</c:v>
                </c:pt>
                <c:pt idx="7">
                  <c:v>1382</c:v>
                </c:pt>
                <c:pt idx="9">
                  <c:v>1750</c:v>
                </c:pt>
                <c:pt idx="10">
                  <c:v>1828</c:v>
                </c:pt>
                <c:pt idx="11">
                  <c:v>1856</c:v>
                </c:pt>
                <c:pt idx="12">
                  <c:v>2033</c:v>
                </c:pt>
                <c:pt idx="13">
                  <c:v>2297</c:v>
                </c:pt>
                <c:pt idx="14">
                  <c:v>2308</c:v>
                </c:pt>
                <c:pt idx="15">
                  <c:v>2538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8">
                  <c:v>1735</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9" formatCode="&quot;$&quot;#,##0_);[Red]\(&quot;$&quot;#,##0\)">
                  <c:v>73743</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9" formatCode="&quot;$&quot;#,##0_);[Red]\(&quot;$&quot;#,##0\)">
                  <c:v>63620</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70376</c:v>
                </c:pt>
                <c:pt idx="1">
                  <c:v>71835</c:v>
                </c:pt>
                <c:pt idx="2">
                  <c:v>77564</c:v>
                </c:pt>
                <c:pt idx="3">
                  <c:v>73950</c:v>
                </c:pt>
                <c:pt idx="4">
                  <c:v>73743</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52376</c:v>
                </c:pt>
                <c:pt idx="1">
                  <c:v>54766</c:v>
                </c:pt>
                <c:pt idx="2">
                  <c:v>61091</c:v>
                </c:pt>
                <c:pt idx="3">
                  <c:v>65064</c:v>
                </c:pt>
                <c:pt idx="4">
                  <c:v>63620</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5">
                  <c:v>268</c:v>
                </c:pt>
                <c:pt idx="7">
                  <c:v>358</c:v>
                </c:pt>
                <c:pt idx="8">
                  <c:v>376</c:v>
                </c:pt>
                <c:pt idx="9">
                  <c:v>403</c:v>
                </c:pt>
                <c:pt idx="10">
                  <c:v>443</c:v>
                </c:pt>
                <c:pt idx="11">
                  <c:v>501</c:v>
                </c:pt>
                <c:pt idx="12">
                  <c:v>522</c:v>
                </c:pt>
                <c:pt idx="13">
                  <c:v>524</c:v>
                </c:pt>
                <c:pt idx="14">
                  <c:v>564</c:v>
                </c:pt>
                <c:pt idx="15">
                  <c:v>571</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6">
                  <c:v>326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138</c:v>
                </c:pt>
                <c:pt idx="1">
                  <c:v>129</c:v>
                </c:pt>
                <c:pt idx="2">
                  <c:v>110</c:v>
                </c:pt>
                <c:pt idx="3">
                  <c:v>87</c:v>
                </c:pt>
                <c:pt idx="4">
                  <c:v>82</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0.00%</c:formatCode>
                <c:ptCount val="5"/>
                <c:pt idx="0">
                  <c:v>0.05</c:v>
                </c:pt>
                <c:pt idx="1">
                  <c:v>5.3999999999999999E-2</c:v>
                </c:pt>
                <c:pt idx="2">
                  <c:v>6.0999999999999999E-2</c:v>
                </c:pt>
                <c:pt idx="3">
                  <c:v>6.3E-2</c:v>
                </c:pt>
                <c:pt idx="4">
                  <c:v>6.2E-2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0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formatCode="General">
                  <c:v>-6.6666666666666697E-3</c:v>
                </c:pt>
                <c:pt idx="7">
                  <c:v>-6.2937062937062901E-2</c:v>
                </c:pt>
                <c:pt idx="8">
                  <c:v>-7.9096045197740106E-2</c:v>
                </c:pt>
                <c:pt idx="9">
                  <c:v>-9.6774193548387094E-2</c:v>
                </c:pt>
                <c:pt idx="10">
                  <c:v>-0.1</c:v>
                </c:pt>
                <c:pt idx="11">
                  <c:v>-0.105960264900662</c:v>
                </c:pt>
                <c:pt idx="12">
                  <c:v>-0.15231788079470199</c:v>
                </c:pt>
                <c:pt idx="13">
                  <c:v>-0.16666666666666699</c:v>
                </c:pt>
                <c:pt idx="14">
                  <c:v>-0.17857142857142899</c:v>
                </c:pt>
                <c:pt idx="15">
                  <c:v>-0.25</c:v>
                </c:pt>
                <c:pt idx="16">
                  <c:v>-0.29803921568627501</c:v>
                </c:pt>
                <c:pt idx="17">
                  <c:v>-0.30107526881720398</c:v>
                </c:pt>
                <c:pt idx="18">
                  <c:v>-0.30622009569378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6" formatCode="0%">
                  <c:v>-5.7471264367816098E-2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6.0951145739504421E-2"/>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Gloucester</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0.10312499999999999"/>
                  <c:y val="7.734374524214165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2812499999999999"/>
                  <c:y val="-5.390624668391691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5937499999999999"/>
                  <c:y val="-9.374999423289899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7.9687499999999994E-2"/>
                  <c:y val="-0.1265624922144136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5.1562499999999942E-2"/>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0.35</c:v>
                </c:pt>
                <c:pt idx="1">
                  <c:v>0.1</c:v>
                </c:pt>
                <c:pt idx="2">
                  <c:v>0.28999999999999998</c:v>
                </c:pt>
                <c:pt idx="3">
                  <c:v>0.11</c:v>
                </c:pt>
                <c:pt idx="4">
                  <c:v>0.04</c:v>
                </c:pt>
                <c:pt idx="5">
                  <c:v>0.05</c:v>
                </c:pt>
                <c:pt idx="6">
                  <c:v>0.05</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Partial Care</c:v>
                </c:pt>
                <c:pt idx="1">
                  <c:v>County Mental Health Board</c:v>
                </c:pt>
                <c:pt idx="2">
                  <c:v>Early Intervention Support Services (EISS)</c:v>
                </c:pt>
                <c:pt idx="3">
                  <c:v>Homeless Services (PATH)</c:v>
                </c:pt>
                <c:pt idx="4">
                  <c:v>Integrated Case Management Services (ICMS)</c:v>
                </c:pt>
                <c:pt idx="5">
                  <c:v>Intensive Family Support Services (IFSS)</c:v>
                </c:pt>
                <c:pt idx="6">
                  <c:v>Intensive Outpatient Tx and Support Services (IOTSS)</c:v>
                </c:pt>
                <c:pt idx="7">
                  <c:v>Involuntary Outpatient Commitment (IOC)</c:v>
                </c:pt>
                <c:pt idx="8">
                  <c:v>Justice Involved Services (JIS)</c:v>
                </c:pt>
                <c:pt idx="9">
                  <c:v>Outpatient</c:v>
                </c:pt>
                <c:pt idx="10">
                  <c:v>Partial Care MICA Services</c:v>
                </c:pt>
                <c:pt idx="11">
                  <c:v>Primary Screening Services</c:v>
                </c:pt>
                <c:pt idx="12">
                  <c:v>Program of Assertive Community Treatment (PACT)</c:v>
                </c:pt>
                <c:pt idx="13">
                  <c:v>Residential Services</c:v>
                </c:pt>
                <c:pt idx="14">
                  <c:v>Self-Help Center/Community Wellness Center</c:v>
                </c:pt>
                <c:pt idx="15">
                  <c:v>Short Term Care Facility (STCF)</c:v>
                </c:pt>
                <c:pt idx="16">
                  <c:v>Supported Education</c:v>
                </c:pt>
                <c:pt idx="17">
                  <c:v>Supported Employment Services</c:v>
                </c:pt>
              </c:strCache>
            </c:strRef>
          </c:cat>
          <c:val>
            <c:numRef>
              <c:f>Sheet1!$B$2:$B$19</c:f>
              <c:numCache>
                <c:formatCode>General</c:formatCode>
                <c:ptCount val="18"/>
                <c:pt idx="0">
                  <c:v>2</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6">
                  <c:v>0.13900000000000001</c:v>
                </c:pt>
                <c:pt idx="7">
                  <c:v>0.13900000000000001</c:v>
                </c:pt>
                <c:pt idx="8">
                  <c:v>0.14099999999999999</c:v>
                </c:pt>
                <c:pt idx="9">
                  <c:v>0.14399999999999999</c:v>
                </c:pt>
                <c:pt idx="10">
                  <c:v>0.14699999999999999</c:v>
                </c:pt>
                <c:pt idx="11">
                  <c:v>0.15</c:v>
                </c:pt>
                <c:pt idx="12">
                  <c:v>0.15</c:v>
                </c:pt>
                <c:pt idx="13">
                  <c:v>0.151</c:v>
                </c:pt>
                <c:pt idx="14">
                  <c:v>0.153</c:v>
                </c:pt>
                <c:pt idx="15">
                  <c:v>0.16400000000000001</c:v>
                </c:pt>
                <c:pt idx="16">
                  <c:v>0.17799999999999999</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17" formatCode="0.0%">
                  <c:v>0.182</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0.00%</c:formatCode>
                <c:ptCount val="5"/>
                <c:pt idx="0">
                  <c:v>0.129</c:v>
                </c:pt>
                <c:pt idx="1">
                  <c:v>0.14799999999999999</c:v>
                </c:pt>
                <c:pt idx="2">
                  <c:v>0.106</c:v>
                </c:pt>
                <c:pt idx="3">
                  <c:v>0.16500000000000001</c:v>
                </c:pt>
                <c:pt idx="4">
                  <c:v>0.182</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0%">
                  <c:v>0.16200000000000001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General"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0.00%</c:formatCode>
                <c:ptCount val="2"/>
                <c:pt idx="1">
                  <c:v>0.252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formatCode="General">
                  <c:v>0.125</c:v>
                </c:pt>
                <c:pt idx="1">
                  <c:v>0.127</c:v>
                </c:pt>
                <c:pt idx="2">
                  <c:v>0.13100000000000001</c:v>
                </c:pt>
                <c:pt idx="3">
                  <c:v>0.13400000000000001</c:v>
                </c:pt>
                <c:pt idx="4">
                  <c:v>0.13500000000000001</c:v>
                </c:pt>
                <c:pt idx="5">
                  <c:v>0.13700000000000001</c:v>
                </c:pt>
                <c:pt idx="6">
                  <c:v>0.14199999999999999</c:v>
                </c:pt>
                <c:pt idx="7">
                  <c:v>0.14699999999999999</c:v>
                </c:pt>
                <c:pt idx="8">
                  <c:v>0.14799999999999999</c:v>
                </c:pt>
                <c:pt idx="9">
                  <c:v>0.14799999999999999</c:v>
                </c:pt>
                <c:pt idx="10">
                  <c:v>0.152</c:v>
                </c:pt>
                <c:pt idx="11">
                  <c:v>0.161</c:v>
                </c:pt>
                <c:pt idx="12">
                  <c:v>0.16600000000000001</c:v>
                </c:pt>
                <c:pt idx="13">
                  <c:v>0.17</c:v>
                </c:pt>
                <c:pt idx="14">
                  <c:v>0.18099999999999999</c:v>
                </c:pt>
                <c:pt idx="15">
                  <c:v>0.183</c:v>
                </c:pt>
                <c:pt idx="16">
                  <c:v>0.19600000000000001</c:v>
                </c:pt>
                <c:pt idx="17">
                  <c:v>0.23</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18" formatCode="0.0%">
                  <c:v>0.24</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General"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8238637673260143"/>
          <c:y val="0.93133280839895016"/>
          <c:w val="0.25830099641107618"/>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0.00%</c:formatCode>
                <c:ptCount val="5"/>
                <c:pt idx="0">
                  <c:v>0.19</c:v>
                </c:pt>
                <c:pt idx="1">
                  <c:v>0.125</c:v>
                </c:pt>
                <c:pt idx="2">
                  <c:v>0.14599999999999999</c:v>
                </c:pt>
                <c:pt idx="3">
                  <c:v>0.19700000000000001</c:v>
                </c:pt>
                <c:pt idx="4">
                  <c:v>0.24</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0%">
                  <c:v>0.248</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3">
                  <c:v>8.5000000000000006E-2</c:v>
                </c:pt>
                <c:pt idx="4">
                  <c:v>0.10199999999999999</c:v>
                </c:pt>
                <c:pt idx="5">
                  <c:v>0.11</c:v>
                </c:pt>
                <c:pt idx="6">
                  <c:v>0.11600000000000001</c:v>
                </c:pt>
                <c:pt idx="7">
                  <c:v>0.11799999999999999</c:v>
                </c:pt>
                <c:pt idx="8">
                  <c:v>0.13200000000000001</c:v>
                </c:pt>
                <c:pt idx="9">
                  <c:v>0.13800000000000001</c:v>
                </c:pt>
                <c:pt idx="10">
                  <c:v>0.14199999999999999</c:v>
                </c:pt>
                <c:pt idx="11">
                  <c:v>0.16800000000000001</c:v>
                </c:pt>
                <c:pt idx="12">
                  <c:v>0.19800000000000001</c:v>
                </c:pt>
                <c:pt idx="13">
                  <c:v>0.27800000000000002</c:v>
                </c:pt>
                <c:pt idx="14" formatCode="General">
                  <c:v>0.28100000000000003</c:v>
                </c:pt>
                <c:pt idx="15" formatCode="General">
                  <c:v>0.30599999999999999</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2" formatCode="0%">
                  <c:v>6.2E-2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47600516732283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0.00%</c:formatCode>
                <c:ptCount val="2"/>
                <c:pt idx="1">
                  <c:v>0.376</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1">
                  <c:v>8.9</c:v>
                </c:pt>
                <c:pt idx="12">
                  <c:v>9.1</c:v>
                </c:pt>
                <c:pt idx="13">
                  <c:v>9.4</c:v>
                </c:pt>
                <c:pt idx="14">
                  <c:v>9.4</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5">
                  <c:v>9.6</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8" formatCode="0">
                  <c:v>9040</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8" formatCode="0">
                  <c:v>9331</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7">
                  <c:v>451</c:v>
                </c:pt>
                <c:pt idx="8">
                  <c:v>472</c:v>
                </c:pt>
                <c:pt idx="9">
                  <c:v>643</c:v>
                </c:pt>
                <c:pt idx="10">
                  <c:v>803</c:v>
                </c:pt>
                <c:pt idx="11">
                  <c:v>815</c:v>
                </c:pt>
                <c:pt idx="12">
                  <c:v>982</c:v>
                </c:pt>
                <c:pt idx="13">
                  <c:v>1112</c:v>
                </c:pt>
                <c:pt idx="14">
                  <c:v>1153</c:v>
                </c:pt>
                <c:pt idx="15">
                  <c:v>1244</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6">
                  <c:v>382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2">
                  <c:v>149</c:v>
                </c:pt>
                <c:pt idx="3">
                  <c:v>163</c:v>
                </c:pt>
                <c:pt idx="4">
                  <c:v>182</c:v>
                </c:pt>
                <c:pt idx="5">
                  <c:v>210</c:v>
                </c:pt>
                <c:pt idx="7">
                  <c:v>460</c:v>
                </c:pt>
                <c:pt idx="8">
                  <c:v>511</c:v>
                </c:pt>
                <c:pt idx="9">
                  <c:v>515</c:v>
                </c:pt>
                <c:pt idx="10">
                  <c:v>633</c:v>
                </c:pt>
                <c:pt idx="11">
                  <c:v>803</c:v>
                </c:pt>
                <c:pt idx="12">
                  <c:v>808</c:v>
                </c:pt>
                <c:pt idx="13">
                  <c:v>833</c:v>
                </c:pt>
                <c:pt idx="14">
                  <c:v>834</c:v>
                </c:pt>
                <c:pt idx="15">
                  <c:v>919</c:v>
                </c:pt>
                <c:pt idx="16">
                  <c:v>955</c:v>
                </c:pt>
                <c:pt idx="17" formatCode="#,##0">
                  <c:v>1131</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6">
                  <c:v>428</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DD Eligible Youth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419</c:v>
                </c:pt>
                <c:pt idx="1">
                  <c:v>419</c:v>
                </c:pt>
                <c:pt idx="2">
                  <c:v>408</c:v>
                </c:pt>
                <c:pt idx="3">
                  <c:v>408</c:v>
                </c:pt>
                <c:pt idx="4">
                  <c:v>428</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5" formatCode="General">
                  <c:v>1.2E-2</c:v>
                </c:pt>
                <c:pt idx="6">
                  <c:v>1.2E-2</c:v>
                </c:pt>
                <c:pt idx="7">
                  <c:v>1.2E-2</c:v>
                </c:pt>
                <c:pt idx="8">
                  <c:v>1.2999999999999999E-2</c:v>
                </c:pt>
                <c:pt idx="9">
                  <c:v>1.2999999999999999E-2</c:v>
                </c:pt>
                <c:pt idx="10">
                  <c:v>1.4E-2</c:v>
                </c:pt>
                <c:pt idx="11">
                  <c:v>1.4999999999999999E-2</c:v>
                </c:pt>
                <c:pt idx="12">
                  <c:v>1.6E-2</c:v>
                </c:pt>
                <c:pt idx="13">
                  <c:v>1.7999999999999999E-2</c:v>
                </c:pt>
                <c:pt idx="14">
                  <c:v>0.02</c:v>
                </c:pt>
                <c:pt idx="15">
                  <c:v>2.3E-2</c:v>
                </c:pt>
                <c:pt idx="16">
                  <c:v>2.5000000000000001E-2</c:v>
                </c:pt>
                <c:pt idx="17">
                  <c:v>0.03</c:v>
                </c:pt>
                <c:pt idx="18" formatCode="General">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4" formatCode="0.0%">
                  <c:v>1.0999999999999999E-2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536309146436852"/>
          <c:y val="0.88656500437445318"/>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7">
                  <c:v>320</c:v>
                </c:pt>
                <c:pt idx="8">
                  <c:v>336</c:v>
                </c:pt>
                <c:pt idx="9">
                  <c:v>369</c:v>
                </c:pt>
                <c:pt idx="10">
                  <c:v>432</c:v>
                </c:pt>
                <c:pt idx="11">
                  <c:v>448</c:v>
                </c:pt>
                <c:pt idx="12">
                  <c:v>474</c:v>
                </c:pt>
                <c:pt idx="13">
                  <c:v>582</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6">
                  <c:v>260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8</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6</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8">
                  <c:v>1172</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8">
                  <c:v>1172</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223</c:v>
                </c:pt>
                <c:pt idx="1">
                  <c:v>152</c:v>
                </c:pt>
                <c:pt idx="2">
                  <c:v>129</c:v>
                </c:pt>
                <c:pt idx="3">
                  <c:v>101</c:v>
                </c:pt>
                <c:pt idx="4">
                  <c:v>100</c:v>
                </c:pt>
                <c:pt idx="5">
                  <c:v>95</c:v>
                </c:pt>
                <c:pt idx="6">
                  <c:v>79</c:v>
                </c:pt>
                <c:pt idx="7">
                  <c:v>64</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181</c:v>
                </c:pt>
                <c:pt idx="1">
                  <c:v>174</c:v>
                </c:pt>
                <c:pt idx="2">
                  <c:v>155</c:v>
                </c:pt>
                <c:pt idx="3">
                  <c:v>141</c:v>
                </c:pt>
                <c:pt idx="4">
                  <c:v>111</c:v>
                </c:pt>
                <c:pt idx="5">
                  <c:v>90</c:v>
                </c:pt>
                <c:pt idx="6">
                  <c:v>71</c:v>
                </c:pt>
                <c:pt idx="7">
                  <c:v>71</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Swedesboro borough</c:v>
                </c:pt>
                <c:pt idx="1">
                  <c:v>Glassboro borough</c:v>
                </c:pt>
                <c:pt idx="2">
                  <c:v>Woodbury city</c:v>
                </c:pt>
                <c:pt idx="3">
                  <c:v>Deptford township</c:v>
                </c:pt>
                <c:pt idx="4">
                  <c:v>Woolwich township</c:v>
                </c:pt>
                <c:pt idx="5">
                  <c:v>Greenwich township</c:v>
                </c:pt>
                <c:pt idx="6">
                  <c:v>Westville borough</c:v>
                </c:pt>
                <c:pt idx="7">
                  <c:v>Harrison township</c:v>
                </c:pt>
                <c:pt idx="8">
                  <c:v>Washington township</c:v>
                </c:pt>
                <c:pt idx="9">
                  <c:v>East Greenwich township</c:v>
                </c:pt>
              </c:strCache>
            </c:strRef>
          </c:cat>
          <c:val>
            <c:numRef>
              <c:f>Sheet1!$B$2:$B$11</c:f>
              <c:numCache>
                <c:formatCode>0.0\%</c:formatCode>
                <c:ptCount val="10"/>
                <c:pt idx="0">
                  <c:v>0.215</c:v>
                </c:pt>
                <c:pt idx="1">
                  <c:v>8.8999999999999996E-2</c:v>
                </c:pt>
                <c:pt idx="2">
                  <c:v>7.8E-2</c:v>
                </c:pt>
                <c:pt idx="3">
                  <c:v>7.4999999999999997E-2</c:v>
                </c:pt>
                <c:pt idx="4">
                  <c:v>6.8000000000000005E-2</c:v>
                </c:pt>
                <c:pt idx="5">
                  <c:v>6.6000000000000003E-2</c:v>
                </c:pt>
                <c:pt idx="6">
                  <c:v>6.6000000000000003E-2</c:v>
                </c:pt>
                <c:pt idx="7">
                  <c:v>6.4000000000000001E-2</c:v>
                </c:pt>
                <c:pt idx="8">
                  <c:v>6.2E-2</c:v>
                </c:pt>
                <c:pt idx="9">
                  <c:v>5.0999999999999997E-2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Gloucester County avg 5.8%</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Swedesboro borough</c:v>
                </c:pt>
                <c:pt idx="1">
                  <c:v>Glassboro borough</c:v>
                </c:pt>
                <c:pt idx="2">
                  <c:v>Woodbury city</c:v>
                </c:pt>
                <c:pt idx="3">
                  <c:v>Deptford township</c:v>
                </c:pt>
                <c:pt idx="4">
                  <c:v>Woolwich township</c:v>
                </c:pt>
                <c:pt idx="5">
                  <c:v>Greenwich township</c:v>
                </c:pt>
                <c:pt idx="6">
                  <c:v>Westville borough</c:v>
                </c:pt>
                <c:pt idx="7">
                  <c:v>Harrison township</c:v>
                </c:pt>
                <c:pt idx="8">
                  <c:v>Washington township</c:v>
                </c:pt>
                <c:pt idx="9">
                  <c:v>East Greenwich township</c:v>
                </c:pt>
              </c:strCache>
            </c:strRef>
          </c:cat>
          <c:val>
            <c:numRef>
              <c:f>Sheet1!$C$2:$C$11</c:f>
              <c:numCache>
                <c:formatCode>0.00%</c:formatCode>
                <c:ptCount val="10"/>
                <c:pt idx="0">
                  <c:v>5.8000000000000003E-2</c:v>
                </c:pt>
                <c:pt idx="1">
                  <c:v>5.8000000000000003E-2</c:v>
                </c:pt>
                <c:pt idx="2">
                  <c:v>5.8000000000000003E-2</c:v>
                </c:pt>
                <c:pt idx="3">
                  <c:v>5.8000000000000003E-2</c:v>
                </c:pt>
                <c:pt idx="4">
                  <c:v>5.8000000000000003E-2</c:v>
                </c:pt>
                <c:pt idx="5">
                  <c:v>5.8000000000000003E-2</c:v>
                </c:pt>
                <c:pt idx="6">
                  <c:v>5.8000000000000003E-2</c:v>
                </c:pt>
                <c:pt idx="7">
                  <c:v>5.8000000000000003E-2</c:v>
                </c:pt>
                <c:pt idx="8">
                  <c:v>5.8000000000000003E-2</c:v>
                </c:pt>
                <c:pt idx="9">
                  <c:v>5.8000000000000003E-2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1815007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6" formatCode="#,##0">
                  <c:v>4132</c:v>
                </c:pt>
                <c:pt idx="8" formatCode="#,##0">
                  <c:v>4872</c:v>
                </c:pt>
                <c:pt idx="9" formatCode="#,##0">
                  <c:v>5417</c:v>
                </c:pt>
                <c:pt idx="10" formatCode="#,##0">
                  <c:v>5953</c:v>
                </c:pt>
                <c:pt idx="11" formatCode="#,##0">
                  <c:v>6371</c:v>
                </c:pt>
                <c:pt idx="12" formatCode="#,##0">
                  <c:v>6603</c:v>
                </c:pt>
                <c:pt idx="13">
                  <c:v>6608</c:v>
                </c:pt>
                <c:pt idx="14" formatCode="#,##0">
                  <c:v>7759</c:v>
                </c:pt>
                <c:pt idx="15" formatCode="#,##0">
                  <c:v>11368</c:v>
                </c:pt>
                <c:pt idx="16" formatCode="#,##0">
                  <c:v>11849</c:v>
                </c:pt>
                <c:pt idx="17" formatCode="#,##0">
                  <c:v>11999</c:v>
                </c:pt>
                <c:pt idx="18">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7" formatCode="#,##0">
                  <c:v>4722</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10" formatCode="0%">
                  <c:v>0.41</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10" formatCode="0%">
                  <c:v>0.38</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14" formatCode="0%">
                  <c:v>0.47</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14" formatCode="0%">
                  <c:v>0.47</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General</c:formatCode>
                <c:ptCount val="21"/>
                <c:pt idx="0" formatCode="0%">
                  <c:v>0.61</c:v>
                </c:pt>
                <c:pt idx="2" formatCode="0%">
                  <c:v>0.3</c:v>
                </c:pt>
                <c:pt idx="3" formatCode="0%">
                  <c:v>0.22</c:v>
                </c:pt>
                <c:pt idx="4" formatCode="0%">
                  <c:v>0.22</c:v>
                </c:pt>
                <c:pt idx="5" formatCode="0%">
                  <c:v>0.22</c:v>
                </c:pt>
                <c:pt idx="6" formatCode="0%">
                  <c:v>0.16</c:v>
                </c:pt>
                <c:pt idx="7" formatCode="0%">
                  <c:v>0.14000000000000001</c:v>
                </c:pt>
                <c:pt idx="8" formatCode="0%">
                  <c:v>0.14000000000000001</c:v>
                </c:pt>
                <c:pt idx="9" formatCode="0%">
                  <c:v>0.12</c:v>
                </c:pt>
                <c:pt idx="10" formatCode="0%">
                  <c:v>0.11</c:v>
                </c:pt>
                <c:pt idx="11" formatCode="0%">
                  <c:v>0.1</c:v>
                </c:pt>
                <c:pt idx="12">
                  <c:v>0.08</c:v>
                </c:pt>
                <c:pt idx="13">
                  <c:v>0.08</c:v>
                </c:pt>
                <c:pt idx="14" formatCode="0%">
                  <c:v>0.08</c:v>
                </c:pt>
                <c:pt idx="15" formatCode="0%">
                  <c:v>7.0000000000000007E-2</c:v>
                </c:pt>
                <c:pt idx="16" formatCode="0%">
                  <c:v>0.06</c:v>
                </c:pt>
                <c:pt idx="17" formatCode="0%">
                  <c:v>0.03</c:v>
                </c:pt>
                <c:pt idx="18" formatCode="0%">
                  <c:v>0.03</c:v>
                </c:pt>
                <c:pt idx="19" formatCode="0%">
                  <c:v>0.01</c:v>
                </c:pt>
                <c:pt idx="20" formatCode="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0%</c:formatCode>
                <c:ptCount val="21"/>
                <c:pt idx="1">
                  <c:v>0.3</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4/3/2025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4/3/2025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asapphealthcare.org/" TargetMode="External"/><Relationship Id="rId3" Type="http://schemas.openxmlformats.org/officeDocument/2006/relationships/hyperlink" Target="http://www.cgsresourcenet.org/community-services/family-support-services/" TargetMode="External"/><Relationship Id="rId7" Type="http://schemas.openxmlformats.org/officeDocument/2006/relationships/hyperlink" Target="https://rwjms.rutgers.edu/boggscenter/"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www.thearcgloucester.org/" TargetMode="External"/><Relationship Id="rId5" Type="http://schemas.openxmlformats.org/officeDocument/2006/relationships/hyperlink" Target="https://careplusnj.org/" TargetMode="External"/><Relationship Id="rId4" Type="http://schemas.openxmlformats.org/officeDocument/2006/relationships/hyperlink" Target="https://www.wespeakupforchildren.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4/3/2025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Swedesboro and Glassboro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8th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Washington and Monroe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Paulsboro and Woodbury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Westville and Woodbury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0" lvl="0" indent="0">
              <a:buFont typeface="Arial" panose="020B0604020202020204" pitchFamily="34" charset="0"/>
              <a:buNone/>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pre-K, and school-age median monthly childcare costs in this county tend to be on the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and toddler childcare, about as expected for pre-K, and lower than expected for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decrease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Monroe and Woodbury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women of unknown race reported receiving early prenatal care most frequently, followed by White, then Asian women.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is unavailable for Other – Single Race.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lower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Deptford Township and Pitman Boro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11th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similar to the rate for NJ.  </a:t>
            </a:r>
          </a:p>
          <a:p>
            <a:r>
              <a:rPr lang="en-US" sz="1200" kern="1200" dirty="0">
                <a:solidFill>
                  <a:schemeClr val="tx1"/>
                </a:solidFill>
                <a:effectLst/>
                <a:latin typeface="+mn-lt"/>
                <a:ea typeface="+mn-ea"/>
                <a:cs typeface="+mn-cs"/>
              </a:rPr>
              <a:t> The 2021 data is in two different formats, making it difficult to compile, and not very accurate.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decrease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remain mostly steady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varied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$14K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-5.75%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decrease.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partial care.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increase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residents, and lower proportions of Black/African American, Asian, Other, and Hispanic/Latino residents in this county.  </a:t>
            </a:r>
          </a:p>
          <a:p>
            <a:r>
              <a:rPr lang="en-US" sz="1200" kern="1200" dirty="0">
                <a:solidFill>
                  <a:schemeClr val="tx1"/>
                </a:solidFill>
                <a:effectLst/>
                <a:latin typeface="+mn-lt"/>
                <a:ea typeface="+mn-ea"/>
                <a:cs typeface="+mn-cs"/>
              </a:rPr>
              <a:t>Data is unavailable for </a:t>
            </a:r>
            <a:r>
              <a:rPr lang="en-US" sz="1200" kern="1200">
                <a:solidFill>
                  <a:schemeClr val="tx1"/>
                </a:solidFill>
                <a:effectLst/>
                <a:latin typeface="+mn-lt"/>
                <a:ea typeface="+mn-ea"/>
                <a:cs typeface="+mn-cs"/>
              </a:rPr>
              <a:t>Native Hawaiian/Other PI.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1,011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1,172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http://www.cgsresourcenet.org/community-services/family-support-services/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https://www.wespeakupforchildren.org/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https://careplusnj.org/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https://www.thearcgloucester.org/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https://rwjms.rutgers.edu/boggscenter/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https://asapphealthcare.org/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30%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https://www.cgsresourcenet.org/community-services/legal-advocacy/advocacy/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lowest index of Black/White residential segregation of the NJ counties. </a:t>
            </a:r>
          </a:p>
          <a:p>
            <a:pPr marL="171450" indent="-171450">
              <a:buFont typeface="Arial" panose="020B0604020202020204" pitchFamily="34" charset="0"/>
              <a:buChar char="•"/>
            </a:pPr>
            <a:r>
              <a:rPr lang="en-US" dirty="0"/>
              <a:t>The index of Black/White residential segregation in this county has slightly increased over time.</a:t>
            </a:r>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increase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150810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Gloucester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2DE27946-ED61-D376-BDAE-EA1C8155FE9C}"/>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a:t>
            </a:r>
          </a:p>
          <a:p>
            <a:r>
              <a:rPr lang="en-US" sz="1400"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2B90C7EB-D117-1455-08B9-0DB03CCE06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413" y="0"/>
            <a:ext cx="533400" cy="1009903"/>
          </a:xfrm>
          <a:prstGeom prst="rect">
            <a:avLst/>
          </a:prstGeom>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A7427326-AEE4-6D28-17BE-97F8AFDBCF94}"/>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a:t>
            </a:r>
          </a:p>
          <a:p>
            <a:r>
              <a:rPr lang="en-US" sz="1400"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36DFCD81-510B-6BBD-EC17-D498464663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413" y="0"/>
            <a:ext cx="533400" cy="1009903"/>
          </a:xfrm>
          <a:prstGeom prst="rect">
            <a:avLst/>
          </a:prstGeom>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a:extLst>
              <a:ext uri="{FF2B5EF4-FFF2-40B4-BE49-F238E27FC236}">
                <a16:creationId xmlns:a16="http://schemas.microsoft.com/office/drawing/2014/main" id="{24D0FE6C-FF70-3FEE-8BD7-AE2D2B1075D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0600" y="1013007"/>
            <a:ext cx="713731" cy="1351330"/>
          </a:xfrm>
          <a:prstGeom prst="rect">
            <a:avLst/>
          </a:prstGeom>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a:extLst>
              <a:ext uri="{FF2B5EF4-FFF2-40B4-BE49-F238E27FC236}">
                <a16:creationId xmlns:a16="http://schemas.microsoft.com/office/drawing/2014/main" id="{CA1EFFEA-6896-D872-0C2E-0F27212C503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96200" y="4481263"/>
            <a:ext cx="713731" cy="1351330"/>
          </a:xfrm>
          <a:prstGeom prst="rect">
            <a:avLst/>
          </a:prstGeom>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6E439EEE-F18A-B29F-98C7-78EB36145A1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3000" y="475537"/>
            <a:ext cx="713731" cy="1351330"/>
          </a:xfrm>
          <a:prstGeom prst="rect">
            <a:avLst/>
          </a:prstGeom>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a:extLst>
              <a:ext uri="{FF2B5EF4-FFF2-40B4-BE49-F238E27FC236}">
                <a16:creationId xmlns:a16="http://schemas.microsoft.com/office/drawing/2014/main" id="{2C78FCC6-62BD-7E83-05B6-F387E2698E4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74168" y="550872"/>
            <a:ext cx="713731" cy="1351330"/>
          </a:xfrm>
          <a:prstGeom prst="rect">
            <a:avLst/>
          </a:prstGeom>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9C59D27F-515B-5E30-5B1B-8A3FEEA5EE9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16734" y="2753334"/>
            <a:ext cx="713731" cy="1351330"/>
          </a:xfrm>
          <a:prstGeom prst="rect">
            <a:avLst/>
          </a:prstGeom>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B1EC6795-2006-5967-583A-9C1939E44B8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741" y="632007"/>
            <a:ext cx="713731" cy="1351330"/>
          </a:xfrm>
          <a:prstGeom prst="rect">
            <a:avLst/>
          </a:prstGeom>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a:extLst>
              <a:ext uri="{FF2B5EF4-FFF2-40B4-BE49-F238E27FC236}">
                <a16:creationId xmlns:a16="http://schemas.microsoft.com/office/drawing/2014/main" id="{C5AFFFB7-DADF-8A22-E6DC-FE72F12EE8D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76736" y="443296"/>
            <a:ext cx="713731" cy="1351330"/>
          </a:xfrm>
          <a:prstGeom prst="rect">
            <a:avLst/>
          </a:prstGeom>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a:extLst>
              <a:ext uri="{FF2B5EF4-FFF2-40B4-BE49-F238E27FC236}">
                <a16:creationId xmlns:a16="http://schemas.microsoft.com/office/drawing/2014/main" id="{B5AF7EFD-BD72-510C-1447-542B9290F3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95713" y="5039184"/>
            <a:ext cx="713731" cy="1351330"/>
          </a:xfrm>
          <a:prstGeom prst="rect">
            <a:avLst/>
          </a:prstGeom>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a:t>
            </a:r>
          </a:p>
          <a:p>
            <a:r>
              <a:rPr lang="en-US" sz="1400"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91446FC6-B30A-E518-4337-43EAF710ECA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413" y="0"/>
            <a:ext cx="533400" cy="1009903"/>
          </a:xfrm>
          <a:prstGeom prst="rect">
            <a:avLst/>
          </a:prstGeom>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F26DDA12-9D73-5C41-0EF7-CC03605DEAB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0662" y="4921288"/>
            <a:ext cx="713731" cy="1351330"/>
          </a:xfrm>
          <a:prstGeom prst="rect">
            <a:avLst/>
          </a:prstGeom>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9ACAF7CE-64F0-AFDE-0C34-995E70EF8E7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080628" y="424291"/>
            <a:ext cx="713731" cy="1351330"/>
          </a:xfrm>
          <a:prstGeom prst="rect">
            <a:avLst/>
          </a:prstGeom>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D343BAF3-C982-CA76-559C-F33305BA9E3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31645" y="389573"/>
            <a:ext cx="713731" cy="1351330"/>
          </a:xfrm>
          <a:prstGeom prst="rect">
            <a:avLst/>
          </a:prstGeom>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593C93CF-2D49-EFFD-1E0C-806D284EAC0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88087" y="409615"/>
            <a:ext cx="713731" cy="1351330"/>
          </a:xfrm>
          <a:prstGeom prst="rect">
            <a:avLst/>
          </a:prstGeom>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E478F765-8B10-690B-FAD9-855733197C6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644403" y="789216"/>
            <a:ext cx="713731" cy="1351330"/>
          </a:xfrm>
          <a:prstGeom prst="rect">
            <a:avLst/>
          </a:prstGeom>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1D59130F-6D19-483C-B911-074966072C5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33467" y="505070"/>
            <a:ext cx="713731" cy="1351330"/>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F97518D2-5725-B72E-F7F4-F80E29D3F41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50829" y="385703"/>
            <a:ext cx="713731" cy="1351330"/>
          </a:xfrm>
          <a:prstGeom prst="rect">
            <a:avLst/>
          </a:prstGeom>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A9013EC7-CFA0-F54D-5998-69402A1E50E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69467" y="379015"/>
            <a:ext cx="713731" cy="1351330"/>
          </a:xfrm>
          <a:prstGeom prst="rect">
            <a:avLst/>
          </a:prstGeom>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a:extLst>
              <a:ext uri="{FF2B5EF4-FFF2-40B4-BE49-F238E27FC236}">
                <a16:creationId xmlns:a16="http://schemas.microsoft.com/office/drawing/2014/main" id="{20C86AB3-DD6D-57CB-FE8B-823DE382253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0600" y="1013007"/>
            <a:ext cx="713731" cy="1351330"/>
          </a:xfrm>
          <a:prstGeom prst="rect">
            <a:avLst/>
          </a:prstGeom>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A2FF9C40-039D-367C-4C69-979C0A802C1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37340" y="330997"/>
            <a:ext cx="713731" cy="1351330"/>
          </a:xfrm>
          <a:prstGeom prst="rect">
            <a:avLst/>
          </a:prstGeom>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6092D48C-A041-4CF1-0CA7-D1EAA20B37F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a:t>
            </a:r>
          </a:p>
          <a:p>
            <a:r>
              <a:rPr lang="en-US" sz="1400"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0AEC4768-FF25-E209-11B3-48AFE08C4E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413" y="0"/>
            <a:ext cx="533400" cy="1009903"/>
          </a:xfrm>
          <a:prstGeom prst="rect">
            <a:avLst/>
          </a:prstGeom>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E1968187-0C71-EE9A-396D-DDA19D24A8FE}"/>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a:t>
            </a:r>
          </a:p>
          <a:p>
            <a:r>
              <a:rPr lang="en-US" sz="1400"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B70AFC68-3633-D803-F821-1D0B2B8F79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413" y="0"/>
            <a:ext cx="533400" cy="1009903"/>
          </a:xfrm>
          <a:prstGeom prst="rect">
            <a:avLst/>
          </a:prstGeom>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C6EA1D58-C49A-694A-6EE5-315AE77FF115}"/>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a:t>
            </a:r>
          </a:p>
          <a:p>
            <a:r>
              <a:rPr lang="en-US" sz="1400"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DB772EC3-88D2-F84E-C4C2-521AB4DA93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413" y="0"/>
            <a:ext cx="533400" cy="1009903"/>
          </a:xfrm>
          <a:prstGeom prst="rect">
            <a:avLst/>
          </a:prstGeom>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8F7CB127-AE6C-DEE1-8968-B287C1EF519D}"/>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a:t>
            </a:r>
          </a:p>
          <a:p>
            <a:r>
              <a:rPr lang="en-US" sz="1400"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7C6E7782-F406-EE7C-D55C-43615287BC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413" y="0"/>
            <a:ext cx="533400" cy="1009903"/>
          </a:xfrm>
          <a:prstGeom prst="rect">
            <a:avLst/>
          </a:prstGeom>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5EB8FB9C-87C4-9B86-6260-C5A8CFB89095}"/>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a:t>
            </a:r>
          </a:p>
          <a:p>
            <a:r>
              <a:rPr lang="en-US" sz="1400"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DE7E4C71-F120-9B77-B0D1-6518D4F816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413" y="0"/>
            <a:ext cx="533400" cy="1009903"/>
          </a:xfrm>
          <a:prstGeom prst="rect">
            <a:avLst/>
          </a:prstGeom>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B1BE8B5C-4F59-C655-D2D3-9DBB84DDEE8F}"/>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a:t>
            </a:r>
          </a:p>
          <a:p>
            <a:r>
              <a:rPr lang="en-US" sz="1400"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44585C20-9648-44E4-B1BB-75E33551D9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413" y="0"/>
            <a:ext cx="533400" cy="1009903"/>
          </a:xfrm>
          <a:prstGeom prst="rect">
            <a:avLst/>
          </a:prstGeom>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B974DEE0-4B33-1D2A-9038-FB1DB9545E07}"/>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Gloucester</a:t>
            </a:r>
          </a:p>
          <a:p>
            <a:r>
              <a:rPr lang="en-US" sz="1400"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84457379-1ADF-2893-A364-51EE79A932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413" y="0"/>
            <a:ext cx="533400" cy="1009903"/>
          </a:xfrm>
          <a:prstGeom prst="rect">
            <a:avLst/>
          </a:prstGeom>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DB0EEC-33B3-F8E5-1879-3C56810EDBE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2400" y="-308464"/>
            <a:ext cx="13417712" cy="7547463"/>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Franklin Gothic Medium Cond" panose="020B0606030402020204" pitchFamily="34" charset="0"/>
                </a:rPr>
                <a:t>Gloucester County</a:t>
              </a: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April 2025</a:t>
              </a:r>
            </a:p>
          </p:txBody>
        </p:sp>
      </p:grpSp>
      <p:pic>
        <p:nvPicPr>
          <p:cNvPr id="11" name="Picture 10">
            <a:extLst>
              <a:ext uri="{FF2B5EF4-FFF2-40B4-BE49-F238E27FC236}">
                <a16:creationId xmlns:a16="http://schemas.microsoft.com/office/drawing/2014/main" id="{A04B227D-8A5A-1168-3B92-4B4B81FE5A7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75086" y="4796711"/>
            <a:ext cx="838200" cy="1586992"/>
          </a:xfrm>
          <a:prstGeom prst="rect">
            <a:avLst/>
          </a:prstGeom>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43230336"/>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468810643"/>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921603259"/>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3451923735"/>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38283343"/>
              </p:ext>
            </p:extLst>
          </p:nvPr>
        </p:nvGraphicFramePr>
        <p:xfrm>
          <a:off x="9372600" y="4494392"/>
          <a:ext cx="2743200" cy="1855614"/>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337547461"/>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77706678"/>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952104073"/>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2065290387"/>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845716880"/>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1213482964"/>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3131153341"/>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4107310631"/>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1503863045"/>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00D24B-48BD-898C-ACF9-532BE16A6D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609600"/>
            <a:ext cx="2057333" cy="3895216"/>
          </a:xfrm>
          <a:prstGeom prst="rect">
            <a:avLst/>
          </a:prstGeom>
        </p:spPr>
      </p:pic>
      <p:pic>
        <p:nvPicPr>
          <p:cNvPr id="5" name="Picture 4">
            <a:extLst>
              <a:ext uri="{FF2B5EF4-FFF2-40B4-BE49-F238E27FC236}">
                <a16:creationId xmlns:a16="http://schemas.microsoft.com/office/drawing/2014/main" id="{C21391E3-B3BD-1B18-8CE2-AB03D43363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57800" y="914400"/>
            <a:ext cx="4809339" cy="4659737"/>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190582095"/>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1620192327"/>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2459434202"/>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2865515743"/>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1794888824"/>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2924106215"/>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3711705746"/>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1983788606"/>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669607334"/>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3039377706"/>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1616530536"/>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1668783863"/>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157892299"/>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4214630180"/>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377680056"/>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908928522"/>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3074381339"/>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675240208"/>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4247844898"/>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3966822719"/>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822224457"/>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2187966270"/>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605947376"/>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649166328"/>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2601568172"/>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260322784"/>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3632536608"/>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160505931"/>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1996445762"/>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1436083722"/>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1739361560"/>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2509064206"/>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690587917"/>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4056520556"/>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1308591218"/>
              </p:ext>
            </p:extLst>
          </p:nvPr>
        </p:nvGraphicFramePr>
        <p:xfrm>
          <a:off x="3144346" y="612486"/>
          <a:ext cx="8990959" cy="5783850"/>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396335"/>
            <a:ext cx="9024576" cy="461665"/>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055545644"/>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188423910"/>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147373012"/>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961072953"/>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126165740"/>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1745402934"/>
              </p:ext>
            </p:extLst>
          </p:nvPr>
        </p:nvGraphicFramePr>
        <p:xfrm>
          <a:off x="3167424" y="990600"/>
          <a:ext cx="8128000" cy="5379492"/>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3162157960"/>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509397510"/>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163135276"/>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3245918785"/>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2020.  Rate is calculated using American Community Survey, DP05, 2020, 5-year population estimates.</a:t>
            </a:r>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3188944727"/>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3439322208"/>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467865688"/>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2464417436"/>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1868782289"/>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4057796804"/>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11.1: Substance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16904155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2568681780"/>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759262960"/>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721130058"/>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2745457915"/>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2760605090"/>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520997167"/>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3891728403"/>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1383054818"/>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1090298353"/>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3735474264"/>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690311417"/>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162125624"/>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3312823884"/>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1331270272"/>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Gloucester County Basic Needs Overview</a:t>
            </a: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906886572"/>
              </p:ext>
            </p:extLst>
          </p:nvPr>
        </p:nvGraphicFramePr>
        <p:xfrm>
          <a:off x="3276600" y="544375"/>
          <a:ext cx="4419600" cy="6616705"/>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044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Children under the age of 18 without health insurance</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83926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Percent of children meeting all immunization requirements</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625003463"/>
              </p:ext>
            </p:extLst>
          </p:nvPr>
        </p:nvGraphicFramePr>
        <p:xfrm>
          <a:off x="7428411" y="792512"/>
          <a:ext cx="4800600" cy="599557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96718310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591637775"/>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704639966"/>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879841759"/>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46514702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66952925"/>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1819170486"/>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2666624041"/>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644648"/>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CASA of CGS</a:t>
            </a:r>
          </a:p>
          <a:p>
            <a:pPr marL="285750" marR="0" indent="-285750">
              <a:lnSpc>
                <a:spcPct val="107000"/>
              </a:lnSpc>
              <a:spcBef>
                <a:spcPts val="0"/>
              </a:spcBef>
              <a:spcAft>
                <a:spcPts val="800"/>
              </a:spcAft>
              <a:buFont typeface="Arial" panose="020B0604020202020204" pitchFamily="34" charset="0"/>
              <a:buChar char="•"/>
            </a:pP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CarePlus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NJ [Wraparound and kinship legal guardianship services to non-DCP&amp;P involved relative caregivers]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Arc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Boggs Center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ASAPP HealthCare, Inc. [Behavioral &amp; Emotional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Boys and Girls Club </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AIDS Coalition of Southern NJ</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Success Centers located throughout Gloucester County</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cgsresourcenet.org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Gloucester County Service Needs Overview</a:t>
            </a: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602750296"/>
              </p:ext>
            </p:extLst>
          </p:nvPr>
        </p:nvGraphicFramePr>
        <p:xfrm>
          <a:off x="3221870" y="772985"/>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971067940"/>
              </p:ext>
            </p:extLst>
          </p:nvPr>
        </p:nvGraphicFramePr>
        <p:xfrm>
          <a:off x="7023410" y="1079500"/>
          <a:ext cx="5320990" cy="595068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4173928925"/>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1611103354"/>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3579540128"/>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45720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South Jersey Legal Services</a:t>
            </a:r>
          </a:p>
          <a:p>
            <a:pPr marL="45720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Legal Services of NJ</a:t>
            </a:r>
          </a:p>
          <a:p>
            <a:pPr marL="45720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Volunteer Lawyers for Justice</a:t>
            </a:r>
          </a:p>
          <a:p>
            <a:pPr marL="457200" marR="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45720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AFSC Immigrant Rights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45720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Disability Rights NJ</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Women</a:t>
            </a:r>
          </a:p>
          <a:p>
            <a:pPr marL="45720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Manavi [Women's Rights]</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45720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Military Legal Assistance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45720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45720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7ee928e443943841c5f4292&quot;,&quot;SmartGridHorizontal&quot;:0,&quot;LinkedExcelSources&quot;:{&quot;67cefed43842343a900c2c16&quot;:&quot;{{Desktop}}\\hsac 25\\engage\\archive\\Gloucester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28312</TotalTime>
  <Words>10208</Words>
  <Application>Microsoft Office PowerPoint</Application>
  <PresentationFormat>Widescreen</PresentationFormat>
  <Paragraphs>808</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Gajda-Crawford</cp:lastModifiedBy>
  <cp:revision>1645</cp:revision>
  <dcterms:created xsi:type="dcterms:W3CDTF">2006-08-16T00:00:00Z</dcterms:created>
  <dcterms:modified xsi:type="dcterms:W3CDTF">2025-04-03T13:52:14Z</dcterms:modified>
</cp:coreProperties>
</file>