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5.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9.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30.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1.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2.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3.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4.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5.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6.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7.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40.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2.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4.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5.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7.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4.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5.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7.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8.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9.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60.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1.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4.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5.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9.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1.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2.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3.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4.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884" dt="2025-03-10T16:30:22.2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77138" autoAdjust="0"/>
  </p:normalViewPr>
  <p:slideViewPr>
    <p:cSldViewPr>
      <p:cViewPr varScale="1">
        <p:scale>
          <a:sx n="73" d="100"/>
          <a:sy n="73" d="100"/>
        </p:scale>
        <p:origin x="1374" y="7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Overview'!$A$21,'0. Overview'!$A$42,'0. Overview'!$A$67,'0. Overview'!$A$83,'0. Overview'!$A$92,'0. Overview'!$A$130,'0. Overview'!$A$151,'0. Overview'!$A$177,'0. Overview'!$A$195)</c:f>
              <c:strCache>
                <c:ptCount val="9"/>
                <c:pt idx="0">
                  <c:v>Essex</c:v>
                </c:pt>
                <c:pt idx="1">
                  <c:v>Essex</c:v>
                </c:pt>
                <c:pt idx="2">
                  <c:v>Essex</c:v>
                </c:pt>
                <c:pt idx="3">
                  <c:v>Essex</c:v>
                </c:pt>
                <c:pt idx="4">
                  <c:v>Essex</c:v>
                </c:pt>
                <c:pt idx="5">
                  <c:v>Essex</c:v>
                </c:pt>
                <c:pt idx="6">
                  <c:v>Essex </c:v>
                </c:pt>
                <c:pt idx="7">
                  <c:v>Essex </c:v>
                </c:pt>
                <c:pt idx="8">
                  <c:v>Essex </c:v>
                </c:pt>
              </c:strCache>
            </c:strRef>
          </c:cat>
          <c:val>
            <c:numRef>
              <c:f>('0. Overview'!$C$21,'0. Overview'!$C$42,'0. Overview'!$C$67,'0. Overview'!$C$83,'0. Overview'!$C$92,'0. Overview'!$C$130,'0. Overview'!$C$151,'0. Overview'!$C$177,'0. Overview'!$C$195)</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793D-4295-89E3-1E7FB1049208}"/>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Overview'!$A$21,'0. Overview'!$A$42,'0. Overview'!$A$67,'0. Overview'!$A$83,'0. Overview'!$A$92,'0. Overview'!$A$130,'0. Overview'!$A$151,'0. Overview'!$A$177,'0. Overview'!$A$195)</c:f>
              <c:strCache>
                <c:ptCount val="9"/>
                <c:pt idx="0">
                  <c:v>Essex</c:v>
                </c:pt>
                <c:pt idx="1">
                  <c:v>Essex</c:v>
                </c:pt>
                <c:pt idx="2">
                  <c:v>Essex</c:v>
                </c:pt>
                <c:pt idx="3">
                  <c:v>Essex</c:v>
                </c:pt>
                <c:pt idx="4">
                  <c:v>Essex</c:v>
                </c:pt>
                <c:pt idx="5">
                  <c:v>Essex</c:v>
                </c:pt>
                <c:pt idx="6">
                  <c:v>Essex </c:v>
                </c:pt>
                <c:pt idx="7">
                  <c:v>Essex </c:v>
                </c:pt>
                <c:pt idx="8">
                  <c:v>Essex </c:v>
                </c:pt>
              </c:strCache>
            </c:strRef>
          </c:cat>
          <c:val>
            <c:numRef>
              <c:f>('0. Overview'!$D$21,'0. Overview'!$D$42,'0. Overview'!$D$67,'0. Overview'!$D$83,'0. Overview'!$D$92,'0. Overview'!$D$130,'0. Overview'!$D$151,'0. Overview'!$D$177,'0. Overview'!$D$195)</c:f>
              <c:numCache>
                <c:formatCode>General</c:formatCode>
                <c:ptCount val="9"/>
                <c:pt idx="0">
                  <c:v>2.875</c:v>
                </c:pt>
                <c:pt idx="1">
                  <c:v>3.875</c:v>
                </c:pt>
                <c:pt idx="2">
                  <c:v>0.875</c:v>
                </c:pt>
                <c:pt idx="3">
                  <c:v>5.875</c:v>
                </c:pt>
                <c:pt idx="4">
                  <c:v>19.875</c:v>
                </c:pt>
                <c:pt idx="5">
                  <c:v>3.875</c:v>
                </c:pt>
                <c:pt idx="6">
                  <c:v>4.875</c:v>
                </c:pt>
                <c:pt idx="7">
                  <c:v>0.875</c:v>
                </c:pt>
                <c:pt idx="8">
                  <c:v>4.875</c:v>
                </c:pt>
              </c:numCache>
            </c:numRef>
          </c:val>
          <c:extLst>
            <c:ext xmlns:c16="http://schemas.microsoft.com/office/drawing/2014/chart" uri="{C3380CC4-5D6E-409C-BE32-E72D297353CC}">
              <c16:uniqueId val="{00000001-793D-4295-89E3-1E7FB1049208}"/>
            </c:ext>
          </c:extLst>
        </c:ser>
        <c:ser>
          <c:idx val="3"/>
          <c:order val="2"/>
          <c:spPr>
            <a:solidFill>
              <a:schemeClr val="bg1">
                <a:lumMod val="65000"/>
              </a:schemeClr>
            </a:solidFill>
            <a:ln>
              <a:solidFill>
                <a:schemeClr val="tx1">
                  <a:lumMod val="95000"/>
                  <a:lumOff val="5000"/>
                </a:schemeClr>
              </a:solidFill>
            </a:ln>
            <a:effectLst/>
          </c:spPr>
          <c:invertIfNegative val="0"/>
          <c:cat>
            <c:strRef>
              <c:f>('0. Overview'!$A$21,'0. Overview'!$A$42,'0. Overview'!$A$67,'0. Overview'!$A$83,'0. Overview'!$A$92,'0. Overview'!$A$130,'0. Overview'!$A$151,'0. Overview'!$A$177,'0. Overview'!$A$195)</c:f>
              <c:strCache>
                <c:ptCount val="9"/>
                <c:pt idx="0">
                  <c:v>Essex</c:v>
                </c:pt>
                <c:pt idx="1">
                  <c:v>Essex</c:v>
                </c:pt>
                <c:pt idx="2">
                  <c:v>Essex</c:v>
                </c:pt>
                <c:pt idx="3">
                  <c:v>Essex</c:v>
                </c:pt>
                <c:pt idx="4">
                  <c:v>Essex</c:v>
                </c:pt>
                <c:pt idx="5">
                  <c:v>Essex</c:v>
                </c:pt>
                <c:pt idx="6">
                  <c:v>Essex </c:v>
                </c:pt>
                <c:pt idx="7">
                  <c:v>Essex </c:v>
                </c:pt>
                <c:pt idx="8">
                  <c:v>Essex </c:v>
                </c:pt>
              </c:strCache>
            </c:strRef>
          </c:cat>
          <c:val>
            <c:numRef>
              <c:f>('0. Overview'!$E$21,'0. Overview'!$E$42,'0. Overview'!$E$67,'0. Overview'!$E$83,'0. Overview'!$E$92,'0. Overview'!$E$130,'0. Overview'!$E$151,'0. Overview'!$E$177,'0. Overview'!$E$195)</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793D-4295-89E3-1E7FB1049208}"/>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0.628</c:v>
                </c:pt>
                <c:pt idx="1">
                  <c:v>0.63500000000000001</c:v>
                </c:pt>
                <c:pt idx="2">
                  <c:v>0.63200000000000001</c:v>
                </c:pt>
                <c:pt idx="3">
                  <c:v>0.64100000000000001</c:v>
                </c:pt>
                <c:pt idx="4">
                  <c:v>0.626</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5">
                  <c:v>0.626</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9">
                  <c:v>83499</c:v>
                </c:pt>
                <c:pt idx="10">
                  <c:v>95459</c:v>
                </c:pt>
                <c:pt idx="11">
                  <c:v>105163</c:v>
                </c:pt>
                <c:pt idx="12">
                  <c:v>119468</c:v>
                </c:pt>
                <c:pt idx="13">
                  <c:v>120358</c:v>
                </c:pt>
                <c:pt idx="14">
                  <c:v>132581</c:v>
                </c:pt>
                <c:pt idx="15">
                  <c:v>133400</c:v>
                </c:pt>
                <c:pt idx="16">
                  <c:v>136981</c:v>
                </c:pt>
                <c:pt idx="17">
                  <c:v>164877</c:v>
                </c:pt>
                <c:pt idx="18">
                  <c:v>183408</c:v>
                </c:pt>
                <c:pt idx="19">
                  <c:v>198181</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20">
                  <c:v>198748</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65809</c:v>
                </c:pt>
                <c:pt idx="1">
                  <c:v>59905</c:v>
                </c:pt>
                <c:pt idx="2">
                  <c:v>73034</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2.8630722398595394E-2"/>
          <c:y val="0.88694641230867255"/>
          <c:w val="0.9713692776014044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Newark city</c:v>
                </c:pt>
                <c:pt idx="1">
                  <c:v>East Orange city</c:v>
                </c:pt>
                <c:pt idx="2">
                  <c:v>Irvington township</c:v>
                </c:pt>
                <c:pt idx="3">
                  <c:v>Montclair township</c:v>
                </c:pt>
                <c:pt idx="4">
                  <c:v>West Orange township</c:v>
                </c:pt>
                <c:pt idx="5">
                  <c:v>Bloomfield township</c:v>
                </c:pt>
                <c:pt idx="6">
                  <c:v>City of Orange township</c:v>
                </c:pt>
                <c:pt idx="7">
                  <c:v>Livingston township</c:v>
                </c:pt>
                <c:pt idx="8">
                  <c:v>Belleville township</c:v>
                </c:pt>
                <c:pt idx="9">
                  <c:v>Maplewood township</c:v>
                </c:pt>
                <c:pt idx="10">
                  <c:v>Millburn township</c:v>
                </c:pt>
                <c:pt idx="11">
                  <c:v>Nutley township</c:v>
                </c:pt>
                <c:pt idx="12">
                  <c:v>South Orange Village township</c:v>
                </c:pt>
                <c:pt idx="13">
                  <c:v>Verona township</c:v>
                </c:pt>
                <c:pt idx="14">
                  <c:v>Cedar Grove township</c:v>
                </c:pt>
                <c:pt idx="15">
                  <c:v>West Caldwell township</c:v>
                </c:pt>
                <c:pt idx="16">
                  <c:v>Glen Ridge borough</c:v>
                </c:pt>
                <c:pt idx="17">
                  <c:v>Caldwell borough</c:v>
                </c:pt>
                <c:pt idx="18">
                  <c:v>North Caldwell borough</c:v>
                </c:pt>
                <c:pt idx="19">
                  <c:v>Fairfield township</c:v>
                </c:pt>
              </c:strCache>
            </c:strRef>
          </c:cat>
          <c:val>
            <c:numRef>
              <c:f>Sheet1!$B$2:$B$21</c:f>
              <c:numCache>
                <c:formatCode>0</c:formatCode>
                <c:ptCount val="20"/>
                <c:pt idx="0">
                  <c:v>75264</c:v>
                </c:pt>
                <c:pt idx="1">
                  <c:v>15407</c:v>
                </c:pt>
                <c:pt idx="2">
                  <c:v>13952</c:v>
                </c:pt>
                <c:pt idx="3">
                  <c:v>10710</c:v>
                </c:pt>
                <c:pt idx="4">
                  <c:v>10341</c:v>
                </c:pt>
                <c:pt idx="5">
                  <c:v>10031</c:v>
                </c:pt>
                <c:pt idx="6">
                  <c:v>8626</c:v>
                </c:pt>
                <c:pt idx="7">
                  <c:v>8190</c:v>
                </c:pt>
                <c:pt idx="8">
                  <c:v>7439</c:v>
                </c:pt>
                <c:pt idx="9">
                  <c:v>7117</c:v>
                </c:pt>
                <c:pt idx="10">
                  <c:v>6742</c:v>
                </c:pt>
                <c:pt idx="11">
                  <c:v>6222</c:v>
                </c:pt>
                <c:pt idx="12">
                  <c:v>3834</c:v>
                </c:pt>
                <c:pt idx="13">
                  <c:v>3533</c:v>
                </c:pt>
                <c:pt idx="14">
                  <c:v>2729</c:v>
                </c:pt>
                <c:pt idx="15">
                  <c:v>2643</c:v>
                </c:pt>
                <c:pt idx="16">
                  <c:v>2299</c:v>
                </c:pt>
                <c:pt idx="17">
                  <c:v>1637</c:v>
                </c:pt>
                <c:pt idx="18">
                  <c:v>1612</c:v>
                </c:pt>
                <c:pt idx="19">
                  <c:v>1599</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0.44</c:v>
                </c:pt>
                <c:pt idx="1">
                  <c:v>0.35</c:v>
                </c:pt>
                <c:pt idx="2">
                  <c:v>0.35</c:v>
                </c:pt>
                <c:pt idx="3">
                  <c:v>0.34524904007000001</c:v>
                </c:pt>
                <c:pt idx="4">
                  <c:v>0.33580115287000001</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0">
                  <c:v>0.33580115287000001</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352457654808879"/>
          <c:y val="0.9081981356078262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Essex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1775</c:v>
                </c:pt>
                <c:pt idx="1">
                  <c:v>1196</c:v>
                </c:pt>
                <c:pt idx="2">
                  <c:v>1351</c:v>
                </c:pt>
                <c:pt idx="3">
                  <c:v>1403</c:v>
                </c:pt>
                <c:pt idx="4">
                  <c:v>999</c:v>
                </c:pt>
                <c:pt idx="5">
                  <c:v>2077</c:v>
                </c:pt>
                <c:pt idx="6">
                  <c:v>1448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8">
                  <c:v>125916</c:v>
                </c:pt>
                <c:pt idx="9">
                  <c:v>127925</c:v>
                </c:pt>
                <c:pt idx="10">
                  <c:v>128030</c:v>
                </c:pt>
                <c:pt idx="11">
                  <c:v>129044</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7">
                  <c:v>122979</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64626</c:v>
                </c:pt>
                <c:pt idx="1">
                  <c:v>63959</c:v>
                </c:pt>
                <c:pt idx="2">
                  <c:v>66198</c:v>
                </c:pt>
                <c:pt idx="3">
                  <c:v>74994</c:v>
                </c:pt>
                <c:pt idx="4">
                  <c:v>80463</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Overview'!$A$220,'0. Overview'!$A$243,'0. Overview'!$A$264,'0. Overview'!$A$287,'0. Overview'!$A$303,'0. Overview'!$A$316,'0. Overview'!$A$357,'0. Overview'!$A$378,'0. Overview'!$A$401)</c:f>
              <c:strCache>
                <c:ptCount val="9"/>
                <c:pt idx="0">
                  <c:v>Essex</c:v>
                </c:pt>
                <c:pt idx="1">
                  <c:v>Essex</c:v>
                </c:pt>
                <c:pt idx="2">
                  <c:v>Essex</c:v>
                </c:pt>
                <c:pt idx="3">
                  <c:v>Essex</c:v>
                </c:pt>
                <c:pt idx="4">
                  <c:v>Essex</c:v>
                </c:pt>
                <c:pt idx="5">
                  <c:v>Essex</c:v>
                </c:pt>
                <c:pt idx="6">
                  <c:v>Essex</c:v>
                </c:pt>
                <c:pt idx="7">
                  <c:v>Essex</c:v>
                </c:pt>
                <c:pt idx="8">
                  <c:v>Essex</c:v>
                </c:pt>
              </c:strCache>
            </c:strRef>
          </c:cat>
          <c:val>
            <c:numRef>
              <c:f>('0. Overview'!$C$220,'0. Overview'!$C$243,'0. Overview'!$C$264,'0. Overview'!$C$287,'0. Overview'!$C$303,'0. Overview'!$C$316,'0. Overview'!$C$357,'0. Overview'!$C$378,'0. Overview'!$C$401)</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6F1F-449A-B396-2FEFA294F212}"/>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Overview'!$A$220,'0. Overview'!$A$243,'0. Overview'!$A$264,'0. Overview'!$A$287,'0. Overview'!$A$303,'0. Overview'!$A$316,'0. Overview'!$A$357,'0. Overview'!$A$378,'0. Overview'!$A$401)</c:f>
              <c:strCache>
                <c:ptCount val="9"/>
                <c:pt idx="0">
                  <c:v>Essex</c:v>
                </c:pt>
                <c:pt idx="1">
                  <c:v>Essex</c:v>
                </c:pt>
                <c:pt idx="2">
                  <c:v>Essex</c:v>
                </c:pt>
                <c:pt idx="3">
                  <c:v>Essex</c:v>
                </c:pt>
                <c:pt idx="4">
                  <c:v>Essex</c:v>
                </c:pt>
                <c:pt idx="5">
                  <c:v>Essex</c:v>
                </c:pt>
                <c:pt idx="6">
                  <c:v>Essex</c:v>
                </c:pt>
                <c:pt idx="7">
                  <c:v>Essex</c:v>
                </c:pt>
                <c:pt idx="8">
                  <c:v>Essex</c:v>
                </c:pt>
              </c:strCache>
            </c:strRef>
          </c:cat>
          <c:val>
            <c:numRef>
              <c:f>('0. Overview'!$D$220,'0. Overview'!$D$243,'0. Overview'!$D$264,'0. Overview'!$D$287,'0. Overview'!$D$303,'0. Overview'!$D$316,'0. Overview'!$D$357,'0. Overview'!$D$378,'0. Overview'!$D$401)</c:f>
              <c:numCache>
                <c:formatCode>General</c:formatCode>
                <c:ptCount val="9"/>
                <c:pt idx="0">
                  <c:v>6.875</c:v>
                </c:pt>
                <c:pt idx="1">
                  <c:v>5.875</c:v>
                </c:pt>
                <c:pt idx="2">
                  <c:v>6.875</c:v>
                </c:pt>
                <c:pt idx="3">
                  <c:v>5.875</c:v>
                </c:pt>
                <c:pt idx="4">
                  <c:v>9.875</c:v>
                </c:pt>
                <c:pt idx="5">
                  <c:v>18.875</c:v>
                </c:pt>
                <c:pt idx="6">
                  <c:v>1.875</c:v>
                </c:pt>
                <c:pt idx="7">
                  <c:v>2.875</c:v>
                </c:pt>
                <c:pt idx="8">
                  <c:v>1.875</c:v>
                </c:pt>
              </c:numCache>
            </c:numRef>
          </c:val>
          <c:extLst>
            <c:ext xmlns:c16="http://schemas.microsoft.com/office/drawing/2014/chart" uri="{C3380CC4-5D6E-409C-BE32-E72D297353CC}">
              <c16:uniqueId val="{00000001-6F1F-449A-B396-2FEFA294F212}"/>
            </c:ext>
          </c:extLst>
        </c:ser>
        <c:ser>
          <c:idx val="3"/>
          <c:order val="2"/>
          <c:spPr>
            <a:solidFill>
              <a:schemeClr val="bg2">
                <a:lumMod val="75000"/>
              </a:schemeClr>
            </a:solidFill>
            <a:ln>
              <a:solidFill>
                <a:schemeClr val="tx1"/>
              </a:solidFill>
            </a:ln>
            <a:effectLst/>
          </c:spPr>
          <c:invertIfNegative val="0"/>
          <c:cat>
            <c:strRef>
              <c:f>('0. Overview'!$A$220,'0. Overview'!$A$243,'0. Overview'!$A$264,'0. Overview'!$A$287,'0. Overview'!$A$303,'0. Overview'!$A$316,'0. Overview'!$A$357,'0. Overview'!$A$378,'0. Overview'!$A$401)</c:f>
              <c:strCache>
                <c:ptCount val="9"/>
                <c:pt idx="0">
                  <c:v>Essex</c:v>
                </c:pt>
                <c:pt idx="1">
                  <c:v>Essex</c:v>
                </c:pt>
                <c:pt idx="2">
                  <c:v>Essex</c:v>
                </c:pt>
                <c:pt idx="3">
                  <c:v>Essex</c:v>
                </c:pt>
                <c:pt idx="4">
                  <c:v>Essex</c:v>
                </c:pt>
                <c:pt idx="5">
                  <c:v>Essex</c:v>
                </c:pt>
                <c:pt idx="6">
                  <c:v>Essex</c:v>
                </c:pt>
                <c:pt idx="7">
                  <c:v>Essex</c:v>
                </c:pt>
                <c:pt idx="8">
                  <c:v>Essex</c:v>
                </c:pt>
              </c:strCache>
            </c:strRef>
          </c:cat>
          <c:val>
            <c:numRef>
              <c:f>('0. Overview'!$E$220,'0. Overview'!$E$243,'0. Overview'!$E$264,'0. Overview'!$E$287,'0. Overview'!$E$303,'0. Overview'!$E$316,'0. Overview'!$E$357,'0. Overview'!$E$378,'0. Overview'!$E$401)</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6F1F-449A-B396-2FEFA294F212}"/>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3">
                  <c:v>82825</c:v>
                </c:pt>
                <c:pt idx="4">
                  <c:v>83763</c:v>
                </c:pt>
                <c:pt idx="5">
                  <c:v>84364</c:v>
                </c:pt>
                <c:pt idx="6">
                  <c:v>85464</c:v>
                </c:pt>
                <c:pt idx="7">
                  <c:v>87294</c:v>
                </c:pt>
                <c:pt idx="8">
                  <c:v>89272</c:v>
                </c:pt>
                <c:pt idx="9">
                  <c:v>96152</c:v>
                </c:pt>
                <c:pt idx="10">
                  <c:v>97474</c:v>
                </c:pt>
                <c:pt idx="11">
                  <c:v>100532</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2" formatCode="_(&quot;$&quot;* #,##0_);_(&quot;$&quot;* \(#,##0\);_(&quot;$&quot;* &quot;-&quot;??_);_(@_)">
                  <c:v>80463</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Newark city</c:v>
                </c:pt>
                <c:pt idx="1">
                  <c:v>City of Orange township</c:v>
                </c:pt>
                <c:pt idx="2">
                  <c:v>Irvington township</c:v>
                </c:pt>
                <c:pt idx="3">
                  <c:v>East Orange city</c:v>
                </c:pt>
                <c:pt idx="4">
                  <c:v>Belleville township</c:v>
                </c:pt>
                <c:pt idx="5">
                  <c:v>Bloomfield township</c:v>
                </c:pt>
                <c:pt idx="6">
                  <c:v>Caldwell borough</c:v>
                </c:pt>
                <c:pt idx="7">
                  <c:v>Fairfield township</c:v>
                </c:pt>
                <c:pt idx="8">
                  <c:v>Nutley township</c:v>
                </c:pt>
                <c:pt idx="9">
                  <c:v>West Orange township</c:v>
                </c:pt>
              </c:strCache>
            </c:strRef>
          </c:cat>
          <c:val>
            <c:numRef>
              <c:f>Sheet1!$B$2:$B$11</c:f>
              <c:numCache>
                <c:formatCode>_("$"* #,##0_);_("$"* \(#,##0\);_("$"* "-"??_);_(@_)</c:formatCode>
                <c:ptCount val="10"/>
                <c:pt idx="0">
                  <c:v>48416</c:v>
                </c:pt>
                <c:pt idx="1">
                  <c:v>53306</c:v>
                </c:pt>
                <c:pt idx="2">
                  <c:v>59232</c:v>
                </c:pt>
                <c:pt idx="3">
                  <c:v>59872</c:v>
                </c:pt>
                <c:pt idx="4">
                  <c:v>90249</c:v>
                </c:pt>
                <c:pt idx="5">
                  <c:v>98811</c:v>
                </c:pt>
                <c:pt idx="6">
                  <c:v>101196</c:v>
                </c:pt>
                <c:pt idx="7">
                  <c:v>113750</c:v>
                </c:pt>
                <c:pt idx="8">
                  <c:v>115389</c:v>
                </c:pt>
                <c:pt idx="9">
                  <c:v>131645</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Essex Median $76712</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Newark city</c:v>
                </c:pt>
                <c:pt idx="1">
                  <c:v>City of Orange township</c:v>
                </c:pt>
                <c:pt idx="2">
                  <c:v>Irvington township</c:v>
                </c:pt>
                <c:pt idx="3">
                  <c:v>East Orange city</c:v>
                </c:pt>
                <c:pt idx="4">
                  <c:v>Belleville township</c:v>
                </c:pt>
                <c:pt idx="5">
                  <c:v>Bloomfield township</c:v>
                </c:pt>
                <c:pt idx="6">
                  <c:v>Caldwell borough</c:v>
                </c:pt>
                <c:pt idx="7">
                  <c:v>Fairfield township</c:v>
                </c:pt>
                <c:pt idx="8">
                  <c:v>Nutley township</c:v>
                </c:pt>
                <c:pt idx="9">
                  <c:v>West Orange township</c:v>
                </c:pt>
              </c:strCache>
            </c:strRef>
          </c:cat>
          <c:val>
            <c:numRef>
              <c:f>Sheet1!$C$2:$C$11</c:f>
              <c:numCache>
                <c:formatCode>"$"#,##0</c:formatCode>
                <c:ptCount val="10"/>
                <c:pt idx="0">
                  <c:v>76712</c:v>
                </c:pt>
                <c:pt idx="1">
                  <c:v>76712</c:v>
                </c:pt>
                <c:pt idx="2">
                  <c:v>76712</c:v>
                </c:pt>
                <c:pt idx="3">
                  <c:v>76712</c:v>
                </c:pt>
                <c:pt idx="4">
                  <c:v>76712</c:v>
                </c:pt>
                <c:pt idx="5">
                  <c:v>76712</c:v>
                </c:pt>
                <c:pt idx="6">
                  <c:v>76712</c:v>
                </c:pt>
                <c:pt idx="7">
                  <c:v>76712</c:v>
                </c:pt>
                <c:pt idx="8">
                  <c:v>76712</c:v>
                </c:pt>
                <c:pt idx="9">
                  <c:v>76712</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3868180381029553"/>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3">
                  <c:v>0.111</c:v>
                </c:pt>
                <c:pt idx="14">
                  <c:v>0.11799999999999999</c:v>
                </c:pt>
                <c:pt idx="15">
                  <c:v>0.14899999999999999</c:v>
                </c:pt>
                <c:pt idx="16">
                  <c:v>0.151</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17" formatCode="0%">
                  <c:v>0.153</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771396700330405"/>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0.161</c:v>
                </c:pt>
                <c:pt idx="1">
                  <c:v>0.18099999999999999</c:v>
                </c:pt>
                <c:pt idx="2">
                  <c:v>0.17199999999999999</c:v>
                </c:pt>
                <c:pt idx="3">
                  <c:v>0.16900000000000001</c:v>
                </c:pt>
                <c:pt idx="4">
                  <c:v>0.153</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Newark city</c:v>
                </c:pt>
                <c:pt idx="1">
                  <c:v>City of Orange township</c:v>
                </c:pt>
                <c:pt idx="2">
                  <c:v>Irvington township</c:v>
                </c:pt>
                <c:pt idx="3">
                  <c:v>East Orange city</c:v>
                </c:pt>
                <c:pt idx="4">
                  <c:v>Belleville township</c:v>
                </c:pt>
                <c:pt idx="5">
                  <c:v>Bloomfield township</c:v>
                </c:pt>
                <c:pt idx="6">
                  <c:v>West Orange township</c:v>
                </c:pt>
                <c:pt idx="7">
                  <c:v>Caldwell borough</c:v>
                </c:pt>
                <c:pt idx="8">
                  <c:v>Montclair township</c:v>
                </c:pt>
                <c:pt idx="9">
                  <c:v>Fairfield township</c:v>
                </c:pt>
              </c:strCache>
            </c:strRef>
          </c:cat>
          <c:val>
            <c:numRef>
              <c:f>Sheet1!$B$2:$B$11</c:f>
              <c:numCache>
                <c:formatCode>0%</c:formatCode>
                <c:ptCount val="10"/>
                <c:pt idx="0">
                  <c:v>0.29299999999999998</c:v>
                </c:pt>
                <c:pt idx="1">
                  <c:v>0.248</c:v>
                </c:pt>
                <c:pt idx="2">
                  <c:v>0.23</c:v>
                </c:pt>
                <c:pt idx="3">
                  <c:v>0.22700000000000001</c:v>
                </c:pt>
                <c:pt idx="4">
                  <c:v>0.107</c:v>
                </c:pt>
                <c:pt idx="5">
                  <c:v>8.8999999999999996E-2</c:v>
                </c:pt>
                <c:pt idx="6">
                  <c:v>8.3000000000000004E-2</c:v>
                </c:pt>
                <c:pt idx="7">
                  <c:v>7.4999999999999997E-2</c:v>
                </c:pt>
                <c:pt idx="8">
                  <c:v>5.7000000000000002E-2</c:v>
                </c:pt>
                <c:pt idx="9">
                  <c:v>4.9000000000000002E-2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Essex Avg. 17.00%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Newark city</c:v>
                </c:pt>
                <c:pt idx="1">
                  <c:v>City of Orange township</c:v>
                </c:pt>
                <c:pt idx="2">
                  <c:v>Irvington township</c:v>
                </c:pt>
                <c:pt idx="3">
                  <c:v>East Orange city</c:v>
                </c:pt>
                <c:pt idx="4">
                  <c:v>Belleville township</c:v>
                </c:pt>
                <c:pt idx="5">
                  <c:v>Bloomfield township</c:v>
                </c:pt>
                <c:pt idx="6">
                  <c:v>West Orange township</c:v>
                </c:pt>
                <c:pt idx="7">
                  <c:v>Caldwell borough</c:v>
                </c:pt>
                <c:pt idx="8">
                  <c:v>Montclair township</c:v>
                </c:pt>
                <c:pt idx="9">
                  <c:v>Fairfield township</c:v>
                </c:pt>
              </c:strCache>
            </c:strRef>
          </c:cat>
          <c:val>
            <c:numRef>
              <c:f>Sheet1!$C$2:$C$11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237853505297137"/>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20" formatCode="0%">
                  <c:v>0.23490675723000001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885051673228343"/>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0.3</c:v>
                </c:pt>
                <c:pt idx="1">
                  <c:v>0.28999999999999998</c:v>
                </c:pt>
                <c:pt idx="2">
                  <c:v>0.28000000000000003</c:v>
                </c:pt>
                <c:pt idx="3">
                  <c:v>0.27600000000000002</c:v>
                </c:pt>
                <c:pt idx="4">
                  <c:v>0.27</c:v>
                </c:pt>
                <c:pt idx="5">
                  <c:v>0.26</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3">
                  <c:v>0.113</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4" formatCode="0.0%">
                  <c:v>0.11600000000000001</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0.123</c:v>
                </c:pt>
                <c:pt idx="1">
                  <c:v>9.9000000000000005E-2</c:v>
                </c:pt>
                <c:pt idx="2">
                  <c:v>0.11600000000000001</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20844</c:v>
                </c:pt>
                <c:pt idx="1">
                  <c:v>21901</c:v>
                </c:pt>
                <c:pt idx="2">
                  <c:v>20597</c:v>
                </c:pt>
                <c:pt idx="3">
                  <c:v>20793</c:v>
                </c:pt>
                <c:pt idx="4">
                  <c:v>22275</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Essex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0.39800000000000002</c:v>
                </c:pt>
                <c:pt idx="1">
                  <c:v>0.40600000000000003</c:v>
                </c:pt>
                <c:pt idx="2">
                  <c:v>1.7999999999999999E-2</c:v>
                </c:pt>
                <c:pt idx="3">
                  <c:v>7.4999999999999997E-2</c:v>
                </c:pt>
                <c:pt idx="4">
                  <c:v>3.0000000000000001E-3</c:v>
                </c:pt>
                <c:pt idx="5">
                  <c:v>0.24</c:v>
                </c:pt>
                <c:pt idx="6">
                  <c:v>0.25</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55059</c:v>
                </c:pt>
                <c:pt idx="3" formatCode="#,##0">
                  <c:v>44116</c:v>
                </c:pt>
                <c:pt idx="4" formatCode="#,##0">
                  <c:v>51503</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47559</c:v>
                </c:pt>
                <c:pt idx="1">
                  <c:v>61505</c:v>
                </c:pt>
                <c:pt idx="2">
                  <c:v>55679</c:v>
                </c:pt>
                <c:pt idx="3">
                  <c:v>54296</c:v>
                </c:pt>
                <c:pt idx="4">
                  <c:v>56366</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Essex</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1750</c:v>
                </c:pt>
                <c:pt idx="1">
                  <c:v>1646</c:v>
                </c:pt>
                <c:pt idx="2">
                  <c:v>1517</c:v>
                </c:pt>
                <c:pt idx="3">
                  <c:v>1167</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2">
                  <c:v>1750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2" formatCode="&quot;$&quot;#,##0_);[Red]\(&quot;$&quot;#,##0\)">
                  <c:v>1167</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3">
                  <c:v>34.6</c:v>
                </c:pt>
                <c:pt idx="4">
                  <c:v>34.1</c:v>
                </c:pt>
                <c:pt idx="5">
                  <c:v>33.4</c:v>
                </c:pt>
                <c:pt idx="6">
                  <c:v>33.1</c:v>
                </c:pt>
                <c:pt idx="7">
                  <c:v>32</c:v>
                </c:pt>
                <c:pt idx="8">
                  <c:v>32</c:v>
                </c:pt>
                <c:pt idx="9">
                  <c:v>31.7</c:v>
                </c:pt>
                <c:pt idx="10">
                  <c:v>30.2</c:v>
                </c:pt>
                <c:pt idx="11">
                  <c:v>30.1</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2">
                  <c:v>35.5</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36.1</c:v>
                </c:pt>
                <c:pt idx="1">
                  <c:v>34.799999999999997</c:v>
                </c:pt>
                <c:pt idx="2">
                  <c:v>31</c:v>
                </c:pt>
                <c:pt idx="3" formatCode="0.0">
                  <c:v>32.700000000000003</c:v>
                </c:pt>
                <c:pt idx="4" formatCode="0.0">
                  <c:v>35.5</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9">
                  <c:v>0.17</c:v>
                </c:pt>
                <c:pt idx="10">
                  <c:v>0.17</c:v>
                </c:pt>
                <c:pt idx="11">
                  <c:v>0.17</c:v>
                </c:pt>
                <c:pt idx="12">
                  <c:v>0.17</c:v>
                </c:pt>
                <c:pt idx="13">
                  <c:v>0.17</c:v>
                </c:pt>
                <c:pt idx="14" formatCode="General">
                  <c:v>0.16</c:v>
                </c:pt>
                <c:pt idx="15">
                  <c:v>0.15</c:v>
                </c:pt>
                <c:pt idx="16">
                  <c:v>0.15</c:v>
                </c:pt>
                <c:pt idx="17">
                  <c:v>0.15</c:v>
                </c:pt>
                <c:pt idx="18">
                  <c:v>0.14000000000000001</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9">
                  <c:v>0.13</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3" formatCode="0.0%">
                  <c:v>6.4000000000000001E-2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5.8000000000000003E-2</c:v>
                </c:pt>
                <c:pt idx="1">
                  <c:v>5.8000000000000003E-2</c:v>
                </c:pt>
                <c:pt idx="2">
                  <c:v>5.0999999999999997E-2</c:v>
                </c:pt>
                <c:pt idx="3">
                  <c:v>5.3999999999999999E-2</c:v>
                </c:pt>
                <c:pt idx="4">
                  <c:v>6.4000000000000001E-2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City of Orange township</c:v>
                </c:pt>
                <c:pt idx="1">
                  <c:v>Newark city</c:v>
                </c:pt>
                <c:pt idx="2">
                  <c:v>Belleville township</c:v>
                </c:pt>
                <c:pt idx="3">
                  <c:v>Irvington township</c:v>
                </c:pt>
                <c:pt idx="4">
                  <c:v>East Orange city</c:v>
                </c:pt>
                <c:pt idx="5">
                  <c:v>Bloomfield township</c:v>
                </c:pt>
                <c:pt idx="6">
                  <c:v>West Orange township</c:v>
                </c:pt>
                <c:pt idx="7">
                  <c:v>Glen Ridge borough</c:v>
                </c:pt>
                <c:pt idx="8">
                  <c:v>Caldwell borough</c:v>
                </c:pt>
                <c:pt idx="9">
                  <c:v>North Caldwell borough</c:v>
                </c:pt>
              </c:strCache>
            </c:strRef>
          </c:cat>
          <c:val>
            <c:numRef>
              <c:f>Sheet1!$B$2:$B$11</c:f>
              <c:numCache>
                <c:formatCode>0.0%</c:formatCode>
                <c:ptCount val="10"/>
                <c:pt idx="0">
                  <c:v>0.13500000000000001</c:v>
                </c:pt>
                <c:pt idx="1">
                  <c:v>0.111</c:v>
                </c:pt>
                <c:pt idx="2">
                  <c:v>4.9000000000000002E-2</c:v>
                </c:pt>
                <c:pt idx="3">
                  <c:v>4.3999999999999997E-2</c:v>
                </c:pt>
                <c:pt idx="4">
                  <c:v>4.2000000000000003E-2</c:v>
                </c:pt>
                <c:pt idx="5">
                  <c:v>0.04</c:v>
                </c:pt>
                <c:pt idx="6">
                  <c:v>3.1E-2</c:v>
                </c:pt>
                <c:pt idx="7">
                  <c:v>2.9000000000000001E-2</c:v>
                </c:pt>
                <c:pt idx="8">
                  <c:v>2.7E-2</c:v>
                </c:pt>
                <c:pt idx="9">
                  <c:v>2.1000000000000001E-2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Essex County Avg. 6.2%</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City of Orange township</c:v>
                </c:pt>
                <c:pt idx="1">
                  <c:v>Newark city</c:v>
                </c:pt>
                <c:pt idx="2">
                  <c:v>Belleville township</c:v>
                </c:pt>
                <c:pt idx="3">
                  <c:v>Irvington township</c:v>
                </c:pt>
                <c:pt idx="4">
                  <c:v>East Orange city</c:v>
                </c:pt>
                <c:pt idx="5">
                  <c:v>Bloomfield township</c:v>
                </c:pt>
                <c:pt idx="6">
                  <c:v>West Orange township</c:v>
                </c:pt>
                <c:pt idx="7">
                  <c:v>Glen Ridge borough</c:v>
                </c:pt>
                <c:pt idx="8">
                  <c:v>Caldwell borough</c:v>
                </c:pt>
                <c:pt idx="9">
                  <c:v>North Caldwell borough</c:v>
                </c:pt>
              </c:strCache>
            </c:strRef>
          </c:cat>
          <c:val>
            <c:numRef>
              <c:f>Sheet1!$C$2:$C$11</c:f>
              <c:numCache>
                <c:formatCode>0.00%</c:formatCode>
                <c:ptCount val="10"/>
                <c:pt idx="0">
                  <c:v>6.2E-2</c:v>
                </c:pt>
                <c:pt idx="1">
                  <c:v>6.2E-2</c:v>
                </c:pt>
                <c:pt idx="2">
                  <c:v>6.2E-2</c:v>
                </c:pt>
                <c:pt idx="3">
                  <c:v>6.2E-2</c:v>
                </c:pt>
                <c:pt idx="4">
                  <c:v>6.2E-2</c:v>
                </c:pt>
                <c:pt idx="5">
                  <c:v>6.2E-2</c:v>
                </c:pt>
                <c:pt idx="6">
                  <c:v>6.2E-2</c:v>
                </c:pt>
                <c:pt idx="7">
                  <c:v>6.2E-2</c:v>
                </c:pt>
                <c:pt idx="8">
                  <c:v>6.2E-2</c:v>
                </c:pt>
                <c:pt idx="9">
                  <c:v>6.2E-2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0.46600000000000003</c:v>
                </c:pt>
                <c:pt idx="1">
                  <c:v>0.45700000000000002</c:v>
                </c:pt>
                <c:pt idx="2">
                  <c:v>0.377</c:v>
                </c:pt>
                <c:pt idx="3">
                  <c:v>0.39300000000000002</c:v>
                </c:pt>
                <c:pt idx="4">
                  <c:v>0.39800000000000002</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0.41899999999999998</c:v>
                </c:pt>
                <c:pt idx="1">
                  <c:v>0.41399999999999998</c:v>
                </c:pt>
                <c:pt idx="2">
                  <c:v>0.40899999999999997</c:v>
                </c:pt>
                <c:pt idx="3">
                  <c:v>0.40400000000000003</c:v>
                </c:pt>
                <c:pt idx="4">
                  <c:v>0.40600000000000003</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6.0000000000000001E-3</c:v>
                </c:pt>
                <c:pt idx="1">
                  <c:v>7.0000000000000001E-3</c:v>
                </c:pt>
                <c:pt idx="2">
                  <c:v>1.2E-2</c:v>
                </c:pt>
                <c:pt idx="3">
                  <c:v>1.0999999999999999E-2</c:v>
                </c:pt>
                <c:pt idx="4">
                  <c:v>1.7999999999999999E-2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6.5000000000000002E-2</c:v>
                </c:pt>
                <c:pt idx="1">
                  <c:v>6.3E-2</c:v>
                </c:pt>
                <c:pt idx="2">
                  <c:v>7.0999999999999994E-2</c:v>
                </c:pt>
                <c:pt idx="3">
                  <c:v>7.0000000000000007E-2</c:v>
                </c:pt>
                <c:pt idx="4">
                  <c:v>7.4999999999999997E-2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0.23799999999999999</c:v>
                </c:pt>
                <c:pt idx="1">
                  <c:v>0.23300000000000001</c:v>
                </c:pt>
                <c:pt idx="2">
                  <c:v>0.24299999999999999</c:v>
                </c:pt>
                <c:pt idx="3">
                  <c:v>0.246</c:v>
                </c:pt>
                <c:pt idx="4">
                  <c:v>0.253</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0">
                  <c:v>74698</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0">
                  <c:v>22952</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4">
                  <c:v>0.90800000000000003</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5194191572792394"/>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0.94199999999999995</c:v>
                </c:pt>
                <c:pt idx="1">
                  <c:v>0.94599999999999995</c:v>
                </c:pt>
                <c:pt idx="2">
                  <c:v>0.88900000000000001</c:v>
                </c:pt>
                <c:pt idx="3">
                  <c:v>0.92900000000000005</c:v>
                </c:pt>
                <c:pt idx="4">
                  <c:v>0.92200000000000004</c:v>
                </c:pt>
                <c:pt idx="5">
                  <c:v>0.90800000000000003</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0">
                  <c:v>0.65</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1">
                  <c:v>0.66</c:v>
                </c:pt>
                <c:pt idx="2" formatCode="General">
                  <c:v>0.67</c:v>
                </c:pt>
                <c:pt idx="3">
                  <c:v>0.7</c:v>
                </c:pt>
                <c:pt idx="4">
                  <c:v>0.7</c:v>
                </c:pt>
                <c:pt idx="5">
                  <c:v>0.74</c:v>
                </c:pt>
                <c:pt idx="6">
                  <c:v>0.74</c:v>
                </c:pt>
                <c:pt idx="7">
                  <c:v>0.74</c:v>
                </c:pt>
                <c:pt idx="8">
                  <c:v>0.75</c:v>
                </c:pt>
                <c:pt idx="9">
                  <c:v>0.75</c:v>
                </c:pt>
                <c:pt idx="10">
                  <c:v>0.75</c:v>
                </c:pt>
                <c:pt idx="11">
                  <c:v>0.76</c:v>
                </c:pt>
                <c:pt idx="12">
                  <c:v>0.79</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76"/>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0.79</c:v>
                </c:pt>
                <c:pt idx="1">
                  <c:v>0.59</c:v>
                </c:pt>
                <c:pt idx="2">
                  <c:v>0.56999999999999995</c:v>
                </c:pt>
                <c:pt idx="3">
                  <c:v>0.83</c:v>
                </c:pt>
                <c:pt idx="4">
                  <c:v>0.5</c:v>
                </c:pt>
                <c:pt idx="5">
                  <c:v>0.61</c:v>
                </c:pt>
                <c:pt idx="6">
                  <c:v>0.7</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6" formatCode="0.0%">
                  <c:v>0.35</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0.29399999999999998</c:v>
                </c:pt>
                <c:pt idx="1">
                  <c:v>0.38300000000000001</c:v>
                </c:pt>
                <c:pt idx="2">
                  <c:v>0.40500000000000003</c:v>
                </c:pt>
                <c:pt idx="3">
                  <c:v>0.378</c:v>
                </c:pt>
                <c:pt idx="4">
                  <c:v>0.35</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Essex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5.8000000000000003E-2</c:v>
                </c:pt>
                <c:pt idx="1">
                  <c:v>5.7000000000000002E-2</c:v>
                </c:pt>
                <c:pt idx="2">
                  <c:v>5.3999999999999999E-2</c:v>
                </c:pt>
                <c:pt idx="3">
                  <c:v>5.6000000000000001E-2</c:v>
                </c:pt>
                <c:pt idx="4">
                  <c:v>6.3E-2</c:v>
                </c:pt>
                <c:pt idx="5">
                  <c:v>6.0999999999999999E-2</c:v>
                </c:pt>
                <c:pt idx="6">
                  <c:v>5.8000000000000003E-2</c:v>
                </c:pt>
                <c:pt idx="7">
                  <c:v>5.1999999999999998E-2</c:v>
                </c:pt>
                <c:pt idx="8">
                  <c:v>5.7000000000000002E-2</c:v>
                </c:pt>
                <c:pt idx="9">
                  <c:v>6.0999999999999999E-2</c:v>
                </c:pt>
                <c:pt idx="10">
                  <c:v>6.9000000000000006E-2</c:v>
                </c:pt>
                <c:pt idx="11">
                  <c:v>6.9000000000000006E-2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5">
                  <c:v>5.7500000000000002E-2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6" formatCode="0.0">
                  <c:v>5.8000000000000003E-2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6568363280823075"/>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2" formatCode="0.0%">
                  <c:v>7.4577400000000002E-2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7707482104326556E-2"/>
                  <c:y val="-8.11631582114935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74</c:v>
                </c:pt>
                <c:pt idx="1">
                  <c:v>74</c:v>
                </c:pt>
                <c:pt idx="2">
                  <c:v>75</c:v>
                </c:pt>
                <c:pt idx="3">
                  <c:v>75</c:v>
                </c:pt>
                <c:pt idx="4">
                  <c:v>75</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9.1101699999999994E-2</c:v>
                </c:pt>
                <c:pt idx="1">
                  <c:v>8.2923499999999997E-2</c:v>
                </c:pt>
                <c:pt idx="2">
                  <c:v>8.6116600000000001E-2</c:v>
                </c:pt>
                <c:pt idx="3">
                  <c:v>8.1455E-2</c:v>
                </c:pt>
                <c:pt idx="4">
                  <c:v>7.4577400000000002E-2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Lead Charter School</c:v>
                </c:pt>
                <c:pt idx="1">
                  <c:v>Irvington Public School District</c:v>
                </c:pt>
                <c:pt idx="2">
                  <c:v>Peoples Preparatory Charter School</c:v>
                </c:pt>
                <c:pt idx="3">
                  <c:v>Newark Public School District</c:v>
                </c:pt>
                <c:pt idx="4">
                  <c:v>East Orange School District</c:v>
                </c:pt>
                <c:pt idx="5">
                  <c:v>North Star Academy Charter School</c:v>
                </c:pt>
                <c:pt idx="6">
                  <c:v>West Orange Public Schools</c:v>
                </c:pt>
                <c:pt idx="7">
                  <c:v>Orange Board Of Education School District</c:v>
                </c:pt>
                <c:pt idx="8">
                  <c:v>South Orange-Maplewood School District</c:v>
                </c:pt>
                <c:pt idx="9">
                  <c:v>Great Oaks Legacy Charter School</c:v>
                </c:pt>
                <c:pt idx="10">
                  <c:v>Belleville Public School District</c:v>
                </c:pt>
                <c:pt idx="11">
                  <c:v>Marion P. Thomas Charter School</c:v>
                </c:pt>
                <c:pt idx="12">
                  <c:v>Team Academy Charter School</c:v>
                </c:pt>
                <c:pt idx="13">
                  <c:v>Nutley Public School District</c:v>
                </c:pt>
              </c:strCache>
            </c:strRef>
          </c:cat>
          <c:val>
            <c:numRef>
              <c:f>Sheet1!$B$2:$B$15</c:f>
              <c:numCache>
                <c:formatCode>General</c:formatCode>
                <c:ptCount val="14"/>
                <c:pt idx="0">
                  <c:v>34.700000000000003</c:v>
                </c:pt>
                <c:pt idx="1">
                  <c:v>79.599999999999994</c:v>
                </c:pt>
                <c:pt idx="2">
                  <c:v>84.6</c:v>
                </c:pt>
                <c:pt idx="3">
                  <c:v>85.7</c:v>
                </c:pt>
                <c:pt idx="4">
                  <c:v>87</c:v>
                </c:pt>
                <c:pt idx="5">
                  <c:v>87.7</c:v>
                </c:pt>
                <c:pt idx="6">
                  <c:v>88.4</c:v>
                </c:pt>
                <c:pt idx="7">
                  <c:v>90.2</c:v>
                </c:pt>
                <c:pt idx="8">
                  <c:v>91.5</c:v>
                </c:pt>
                <c:pt idx="9">
                  <c:v>92.4</c:v>
                </c:pt>
                <c:pt idx="10">
                  <c:v>92.8</c:v>
                </c:pt>
                <c:pt idx="11">
                  <c:v>93.8</c:v>
                </c:pt>
                <c:pt idx="12">
                  <c:v>93.8</c:v>
                </c:pt>
                <c:pt idx="13">
                  <c:v>94</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Lead Charter School</c:v>
                </c:pt>
                <c:pt idx="1">
                  <c:v>Irvington Public School District</c:v>
                </c:pt>
                <c:pt idx="2">
                  <c:v>Peoples Preparatory Charter School</c:v>
                </c:pt>
                <c:pt idx="3">
                  <c:v>Newark Public School District</c:v>
                </c:pt>
                <c:pt idx="4">
                  <c:v>East Orange School District</c:v>
                </c:pt>
                <c:pt idx="5">
                  <c:v>North Star Academy Charter School</c:v>
                </c:pt>
                <c:pt idx="6">
                  <c:v>West Orange Public Schools</c:v>
                </c:pt>
                <c:pt idx="7">
                  <c:v>Orange Board Of Education School District</c:v>
                </c:pt>
                <c:pt idx="8">
                  <c:v>South Orange-Maplewood School District</c:v>
                </c:pt>
                <c:pt idx="9">
                  <c:v>Great Oaks Legacy Charter School</c:v>
                </c:pt>
                <c:pt idx="10">
                  <c:v>Belleville Public School District</c:v>
                </c:pt>
                <c:pt idx="11">
                  <c:v>Marion P. Thomas Charter School</c:v>
                </c:pt>
                <c:pt idx="12">
                  <c:v>Team Academy Charter School</c:v>
                </c:pt>
                <c:pt idx="13">
                  <c:v>Nutley Public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85014713113473206"/>
          <c:y val="0.92649272924746306"/>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0.83499999999999996</c:v>
                </c:pt>
                <c:pt idx="1">
                  <c:v>0.82499999999999996</c:v>
                </c:pt>
                <c:pt idx="2">
                  <c:v>0.876</c:v>
                </c:pt>
                <c:pt idx="3">
                  <c:v>0.91</c:v>
                </c:pt>
                <c:pt idx="4">
                  <c:v>0.94499999999999995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11">
                  <c:v>0.94499999999999995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4">
                  <c:v>21.22</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3">
                  <c:v>20.153219864234199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3223574325936505E-2"/>
                  <c:y val="-0.3525087058934692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80</c:v>
                </c:pt>
                <c:pt idx="1">
                  <c:v>182</c:v>
                </c:pt>
                <c:pt idx="2">
                  <c:v>870</c:v>
                </c:pt>
                <c:pt idx="3">
                  <c:v>1808</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1355</c:v>
                </c:pt>
                <c:pt idx="1">
                  <c:v>9720</c:v>
                </c:pt>
                <c:pt idx="2">
                  <c:v>3729</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15">
                  <c:v>4.25</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3552706692913385"/>
          <c:y val="0.87893986242298117"/>
          <c:w val="0.19483046259842521"/>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Essex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7.1916700000000002</c:v>
                </c:pt>
                <c:pt idx="1">
                  <c:v>7.5027600000000003</c:v>
                </c:pt>
                <c:pt idx="2">
                  <c:v>4.5</c:v>
                </c:pt>
                <c:pt idx="4">
                  <c:v>4.2535100000000003</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8.4892971711869339E-2"/>
          <c:y val="6.8140319163664999E-3"/>
          <c:w val="0.86351968503937004"/>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20">
                  <c:v>264</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20">
                  <c:v>1863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0" formatCode="0.00">
                  <c:v>74.533900654000007</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8.1</c:v>
                </c:pt>
                <c:pt idx="1">
                  <c:v>8.3000000000000007</c:v>
                </c:pt>
                <c:pt idx="2">
                  <c:v>8.3000000000000007</c:v>
                </c:pt>
                <c:pt idx="3">
                  <c:v>8.0699461962000001</c:v>
                </c:pt>
                <c:pt idx="4">
                  <c:v>7.4861068383999996</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5">
                  <c:v>7.5</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19936065912692327"/>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14" formatCode="0.00">
                  <c:v>9.2362820490348003</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6437</c:v>
                </c:pt>
                <c:pt idx="1">
                  <c:v>6210</c:v>
                </c:pt>
                <c:pt idx="2">
                  <c:v>6677</c:v>
                </c:pt>
                <c:pt idx="3">
                  <c:v>6420</c:v>
                </c:pt>
                <c:pt idx="4">
                  <c:v>7377</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4260272375222516"/>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3.7063411748547777E-2"/>
                  <c:y val="-0.1124999930794787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Terroristic Threats</c:v>
                </c:pt>
                <c:pt idx="4">
                  <c:v>Contempt of Court</c:v>
                </c:pt>
                <c:pt idx="5">
                  <c:v>Burglary</c:v>
                </c:pt>
                <c:pt idx="6">
                  <c:v>Other</c:v>
                </c:pt>
              </c:strCache>
            </c:strRef>
          </c:cat>
          <c:val>
            <c:numRef>
              <c:f>Sheet1!$B$2:$B$8</c:f>
              <c:numCache>
                <c:formatCode>General</c:formatCode>
                <c:ptCount val="7"/>
                <c:pt idx="0">
                  <c:v>4291</c:v>
                </c:pt>
                <c:pt idx="1">
                  <c:v>1381</c:v>
                </c:pt>
                <c:pt idx="2">
                  <c:v>722</c:v>
                </c:pt>
                <c:pt idx="3">
                  <c:v>661</c:v>
                </c:pt>
                <c:pt idx="4" formatCode="#,##0">
                  <c:v>204</c:v>
                </c:pt>
                <c:pt idx="5">
                  <c:v>120</c:v>
                </c:pt>
                <c:pt idx="6">
                  <c:v>147</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9">
                  <c:v>1750</c:v>
                </c:pt>
                <c:pt idx="10">
                  <c:v>1828</c:v>
                </c:pt>
                <c:pt idx="11">
                  <c:v>1856</c:v>
                </c:pt>
                <c:pt idx="12">
                  <c:v>2033</c:v>
                </c:pt>
                <c:pt idx="13">
                  <c:v>2297</c:v>
                </c:pt>
                <c:pt idx="14">
                  <c:v>2308</c:v>
                </c:pt>
                <c:pt idx="15">
                  <c:v>2538</c:v>
                </c:pt>
                <c:pt idx="16">
                  <c:v>2666</c:v>
                </c:pt>
                <c:pt idx="17">
                  <c:v>2820</c:v>
                </c:pt>
                <c:pt idx="18">
                  <c:v>2958</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19">
                  <c:v>3813</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6">
                  <c:v>71089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6">
                  <c:v>61523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55151</c:v>
                </c:pt>
                <c:pt idx="1">
                  <c:v>57557</c:v>
                </c:pt>
                <c:pt idx="2">
                  <c:v>61127</c:v>
                </c:pt>
                <c:pt idx="3">
                  <c:v>65747</c:v>
                </c:pt>
                <c:pt idx="4">
                  <c:v>71089</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49475</c:v>
                </c:pt>
                <c:pt idx="1">
                  <c:v>50542</c:v>
                </c:pt>
                <c:pt idx="2">
                  <c:v>52461</c:v>
                </c:pt>
                <c:pt idx="3">
                  <c:v>57615</c:v>
                </c:pt>
                <c:pt idx="4">
                  <c:v>61523</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9">
                  <c:v>403</c:v>
                </c:pt>
                <c:pt idx="10">
                  <c:v>443</c:v>
                </c:pt>
                <c:pt idx="11">
                  <c:v>501</c:v>
                </c:pt>
                <c:pt idx="12">
                  <c:v>522</c:v>
                </c:pt>
                <c:pt idx="13">
                  <c:v>524</c:v>
                </c:pt>
                <c:pt idx="14">
                  <c:v>564</c:v>
                </c:pt>
                <c:pt idx="15">
                  <c:v>571</c:v>
                </c:pt>
                <c:pt idx="16">
                  <c:v>603</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7">
                  <c:v>625</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428</c:v>
                </c:pt>
                <c:pt idx="1">
                  <c:v>356</c:v>
                </c:pt>
                <c:pt idx="2">
                  <c:v>408</c:v>
                </c:pt>
                <c:pt idx="3">
                  <c:v>450</c:v>
                </c:pt>
                <c:pt idx="4">
                  <c:v>447</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0.28999999999999998</c:v>
                </c:pt>
                <c:pt idx="1">
                  <c:v>0.27700000000000002</c:v>
                </c:pt>
                <c:pt idx="2">
                  <c:v>0.29499999999999998</c:v>
                </c:pt>
                <c:pt idx="3">
                  <c:v>0.29299999999999998</c:v>
                </c:pt>
                <c:pt idx="4">
                  <c:v>0.30599999999999999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5">
                  <c:v>-6.6666666666666697E-3</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6.0951145739504421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Essex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0.10468750000000003"/>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8.59375E-2"/>
                  <c:y val="-0.1124999930794787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0.28999999999999998</c:v>
                </c:pt>
                <c:pt idx="1">
                  <c:v>0.08</c:v>
                </c:pt>
                <c:pt idx="2">
                  <c:v>0.44</c:v>
                </c:pt>
                <c:pt idx="3">
                  <c:v>7.0000000000000007E-2</c:v>
                </c:pt>
                <c:pt idx="4">
                  <c:v>0.08</c:v>
                </c:pt>
                <c:pt idx="5">
                  <c:v>0.01</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Outpatient</c:v>
                </c:pt>
                <c:pt idx="1">
                  <c:v>Community Support Services (CSS)</c:v>
                </c:pt>
                <c:pt idx="2">
                  <c:v>Short Term Care Facility (STCF)</c:v>
                </c:pt>
                <c:pt idx="3">
                  <c:v>Partial Care</c:v>
                </c:pt>
                <c:pt idx="4">
                  <c:v>Primary Screening Services</c:v>
                </c:pt>
                <c:pt idx="5">
                  <c:v>Homeless Services (PATH)</c:v>
                </c:pt>
                <c:pt idx="6">
                  <c:v>Integrated Case Management Services (ICMS)</c:v>
                </c:pt>
                <c:pt idx="7">
                  <c:v>Residential Services</c:v>
                </c:pt>
                <c:pt idx="8">
                  <c:v>Systems Advocacy</c:v>
                </c:pt>
                <c:pt idx="9">
                  <c:v>Acute Care Family Support</c:v>
                </c:pt>
                <c:pt idx="10">
                  <c:v>Certified Community Behavioral Health Clinic (CCBHC)</c:v>
                </c:pt>
                <c:pt idx="11">
                  <c:v>County Mental Health Board</c:v>
                </c:pt>
                <c:pt idx="12">
                  <c:v>Early Intervention Support Services (EISS)</c:v>
                </c:pt>
                <c:pt idx="13">
                  <c:v>Intensive Family Support Services (IFSS)</c:v>
                </c:pt>
                <c:pt idx="14">
                  <c:v>Intensive Outpatient Tx and Support Services (IOTSS)</c:v>
                </c:pt>
                <c:pt idx="15">
                  <c:v>Involuntary Outpatient Commitment (IOC)</c:v>
                </c:pt>
                <c:pt idx="16">
                  <c:v>Justice Involved Services (JIS)</c:v>
                </c:pt>
                <c:pt idx="17">
                  <c:v>Peer Respite Program</c:v>
                </c:pt>
                <c:pt idx="18">
                  <c:v>Program of Assertive Community Treatment (PACT)</c:v>
                </c:pt>
                <c:pt idx="19">
                  <c:v>Self-Help Center/Community Wellness Center</c:v>
                </c:pt>
                <c:pt idx="20">
                  <c:v>Supported Education</c:v>
                </c:pt>
                <c:pt idx="21">
                  <c:v>Supported Employment Services</c:v>
                </c:pt>
              </c:strCache>
            </c:strRef>
          </c:cat>
          <c:val>
            <c:numRef>
              <c:f>Sheet1!$B$2:$B$23</c:f>
              <c:numCache>
                <c:formatCode>General</c:formatCode>
                <c:ptCount val="22"/>
                <c:pt idx="0">
                  <c:v>9</c:v>
                </c:pt>
                <c:pt idx="1">
                  <c:v>6</c:v>
                </c:pt>
                <c:pt idx="2">
                  <c:v>6</c:v>
                </c:pt>
                <c:pt idx="3">
                  <c:v>4</c:v>
                </c:pt>
                <c:pt idx="4">
                  <c:v>4</c:v>
                </c:pt>
                <c:pt idx="5">
                  <c:v>2</c:v>
                </c:pt>
                <c:pt idx="6">
                  <c:v>2</c:v>
                </c:pt>
                <c:pt idx="7">
                  <c:v>2</c:v>
                </c:pt>
                <c:pt idx="8">
                  <c:v>2</c:v>
                </c:pt>
                <c:pt idx="9">
                  <c:v>1</c:v>
                </c:pt>
                <c:pt idx="10">
                  <c:v>1</c:v>
                </c:pt>
                <c:pt idx="11">
                  <c:v>1</c:v>
                </c:pt>
                <c:pt idx="12">
                  <c:v>1</c:v>
                </c:pt>
                <c:pt idx="13">
                  <c:v>1</c:v>
                </c:pt>
                <c:pt idx="14">
                  <c:v>1</c:v>
                </c:pt>
                <c:pt idx="15">
                  <c:v>1</c:v>
                </c:pt>
                <c:pt idx="16">
                  <c:v>1</c:v>
                </c:pt>
                <c:pt idx="17">
                  <c:v>1</c:v>
                </c:pt>
                <c:pt idx="18">
                  <c:v>1</c:v>
                </c:pt>
                <c:pt idx="19">
                  <c:v>1</c:v>
                </c:pt>
                <c:pt idx="20">
                  <c:v>1</c:v>
                </c:pt>
                <c:pt idx="21">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9" formatCode="0.0%">
                  <c:v>0.14399999999999999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0.08</c:v>
                </c:pt>
                <c:pt idx="1">
                  <c:v>0.11600000000000001</c:v>
                </c:pt>
                <c:pt idx="2">
                  <c:v>0.125</c:v>
                </c:pt>
                <c:pt idx="3">
                  <c:v>0.107</c:v>
                </c:pt>
                <c:pt idx="4">
                  <c:v>0.14399999999999999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0.00%</c:formatCode>
                <c:ptCount val="5"/>
                <c:pt idx="1">
                  <c:v>0.189</c:v>
                </c:pt>
                <c:pt idx="2" formatCode="0.0%">
                  <c:v>9.8000000000000004E-2</c:v>
                </c:pt>
                <c:pt idx="4" formatCode="0.0%">
                  <c:v>0.14199999999999999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0.128</c:v>
                </c:pt>
                <c:pt idx="1">
                  <c:v>0.153</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4142339403455"/>
          <c:y val="2.6666666666666668E-2"/>
          <c:w val="0.84377249856619307"/>
          <c:h val="0.90199352580927383"/>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0">
                  <c:v>0.125</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440510909813203"/>
          <c:y val="0.91133280839895014"/>
          <c:w val="0.26045340161372771"/>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0.112</c:v>
                </c:pt>
                <c:pt idx="1">
                  <c:v>0.14299999999999999</c:v>
                </c:pt>
                <c:pt idx="2">
                  <c:v>0.16</c:v>
                </c:pt>
                <c:pt idx="3">
                  <c:v>0.14099999999999999</c:v>
                </c:pt>
                <c:pt idx="4">
                  <c:v>0.125</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0.00%</c:formatCode>
                <c:ptCount val="5"/>
                <c:pt idx="1">
                  <c:v>0.14099999999999999</c:v>
                </c:pt>
                <c:pt idx="2" formatCode="0.0%">
                  <c:v>0.13900000000000001</c:v>
                </c:pt>
                <c:pt idx="4" formatCode="0.0%">
                  <c:v>0.14599999999999999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15">
                  <c:v>0.30599999999999999</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322551673228356"/>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8.1000000000000003E-2</c:v>
                </c:pt>
                <c:pt idx="1">
                  <c:v>0.16500000000000001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2">
                  <c:v>6.5</c:v>
                </c:pt>
                <c:pt idx="3">
                  <c:v>6.6</c:v>
                </c:pt>
                <c:pt idx="4">
                  <c:v>6.9</c:v>
                </c:pt>
                <c:pt idx="5">
                  <c:v>7</c:v>
                </c:pt>
                <c:pt idx="6">
                  <c:v>7.1</c:v>
                </c:pt>
                <c:pt idx="7">
                  <c:v>7.4</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
                  <c:v>6</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19" formatCode="0">
                  <c:v>21815</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9">
                  <c:v>22873</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9">
                  <c:v>643</c:v>
                </c:pt>
                <c:pt idx="10">
                  <c:v>803</c:v>
                </c:pt>
                <c:pt idx="11">
                  <c:v>815</c:v>
                </c:pt>
                <c:pt idx="12">
                  <c:v>982</c:v>
                </c:pt>
                <c:pt idx="13">
                  <c:v>1112</c:v>
                </c:pt>
                <c:pt idx="14">
                  <c:v>1153</c:v>
                </c:pt>
                <c:pt idx="15">
                  <c:v>1244</c:v>
                </c:pt>
                <c:pt idx="16">
                  <c:v>1391</c:v>
                </c:pt>
                <c:pt idx="17">
                  <c:v>1586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18">
                  <c:v>1596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8">
                  <c:v>511</c:v>
                </c:pt>
                <c:pt idx="9">
                  <c:v>515</c:v>
                </c:pt>
                <c:pt idx="10">
                  <c:v>633</c:v>
                </c:pt>
                <c:pt idx="11">
                  <c:v>803</c:v>
                </c:pt>
                <c:pt idx="12">
                  <c:v>808</c:v>
                </c:pt>
                <c:pt idx="13">
                  <c:v>833</c:v>
                </c:pt>
                <c:pt idx="14">
                  <c:v>834</c:v>
                </c:pt>
                <c:pt idx="15">
                  <c:v>919</c:v>
                </c:pt>
                <c:pt idx="16">
                  <c:v>955</c:v>
                </c:pt>
                <c:pt idx="17" formatCode="#,##0">
                  <c:v>1131</c:v>
                </c:pt>
                <c:pt idx="18" formatCode="#,##0">
                  <c:v>1152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19" formatCode="#,##0">
                  <c:v>1242</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1085</c:v>
                </c:pt>
                <c:pt idx="1">
                  <c:v>1125</c:v>
                </c:pt>
                <c:pt idx="2">
                  <c:v>1103</c:v>
                </c:pt>
                <c:pt idx="3">
                  <c:v>1152</c:v>
                </c:pt>
                <c:pt idx="4">
                  <c:v>1242</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0.00%">
                  <c:v>1.2E-2</c:v>
                </c:pt>
                <c:pt idx="6">
                  <c:v>1.2E-2</c:v>
                </c:pt>
                <c:pt idx="7">
                  <c:v>1.2E-2</c:v>
                </c:pt>
                <c:pt idx="8">
                  <c:v>1.2999999999999999E-2</c:v>
                </c:pt>
                <c:pt idx="9">
                  <c:v>1.2999999999999999E-2</c:v>
                </c:pt>
                <c:pt idx="10">
                  <c:v>1.4E-2</c:v>
                </c:pt>
                <c:pt idx="11">
                  <c:v>1.4999999999999999E-2</c:v>
                </c:pt>
                <c:pt idx="12">
                  <c:v>1.6E-2</c:v>
                </c:pt>
                <c:pt idx="13">
                  <c:v>1.7999999999999999E-2</c:v>
                </c:pt>
                <c:pt idx="14">
                  <c:v>0.02</c:v>
                </c:pt>
                <c:pt idx="15">
                  <c:v>2.3E-2</c:v>
                </c:pt>
                <c:pt idx="16">
                  <c:v>2.5000000000000001E-2</c:v>
                </c:pt>
                <c:pt idx="17">
                  <c:v>0.03</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18" formatCode="0.00%">
                  <c:v>3.3000000000000002E-2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536309146436852"/>
          <c:y val="0.8932316710411196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9">
                  <c:v>369</c:v>
                </c:pt>
                <c:pt idx="10">
                  <c:v>432</c:v>
                </c:pt>
                <c:pt idx="11">
                  <c:v>448</c:v>
                </c:pt>
                <c:pt idx="12">
                  <c:v>474</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3">
                  <c:v>582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6</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19">
                  <c:v>2785</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19">
                  <c:v>2785</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345</c:v>
                </c:pt>
                <c:pt idx="1">
                  <c:v>342</c:v>
                </c:pt>
                <c:pt idx="2">
                  <c:v>344</c:v>
                </c:pt>
                <c:pt idx="3">
                  <c:v>267</c:v>
                </c:pt>
                <c:pt idx="4">
                  <c:v>228</c:v>
                </c:pt>
                <c:pt idx="5">
                  <c:v>212</c:v>
                </c:pt>
                <c:pt idx="6">
                  <c:v>155</c:v>
                </c:pt>
                <c:pt idx="7">
                  <c:v>149</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589</c:v>
                </c:pt>
                <c:pt idx="1">
                  <c:v>588</c:v>
                </c:pt>
                <c:pt idx="2">
                  <c:v>535</c:v>
                </c:pt>
                <c:pt idx="3">
                  <c:v>400</c:v>
                </c:pt>
                <c:pt idx="4">
                  <c:v>294</c:v>
                </c:pt>
                <c:pt idx="5">
                  <c:v>193</c:v>
                </c:pt>
                <c:pt idx="6">
                  <c:v>182</c:v>
                </c:pt>
                <c:pt idx="7">
                  <c:v>168</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City of Orange township</c:v>
                </c:pt>
                <c:pt idx="1">
                  <c:v>Belleville township</c:v>
                </c:pt>
                <c:pt idx="2">
                  <c:v>Irvington township</c:v>
                </c:pt>
                <c:pt idx="3">
                  <c:v>Newark city</c:v>
                </c:pt>
                <c:pt idx="4">
                  <c:v>Millburn township</c:v>
                </c:pt>
                <c:pt idx="5">
                  <c:v>Livingston township</c:v>
                </c:pt>
                <c:pt idx="6">
                  <c:v>East Orange city</c:v>
                </c:pt>
                <c:pt idx="7">
                  <c:v>West Orange township</c:v>
                </c:pt>
                <c:pt idx="8">
                  <c:v>Bloomfield township</c:v>
                </c:pt>
                <c:pt idx="9">
                  <c:v>Maplewood township</c:v>
                </c:pt>
              </c:strCache>
            </c:strRef>
          </c:cat>
          <c:val>
            <c:numRef>
              <c:f>Sheet1!$B$2:$B$11</c:f>
              <c:numCache>
                <c:formatCode>0.00%</c:formatCode>
                <c:ptCount val="10"/>
                <c:pt idx="0">
                  <c:v>0.40699999999999997</c:v>
                </c:pt>
                <c:pt idx="1">
                  <c:v>0.36799999999999999</c:v>
                </c:pt>
                <c:pt idx="2">
                  <c:v>0.36499999999999999</c:v>
                </c:pt>
                <c:pt idx="3">
                  <c:v>0.34899999999999998</c:v>
                </c:pt>
                <c:pt idx="4">
                  <c:v>0.33</c:v>
                </c:pt>
                <c:pt idx="5">
                  <c:v>0.30099999999999999</c:v>
                </c:pt>
                <c:pt idx="6">
                  <c:v>0.29199999999999998</c:v>
                </c:pt>
                <c:pt idx="7">
                  <c:v>0.27600000000000002</c:v>
                </c:pt>
                <c:pt idx="8">
                  <c:v>0.23799999999999999</c:v>
                </c:pt>
                <c:pt idx="9">
                  <c:v>0.23300000000000001</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Essex County avg 29.3%</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City of Orange township</c:v>
                </c:pt>
                <c:pt idx="1">
                  <c:v>Belleville township</c:v>
                </c:pt>
                <c:pt idx="2">
                  <c:v>Irvington township</c:v>
                </c:pt>
                <c:pt idx="3">
                  <c:v>Newark city</c:v>
                </c:pt>
                <c:pt idx="4">
                  <c:v>Millburn township</c:v>
                </c:pt>
                <c:pt idx="5">
                  <c:v>Livingston township</c:v>
                </c:pt>
                <c:pt idx="6">
                  <c:v>East Orange city</c:v>
                </c:pt>
                <c:pt idx="7">
                  <c:v>West Orange township</c:v>
                </c:pt>
                <c:pt idx="8">
                  <c:v>Bloomfield township</c:v>
                </c:pt>
                <c:pt idx="9">
                  <c:v>Maplewood township</c:v>
                </c:pt>
              </c:strCache>
            </c:strRef>
          </c:cat>
          <c:val>
            <c:numRef>
              <c:f>Sheet1!$C$2:$C$11</c:f>
              <c:numCache>
                <c:formatCode>0%</c:formatCode>
                <c:ptCount val="10"/>
                <c:pt idx="0">
                  <c:v>0.29299999999999998</c:v>
                </c:pt>
                <c:pt idx="1">
                  <c:v>0.29299999999999998</c:v>
                </c:pt>
                <c:pt idx="2">
                  <c:v>0.29299999999999998</c:v>
                </c:pt>
                <c:pt idx="3">
                  <c:v>0.29299999999999998</c:v>
                </c:pt>
                <c:pt idx="4">
                  <c:v>0.29299999999999998</c:v>
                </c:pt>
                <c:pt idx="5">
                  <c:v>0.29299999999999998</c:v>
                </c:pt>
                <c:pt idx="6">
                  <c:v>0.29299999999999998</c:v>
                </c:pt>
                <c:pt idx="7">
                  <c:v>0.29299999999999998</c:v>
                </c:pt>
                <c:pt idx="8">
                  <c:v>0.29299999999999998</c:v>
                </c:pt>
                <c:pt idx="9">
                  <c:v>0.29299999999999998</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533757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18">
                  <c:v>13410</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13">
                  <c:v>0.41</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13">
                  <c:v>0.41</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9">
                  <c:v>0.38</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9" formatCode="0%">
                  <c:v>0.4</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9">
                  <c:v>0.12</c:v>
                </c:pt>
                <c:pt idx="10">
                  <c:v>0.11</c:v>
                </c:pt>
                <c:pt idx="11">
                  <c:v>0.1</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12">
                  <c:v>0.08</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essexresourcenet.org/community-services/family-support-services/" TargetMode="External"/><Relationship Id="rId7" Type="http://schemas.openxmlformats.org/officeDocument/2006/relationships/hyperlink" Target="https://www.nj.gov/dcf/families/support/success/#7"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njarch.org/" TargetMode="External"/><Relationship Id="rId5" Type="http://schemas.openxmlformats.org/officeDocument/2006/relationships/hyperlink" Target="http://www.fsoec.org/" TargetMode="External"/><Relationship Id="rId4" Type="http://schemas.openxmlformats.org/officeDocument/2006/relationships/hyperlink" Target="https://programsforparents.org/"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4/3/2025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City of Orange and Belleville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Newark and East Orange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20</a:t>
            </a:fld>
            <a:endParaRPr lang="en-US" dirty="0"/>
          </a:p>
        </p:txBody>
      </p:sp>
    </p:spTree>
    <p:extLst>
      <p:ext uri="{BB962C8B-B14F-4D97-AF65-F5344CB8AC3E}">
        <p14:creationId xmlns:p14="http://schemas.microsoft.com/office/powerpoint/2010/main" val="1153179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Newark and City of Orange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Newark and City of Orange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toddler, and pre-K childcare and around as expected for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City of Orange and Newark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higher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Lead Charter School and Irvington have the lowest graduation rate.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vary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$8K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-0.67%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outpatient followed by community support services (CSS) and short term care facilities (STCF).</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Black/African American residents reported symptoms of mental health distress most frequently, followed by Hispanic/Latino, then White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Black/African American, Other, and Hispanic/Latino residents, and lower proportions of White and Asian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Black/African American residents reported diagnosed depression most frequently, followed by Hispanic/Latino, then White residents.</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2,415</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370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a:t>
            </a:r>
            <a:r>
              <a:rPr lang="en-US" sz="1800" kern="100">
                <a:effectLst/>
                <a:latin typeface="Aptos" panose="020B0004020202020204" pitchFamily="34" charset="0"/>
                <a:ea typeface="Aptos" panose="020B0004020202020204" pitchFamily="34" charset="0"/>
                <a:cs typeface="Times New Roman" panose="02020603050405020304" pitchFamily="18" charset="0"/>
              </a:rPr>
              <a:t>In order to protect the privacy of children and families represented in this report, when data is less than 10, these values are suppressed.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and Black/African American residents has decreased slightly while the proportion of Hispanic/Latino and Asian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https://www.Essexresourcenet.org/community-services/family-support-services/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https://programsforparents.org/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http://www.fsoec.org/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https://njarch.org/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https://www.nj.gov/dcf/families/support/success/#7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8%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https://www.essexresourcenet.org/community-services/legal-advocacy/advocacy/</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highest index of Black/White residential segregation of the NJ counties. </a:t>
            </a:r>
          </a:p>
          <a:p>
            <a:r>
              <a:rPr lang="en-US" dirty="0"/>
              <a:t>The index of Black/White residential segregation in this county has slightly increased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Essex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2B19F415-891E-8765-567B-5C07823778B4}"/>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A73CF415-EE3E-61E3-FE1E-55C12191E6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878190A4-E936-40CA-41B9-C3F5FD01471E}"/>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B8ACBDEA-06AB-1FED-F0BB-DDEBEE58B0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0C123D9B-64BC-8E4F-B060-244FE72C972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5779" y="990906"/>
            <a:ext cx="737077" cy="1395532"/>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71616541-23A1-59FF-D396-14631589B4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96200" y="4496106"/>
            <a:ext cx="737077" cy="1395532"/>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493050A7-1EFB-BC80-4E71-E0D4EEA2951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0822" y="509468"/>
            <a:ext cx="737077" cy="1395532"/>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E877DA86-52E9-A846-B447-58D9460E332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0822" y="453436"/>
            <a:ext cx="737077" cy="1395532"/>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1544BCE0-1A6C-65D2-55A5-A807857DAD7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05061" y="2731233"/>
            <a:ext cx="737077" cy="1395532"/>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918F6FBA-5CB2-9251-D440-5CF5DCABC99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7553" y="609906"/>
            <a:ext cx="737077" cy="1395532"/>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E3A35236-4441-BE22-6F0E-33B8A30E088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4732" y="403193"/>
            <a:ext cx="737077" cy="1395532"/>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48112680-8F36-974C-96FD-9CF17C2E30F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72367" y="4953305"/>
            <a:ext cx="737077" cy="1395532"/>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B83FEE66-C0F0-EDC6-0062-1006BF114B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DF338DAA-DEC8-97AE-1B42-F3D4109DE76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67316" y="4877106"/>
            <a:ext cx="737077" cy="1395532"/>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04413482-5B7C-8292-FCC2-A887D299DF5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027974" y="474317"/>
            <a:ext cx="737077" cy="1395532"/>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ACA16EC0-3931-4A0D-3EAC-8EB375AEF5E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82647" y="367472"/>
            <a:ext cx="737077" cy="1395532"/>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87F1D54F-1BD2-1CD2-6EA3-AD03EE23A32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94049" y="467298"/>
            <a:ext cx="737077" cy="1395532"/>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46BE618E-7F19-CD8C-D5C0-B0764C4E7B9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32730" y="803251"/>
            <a:ext cx="737077" cy="1395532"/>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A6155BF6-E37B-89BC-EA4F-7A8D4D87693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108045" y="428587"/>
            <a:ext cx="737077" cy="1395532"/>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99F710DF-E607-5FC6-20E8-9BB801CA627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39156" y="362912"/>
            <a:ext cx="737077" cy="1395532"/>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C94E9492-856E-5BF9-8607-605752D5BB3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05061" y="405713"/>
            <a:ext cx="737077" cy="1395532"/>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F731A7EE-6255-AFFA-0669-E7B932B7CCC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5779" y="990906"/>
            <a:ext cx="737077" cy="1395532"/>
          </a:xfrm>
          <a:prstGeom prst="rect">
            <a:avLst/>
          </a:prstGeom>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85C91D54-058B-89EC-CE95-FB807B1DEF0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13994" y="285450"/>
            <a:ext cx="737077" cy="1395532"/>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E9E5A526-BFF4-7390-916C-DD668EEF74C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9DAC9A86-2449-BD22-D80A-8A482C346E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49755212-C028-5031-E0E1-AF6BFAD2B34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74D5ED61-0379-3806-DC88-7C11F7DFA8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7C3D230B-F054-B2A1-8D5E-348F8795EBB0}"/>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8B11904B-E6BC-A675-E0E0-750C12B0EA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8B164082-0967-B02A-4BA7-BAD325C59DBD}"/>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0E79780D-E391-F4A6-459E-C13911D1B9A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6B809FF8-1BA9-0A50-04B5-413532F3A334}"/>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C10E7ACF-6ECA-CAA4-691C-462A590829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FF8E1302-DD94-89BA-1FAE-07E5C9C26E8D}"/>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91F43821-A1CF-B7A8-FD12-62C388FCA8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2A602388-033A-7851-9D30-3A16066EE4F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224EDEDC-D4E8-D769-D2DE-B5A7F8317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8.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20.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2.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3.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4.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9.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30.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6.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9.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40.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2.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3.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4.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5.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7.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8.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9.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50.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1.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2.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3.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4.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5.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6.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7.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8.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9.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60.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1.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2.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3.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5.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6.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7.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8.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9.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70.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5.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72A1AC-C0D7-317A-FABC-4FB73015C0C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2400" y="-457199"/>
            <a:ext cx="12953999" cy="73152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Essex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a:t>
              </a:r>
              <a:r>
                <a:rPr lang="en-US" b="1">
                  <a:solidFill>
                    <a:srgbClr val="C00000"/>
                  </a:solidFill>
                  <a:latin typeface="Franklin Gothic Medium Cond" panose="020B0606030402020204" pitchFamily="34" charset="0"/>
                </a:rPr>
                <a:t>Updated April </a:t>
              </a:r>
              <a:r>
                <a:rPr lang="en-US" b="1" dirty="0">
                  <a:solidFill>
                    <a:srgbClr val="C00000"/>
                  </a:solidFill>
                  <a:latin typeface="Franklin Gothic Medium Cond" panose="020B0606030402020204" pitchFamily="34" charset="0"/>
                </a:rPr>
                <a:t>2025</a:t>
              </a:r>
            </a:p>
          </p:txBody>
        </p:sp>
      </p:grpSp>
      <p:pic>
        <p:nvPicPr>
          <p:cNvPr id="11" name="Picture 10">
            <a:extLst>
              <a:ext uri="{FF2B5EF4-FFF2-40B4-BE49-F238E27FC236}">
                <a16:creationId xmlns:a16="http://schemas.microsoft.com/office/drawing/2014/main" id="{C7AD9735-7A14-D83B-44D9-08E6193FD91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23091" y="4889733"/>
            <a:ext cx="756127" cy="1431600"/>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849724087"/>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860961629"/>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298956743"/>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1796845377"/>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642562019"/>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36709268"/>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694476594"/>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543362753"/>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890366545"/>
              </p:ext>
            </p:extLst>
          </p:nvPr>
        </p:nvGraphicFramePr>
        <p:xfrm>
          <a:off x="3175000" y="610439"/>
          <a:ext cx="8128000" cy="5761989"/>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56003193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918802757"/>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765615570"/>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2432514549"/>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947035047"/>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A33E8B-4F90-4F1C-3292-9C4A98CD30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 y="457200"/>
            <a:ext cx="2121853" cy="4017374"/>
          </a:xfrm>
          <a:prstGeom prst="rect">
            <a:avLst/>
          </a:prstGeom>
        </p:spPr>
      </p:pic>
      <p:pic>
        <p:nvPicPr>
          <p:cNvPr id="5" name="Picture 4">
            <a:extLst>
              <a:ext uri="{FF2B5EF4-FFF2-40B4-BE49-F238E27FC236}">
                <a16:creationId xmlns:a16="http://schemas.microsoft.com/office/drawing/2014/main" id="{87914D90-E1D7-F7DF-180D-28E8A7FBFBAD}"/>
              </a:ext>
            </a:extLst>
          </p:cNvPr>
          <p:cNvPicPr>
            <a:picLocks noChangeAspect="1"/>
          </p:cNvPicPr>
          <p:nvPr/>
        </p:nvPicPr>
        <p:blipFill>
          <a:blip r:embed="rId3">
            <a:duotone>
              <a:prstClr val="black"/>
              <a:schemeClr val="accent6">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4038600" y="291009"/>
            <a:ext cx="5947295" cy="6275982"/>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4134342677"/>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2631867831"/>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111219380"/>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602191268"/>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1155121248"/>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789426956"/>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678321045"/>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883915023"/>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874236749"/>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1101992004"/>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619185844"/>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468451248"/>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839404621"/>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061648899"/>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33619469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450659808"/>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4288955148"/>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537361463"/>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165727341"/>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3079984265"/>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955640041"/>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566266629"/>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880292896"/>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4128192920"/>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67448620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4150286778"/>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209638609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37382810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1931712085"/>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389098131"/>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232896190"/>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804965871"/>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3150503997"/>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1361153261"/>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2483456760"/>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45515"/>
            <a:ext cx="9024576" cy="612485"/>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864847881"/>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611870932"/>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461673456"/>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4164515360"/>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206606295"/>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3543742340"/>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2860098819"/>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787333813"/>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331378597"/>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2404152031"/>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2787370132"/>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892464175"/>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16038545"/>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812160325"/>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1595619334"/>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2528196220"/>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5909124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877248621"/>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925982937"/>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649802788"/>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424832916"/>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2524659915"/>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635766689"/>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4264244099"/>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257653042"/>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4009742890"/>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1552392693"/>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4189574526"/>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307513743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643607020"/>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1901418758"/>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Essex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354268203"/>
              </p:ext>
            </p:extLst>
          </p:nvPr>
        </p:nvGraphicFramePr>
        <p:xfrm>
          <a:off x="3276600" y="544375"/>
          <a:ext cx="4419600" cy="643554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044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65810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Book" panose="020B0503020102020204" pitchFamily="34" charset="0"/>
                        </a:rPr>
                        <a:t>Percent of children meeting all immunization requirements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15987252"/>
              </p:ext>
            </p:extLst>
          </p:nvPr>
        </p:nvGraphicFramePr>
        <p:xfrm>
          <a:off x="7547713" y="983121"/>
          <a:ext cx="4648200" cy="58220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39283001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55373318"/>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893258275"/>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374193558"/>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33650063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2954202764"/>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4121282373"/>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427220332"/>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352800" y="937920"/>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Programs for Parents {childcare]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Inspire the Youth [Mentoring/Tutoring for families involved in CMO or MRSS services]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Project 99 [Child-centered and family focused intensive services]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Kinship Navigator Program/Salvation Army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Support Organization of Essex County [peer support, education, advocacy]</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New Jersey Kinship Legal Guardian Resource Center</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New Jersey Adoption Resource Clearing House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Essex County (9 centers)</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essexresourcenet.org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Essex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081737506"/>
              </p:ext>
            </p:extLst>
          </p:nvPr>
        </p:nvGraphicFramePr>
        <p:xfrm>
          <a:off x="3221870" y="772985"/>
          <a:ext cx="3944287" cy="5935125"/>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23980">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417577">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57323379"/>
              </p:ext>
            </p:extLst>
          </p:nvPr>
        </p:nvGraphicFramePr>
        <p:xfrm>
          <a:off x="7010400" y="1174842"/>
          <a:ext cx="5257799" cy="568315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369691407"/>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930024031"/>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1788011334"/>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Essex- Newark Legal Services</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Essex County Legal Aid Association</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 / Human Rights</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Human Rights First</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Health Law Project</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Education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Education Law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[Women's Rights]</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Partners for Women &amp;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 [Refugee &amp; Immigrant Children]</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91214439433ed81fe798&quot;,&quot;SmartGridHorizontal&quot;:0,&quot;LinkedExcelSources&quot;:{&quot;67cefed43842343a900c2c16&quot;:&quot;{{Desktop}}\\hsac 25\\engage\\archive\\Essex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28192</TotalTime>
  <Words>10298</Words>
  <Application>Microsoft Office PowerPoint</Application>
  <PresentationFormat>Widescreen</PresentationFormat>
  <Paragraphs>812</Paragraphs>
  <Slides>94</Slides>
  <Notes>75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1644</cp:revision>
  <dcterms:created xsi:type="dcterms:W3CDTF">2006-08-16T00:00:00Z</dcterms:created>
  <dcterms:modified xsi:type="dcterms:W3CDTF">2025-04-03T13:46:09Z</dcterms:modified>
</cp:coreProperties>
</file>