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1262" autoAdjust="0"/>
  </p:normalViewPr>
  <p:slideViewPr>
    <p:cSldViewPr>
      <p:cViewPr varScale="1">
        <p:scale>
          <a:sx n="51" d="100"/>
          <a:sy n="51" d="100"/>
        </p:scale>
        <p:origin x="571" y="48"/>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Cumberland_County_2023_05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Cumberland_County_2023_05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Overview'!$A$23,'0. Overview'!$A$40,'0. Overview'!$A$64,'0. Overview'!$A$85,'0. Overview'!$A$111,'0. Overview'!$A$127,'0. Overview'!$A$153,'0. Overview'!$A$163,'0. Overview'!$A$182,'0. Overview'!$A$219)</c:f>
              <c:strCache>
                <c:ptCount val="10"/>
                <c:pt idx="0">
                  <c:v>Cumberland</c:v>
                </c:pt>
                <c:pt idx="1">
                  <c:v>Cumberland</c:v>
                </c:pt>
                <c:pt idx="2">
                  <c:v>Cumberland</c:v>
                </c:pt>
                <c:pt idx="3">
                  <c:v>Cumberland</c:v>
                </c:pt>
                <c:pt idx="4">
                  <c:v>Cumberland</c:v>
                </c:pt>
                <c:pt idx="5">
                  <c:v>Cumberland</c:v>
                </c:pt>
                <c:pt idx="6">
                  <c:v>Cumberland</c:v>
                </c:pt>
                <c:pt idx="7">
                  <c:v>Cumberland </c:v>
                </c:pt>
                <c:pt idx="8">
                  <c:v>Cumberland</c:v>
                </c:pt>
                <c:pt idx="9">
                  <c:v>Cumberland </c:v>
                </c:pt>
              </c:strCache>
            </c:strRef>
          </c:cat>
          <c:val>
            <c:numRef>
              <c:f>('0. Overview'!$C$23,'0. Overview'!$C$40,'0. Overview'!$C$64,'0. Overview'!$C$85,'0. Overview'!$C$111,'0. Overview'!$C$127,'0. Overview'!$C$153,'0. Overview'!$C$163,'0. Overview'!$C$182,'0. Overview'!$C$219)</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3A1F-4E4D-8B94-7D906320A2F8}"/>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Overview'!$A$23,'0. Overview'!$A$40,'0. Overview'!$A$64,'0. Overview'!$A$85,'0. Overview'!$A$111,'0. Overview'!$A$127,'0. Overview'!$A$153,'0. Overview'!$A$163,'0. Overview'!$A$182,'0. Overview'!$A$219)</c:f>
              <c:strCache>
                <c:ptCount val="10"/>
                <c:pt idx="0">
                  <c:v>Cumberland</c:v>
                </c:pt>
                <c:pt idx="1">
                  <c:v>Cumberland</c:v>
                </c:pt>
                <c:pt idx="2">
                  <c:v>Cumberland</c:v>
                </c:pt>
                <c:pt idx="3">
                  <c:v>Cumberland</c:v>
                </c:pt>
                <c:pt idx="4">
                  <c:v>Cumberland</c:v>
                </c:pt>
                <c:pt idx="5">
                  <c:v>Cumberland</c:v>
                </c:pt>
                <c:pt idx="6">
                  <c:v>Cumberland</c:v>
                </c:pt>
                <c:pt idx="7">
                  <c:v>Cumberland </c:v>
                </c:pt>
                <c:pt idx="8">
                  <c:v>Cumberland</c:v>
                </c:pt>
                <c:pt idx="9">
                  <c:v>Cumberland </c:v>
                </c:pt>
              </c:strCache>
            </c:strRef>
          </c:cat>
          <c:val>
            <c:numRef>
              <c:f>('0. Overview'!$D$23,'0. Overview'!$D$40,'0. Overview'!$D$64,'0. Overview'!$D$85,'0. Overview'!$D$111,'0. Overview'!$D$127,'0. Overview'!$D$153,'0. Overview'!$D$163,'0. Overview'!$D$182,'0. Overview'!$D$219)</c:f>
              <c:numCache>
                <c:formatCode>General</c:formatCode>
                <c:ptCount val="10"/>
                <c:pt idx="0">
                  <c:v>0.875</c:v>
                </c:pt>
                <c:pt idx="1">
                  <c:v>5.875</c:v>
                </c:pt>
                <c:pt idx="2">
                  <c:v>3.875</c:v>
                </c:pt>
                <c:pt idx="3">
                  <c:v>3.875</c:v>
                </c:pt>
                <c:pt idx="4">
                  <c:v>0.875</c:v>
                </c:pt>
                <c:pt idx="5">
                  <c:v>6.875</c:v>
                </c:pt>
                <c:pt idx="6">
                  <c:v>2.875</c:v>
                </c:pt>
                <c:pt idx="7">
                  <c:v>14.875</c:v>
                </c:pt>
                <c:pt idx="8">
                  <c:v>15.875</c:v>
                </c:pt>
                <c:pt idx="9">
                  <c:v>2.875</c:v>
                </c:pt>
              </c:numCache>
            </c:numRef>
          </c:val>
          <c:extLst>
            <c:ext xmlns:c16="http://schemas.microsoft.com/office/drawing/2014/chart" uri="{C3380CC4-5D6E-409C-BE32-E72D297353CC}">
              <c16:uniqueId val="{00000001-3A1F-4E4D-8B94-7D906320A2F8}"/>
            </c:ext>
          </c:extLst>
        </c:ser>
        <c:ser>
          <c:idx val="3"/>
          <c:order val="2"/>
          <c:spPr>
            <a:solidFill>
              <a:schemeClr val="bg1">
                <a:lumMod val="65000"/>
              </a:schemeClr>
            </a:solidFill>
            <a:ln>
              <a:solidFill>
                <a:schemeClr val="tx1">
                  <a:lumMod val="95000"/>
                  <a:lumOff val="5000"/>
                </a:schemeClr>
              </a:solidFill>
            </a:ln>
            <a:effectLst/>
          </c:spPr>
          <c:invertIfNegative val="0"/>
          <c:cat>
            <c:strRef>
              <c:f>('0. Overview'!$A$23,'0. Overview'!$A$40,'0. Overview'!$A$64,'0. Overview'!$A$85,'0. Overview'!$A$111,'0. Overview'!$A$127,'0. Overview'!$A$153,'0. Overview'!$A$163,'0. Overview'!$A$182,'0. Overview'!$A$219)</c:f>
              <c:strCache>
                <c:ptCount val="10"/>
                <c:pt idx="0">
                  <c:v>Cumberland</c:v>
                </c:pt>
                <c:pt idx="1">
                  <c:v>Cumberland</c:v>
                </c:pt>
                <c:pt idx="2">
                  <c:v>Cumberland</c:v>
                </c:pt>
                <c:pt idx="3">
                  <c:v>Cumberland</c:v>
                </c:pt>
                <c:pt idx="4">
                  <c:v>Cumberland</c:v>
                </c:pt>
                <c:pt idx="5">
                  <c:v>Cumberland</c:v>
                </c:pt>
                <c:pt idx="6">
                  <c:v>Cumberland</c:v>
                </c:pt>
                <c:pt idx="7">
                  <c:v>Cumberland </c:v>
                </c:pt>
                <c:pt idx="8">
                  <c:v>Cumberland</c:v>
                </c:pt>
                <c:pt idx="9">
                  <c:v>Cumberland </c:v>
                </c:pt>
              </c:strCache>
            </c:strRef>
          </c:cat>
          <c:val>
            <c:numRef>
              <c:f>('0. Overview'!$E$23,'0. Overview'!$E$40,'0. Overview'!$E$64,'0. Overview'!$E$85,'0. Overview'!$E$111,'0. Overview'!$E$127,'0. Overview'!$E$153,'0. Overview'!$E$163,'0. Overview'!$E$182,'0. Overview'!$E$219)</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3A1F-4E4D-8B94-7D906320A2F8}"/>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0.71199999999999997</c:v>
                </c:pt>
                <c:pt idx="1">
                  <c:v>0.72199999999999998</c:v>
                </c:pt>
                <c:pt idx="2">
                  <c:v>0.71199999999999997</c:v>
                </c:pt>
                <c:pt idx="3">
                  <c:v>0.72399999999999998</c:v>
                </c:pt>
                <c:pt idx="4">
                  <c:v>0.74199999999999999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7" formatCode="0%">
                  <c:v>0.70799999999999996</c:v>
                </c:pt>
                <c:pt idx="9" formatCode="0%">
                  <c:v>0.748</c:v>
                </c:pt>
                <c:pt idx="10" formatCode="0%">
                  <c:v>0.749</c:v>
                </c:pt>
                <c:pt idx="11" formatCode="0%">
                  <c:v>0.8</c:v>
                </c:pt>
                <c:pt idx="12" formatCode="0%">
                  <c:v>0.82599999999999996</c:v>
                </c:pt>
                <c:pt idx="13" formatCode="0%">
                  <c:v>0.84699999999999998</c:v>
                </c:pt>
                <c:pt idx="14" formatCode="0%">
                  <c:v>0.86499999999999999</c:v>
                </c:pt>
                <c:pt idx="15" formatCode="0%">
                  <c:v>0.874</c:v>
                </c:pt>
                <c:pt idx="16" formatCode="0%">
                  <c:v>0.877</c:v>
                </c:pt>
                <c:pt idx="17" formatCode="0%">
                  <c:v>0.88400000000000001</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8">
                  <c:v>0.74199999999999999</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791301673228349"/>
          <c:y val="0.90152886049834302"/>
          <c:w val="0.14327743602362206"/>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3">
                  <c:v>23629</c:v>
                </c:pt>
                <c:pt idx="4">
                  <c:v>27894</c:v>
                </c:pt>
                <c:pt idx="6">
                  <c:v>57290</c:v>
                </c:pt>
                <c:pt idx="7">
                  <c:v>65324</c:v>
                </c:pt>
                <c:pt idx="8">
                  <c:v>73090</c:v>
                </c:pt>
                <c:pt idx="9">
                  <c:v>81648</c:v>
                </c:pt>
                <c:pt idx="10">
                  <c:v>94772</c:v>
                </c:pt>
                <c:pt idx="11">
                  <c:v>104949</c:v>
                </c:pt>
                <c:pt idx="12">
                  <c:v>118648</c:v>
                </c:pt>
                <c:pt idx="13">
                  <c:v>122270</c:v>
                </c:pt>
                <c:pt idx="14">
                  <c:v>133774</c:v>
                </c:pt>
                <c:pt idx="15">
                  <c:v>133785</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5">
                  <c:v>37180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9847</c:v>
                </c:pt>
                <c:pt idx="1">
                  <c:v>13776</c:v>
                </c:pt>
                <c:pt idx="2">
                  <c:v>13557</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2621581160186821"/>
          <c:y val="0.88694641230867255"/>
          <c:w val="0.8737841883981317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Vineland city</c:v>
                </c:pt>
                <c:pt idx="1">
                  <c:v>Bridgeton city</c:v>
                </c:pt>
                <c:pt idx="2">
                  <c:v>Millville city</c:v>
                </c:pt>
                <c:pt idx="3">
                  <c:v>Upper Deerfield township</c:v>
                </c:pt>
                <c:pt idx="4">
                  <c:v>Commercial township</c:v>
                </c:pt>
                <c:pt idx="5">
                  <c:v>Fairfield township</c:v>
                </c:pt>
                <c:pt idx="6">
                  <c:v>Hopewell township</c:v>
                </c:pt>
                <c:pt idx="7">
                  <c:v>Deerfield township</c:v>
                </c:pt>
                <c:pt idx="8">
                  <c:v>Lawrence township</c:v>
                </c:pt>
                <c:pt idx="9">
                  <c:v>Maurice River township</c:v>
                </c:pt>
                <c:pt idx="10">
                  <c:v>Downe township</c:v>
                </c:pt>
                <c:pt idx="11">
                  <c:v>Stow Creek township</c:v>
                </c:pt>
                <c:pt idx="12">
                  <c:v>Greenwich township</c:v>
                </c:pt>
                <c:pt idx="13">
                  <c:v>Shiloh borough</c:v>
                </c:pt>
              </c:strCache>
            </c:strRef>
          </c:cat>
          <c:val>
            <c:numRef>
              <c:f>Sheet1!$B$2:$B$15</c:f>
              <c:numCache>
                <c:formatCode>0</c:formatCode>
                <c:ptCount val="14"/>
                <c:pt idx="0">
                  <c:v>14583</c:v>
                </c:pt>
                <c:pt idx="1">
                  <c:v>8741</c:v>
                </c:pt>
                <c:pt idx="2">
                  <c:v>5946</c:v>
                </c:pt>
                <c:pt idx="3">
                  <c:v>2016</c:v>
                </c:pt>
                <c:pt idx="4">
                  <c:v>1356</c:v>
                </c:pt>
                <c:pt idx="5">
                  <c:v>1039</c:v>
                </c:pt>
                <c:pt idx="6">
                  <c:v>982</c:v>
                </c:pt>
                <c:pt idx="7">
                  <c:v>776</c:v>
                </c:pt>
                <c:pt idx="8">
                  <c:v>713</c:v>
                </c:pt>
                <c:pt idx="9">
                  <c:v>573</c:v>
                </c:pt>
                <c:pt idx="10">
                  <c:v>302</c:v>
                </c:pt>
                <c:pt idx="11">
                  <c:v>254</c:v>
                </c:pt>
                <c:pt idx="12">
                  <c:v>79</c:v>
                </c:pt>
                <c:pt idx="13">
                  <c:v>59</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0.5</c:v>
                </c:pt>
                <c:pt idx="1">
                  <c:v>0.5</c:v>
                </c:pt>
                <c:pt idx="2">
                  <c:v>0.35</c:v>
                </c:pt>
                <c:pt idx="3">
                  <c:v>0.34</c:v>
                </c:pt>
                <c:pt idx="4">
                  <c:v>0.32476735480000002</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3">
                  <c:v>0.30908051676999998</c:v>
                </c:pt>
                <c:pt idx="4">
                  <c:v>0.27787588813000003</c:v>
                </c:pt>
                <c:pt idx="5">
                  <c:v>0.27580533842999999</c:v>
                </c:pt>
                <c:pt idx="6" formatCode="General">
                  <c:v>0.26993485398</c:v>
                </c:pt>
                <c:pt idx="7">
                  <c:v>0.26440937049000002</c:v>
                </c:pt>
                <c:pt idx="8">
                  <c:v>0.23577603798999999</c:v>
                </c:pt>
                <c:pt idx="9">
                  <c:v>0.21532273269999999</c:v>
                </c:pt>
                <c:pt idx="10">
                  <c:v>0.21041752161999999</c:v>
                </c:pt>
                <c:pt idx="11">
                  <c:v>0.20543212818000001</c:v>
                </c:pt>
                <c:pt idx="12">
                  <c:v>0.19881513271000001</c:v>
                </c:pt>
                <c:pt idx="13">
                  <c:v>0.17797867458</c:v>
                </c:pt>
                <c:pt idx="14">
                  <c:v>0.16878351679</c:v>
                </c:pt>
                <c:pt idx="15">
                  <c:v>0.15932402644999999</c:v>
                </c:pt>
                <c:pt idx="16">
                  <c:v>0.15372594258</c:v>
                </c:pt>
                <c:pt idx="17">
                  <c:v>0.14345373976</c:v>
                </c:pt>
                <c:pt idx="18">
                  <c:v>0.12303843087000001</c:v>
                </c:pt>
                <c:pt idx="19">
                  <c:v>0.12282585355</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2">
                  <c:v>0.32476735480000002</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0809614378707513"/>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Cumberland</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1353</c:v>
                </c:pt>
                <c:pt idx="1">
                  <c:v>757</c:v>
                </c:pt>
                <c:pt idx="2">
                  <c:v>1218</c:v>
                </c:pt>
                <c:pt idx="3">
                  <c:v>1197</c:v>
                </c:pt>
                <c:pt idx="4">
                  <c:v>765</c:v>
                </c:pt>
                <c:pt idx="5">
                  <c:v>1547</c:v>
                </c:pt>
                <c:pt idx="6">
                  <c:v>858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3">
                  <c:v>93098</c:v>
                </c:pt>
                <c:pt idx="4">
                  <c:v>94530</c:v>
                </c:pt>
                <c:pt idx="5">
                  <c:v>95292</c:v>
                </c:pt>
                <c:pt idx="6">
                  <c:v>95925</c:v>
                </c:pt>
                <c:pt idx="7">
                  <c:v>97939</c:v>
                </c:pt>
                <c:pt idx="8">
                  <c:v>98245</c:v>
                </c:pt>
                <c:pt idx="9">
                  <c:v>99110</c:v>
                </c:pt>
                <c:pt idx="10">
                  <c:v>100387</c:v>
                </c:pt>
                <c:pt idx="11">
                  <c:v>101568</c:v>
                </c:pt>
                <c:pt idx="12">
                  <c:v>102475</c:v>
                </c:pt>
                <c:pt idx="13">
                  <c:v>102891</c:v>
                </c:pt>
                <c:pt idx="14">
                  <c:v>103893</c:v>
                </c:pt>
                <c:pt idx="15">
                  <c:v>105309</c:v>
                </c:pt>
                <c:pt idx="16">
                  <c:v>106074</c:v>
                </c:pt>
                <c:pt idx="17">
                  <c:v>109625</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2">
                  <c:v>92337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52627</c:v>
                </c:pt>
                <c:pt idx="1">
                  <c:v>52795</c:v>
                </c:pt>
                <c:pt idx="2">
                  <c:v>54587</c:v>
                </c:pt>
                <c:pt idx="3">
                  <c:v>55709</c:v>
                </c:pt>
                <c:pt idx="4">
                  <c:v>58389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Overview'!$A$248,'0. Overview'!$A$265,'0. Overview'!$A$282,'0. Overview'!$A$313,'0. Overview'!$A$332,'0. Overview'!$A$359,'0. Overview'!$A$366,'0. Overview'!$A$389,'0. Overview'!$A$415)</c:f>
              <c:strCache>
                <c:ptCount val="9"/>
                <c:pt idx="0">
                  <c:v>Cumberland</c:v>
                </c:pt>
                <c:pt idx="1">
                  <c:v>Cumberland</c:v>
                </c:pt>
                <c:pt idx="2">
                  <c:v>Cumberland</c:v>
                </c:pt>
                <c:pt idx="3">
                  <c:v>Cumberland</c:v>
                </c:pt>
                <c:pt idx="4">
                  <c:v>Cumberland</c:v>
                </c:pt>
                <c:pt idx="5">
                  <c:v>Cumberland</c:v>
                </c:pt>
                <c:pt idx="6">
                  <c:v>Cumberland</c:v>
                </c:pt>
                <c:pt idx="7">
                  <c:v>Cumberland</c:v>
                </c:pt>
                <c:pt idx="8">
                  <c:v>Cumberland</c:v>
                </c:pt>
              </c:strCache>
            </c:strRef>
          </c:cat>
          <c:val>
            <c:numRef>
              <c:f>('0. Overview'!$C$248,'0. Overview'!$C$265,'0. Overview'!$C$282,'0. Overview'!$C$313,'0. Overview'!$C$332,'0. Overview'!$C$359,'0. Overview'!$C$366,'0. Overview'!$C$389,'0. Overview'!$C$415)</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9939-41E9-8F9A-042854989F4C}"/>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Overview'!$A$248,'0. Overview'!$A$265,'0. Overview'!$A$282,'0. Overview'!$A$313,'0. Overview'!$A$332,'0. Overview'!$A$359,'0. Overview'!$A$366,'0. Overview'!$A$389,'0. Overview'!$A$415)</c:f>
              <c:strCache>
                <c:ptCount val="9"/>
                <c:pt idx="0">
                  <c:v>Cumberland</c:v>
                </c:pt>
                <c:pt idx="1">
                  <c:v>Cumberland</c:v>
                </c:pt>
                <c:pt idx="2">
                  <c:v>Cumberland</c:v>
                </c:pt>
                <c:pt idx="3">
                  <c:v>Cumberland</c:v>
                </c:pt>
                <c:pt idx="4">
                  <c:v>Cumberland</c:v>
                </c:pt>
                <c:pt idx="5">
                  <c:v>Cumberland</c:v>
                </c:pt>
                <c:pt idx="6">
                  <c:v>Cumberland</c:v>
                </c:pt>
                <c:pt idx="7">
                  <c:v>Cumberland</c:v>
                </c:pt>
                <c:pt idx="8">
                  <c:v>Cumberland</c:v>
                </c:pt>
              </c:strCache>
            </c:strRef>
          </c:cat>
          <c:val>
            <c:numRef>
              <c:f>('0. Overview'!$D$248,'0. Overview'!$D$265,'0. Overview'!$D$282,'0. Overview'!$D$313,'0. Overview'!$D$332,'0. Overview'!$D$359,'0. Overview'!$D$366,'0. Overview'!$D$389,'0. Overview'!$D$415)</c:f>
              <c:numCache>
                <c:formatCode>General</c:formatCode>
                <c:ptCount val="9"/>
                <c:pt idx="0">
                  <c:v>0.875</c:v>
                </c:pt>
                <c:pt idx="1">
                  <c:v>5.875</c:v>
                </c:pt>
                <c:pt idx="2">
                  <c:v>10.875</c:v>
                </c:pt>
                <c:pt idx="3">
                  <c:v>1.875</c:v>
                </c:pt>
                <c:pt idx="4">
                  <c:v>5.875</c:v>
                </c:pt>
                <c:pt idx="5">
                  <c:v>0.875</c:v>
                </c:pt>
                <c:pt idx="6">
                  <c:v>15.875</c:v>
                </c:pt>
                <c:pt idx="7">
                  <c:v>16.875</c:v>
                </c:pt>
                <c:pt idx="8">
                  <c:v>12.875</c:v>
                </c:pt>
              </c:numCache>
            </c:numRef>
          </c:val>
          <c:extLst>
            <c:ext xmlns:c16="http://schemas.microsoft.com/office/drawing/2014/chart" uri="{C3380CC4-5D6E-409C-BE32-E72D297353CC}">
              <c16:uniqueId val="{00000001-9939-41E9-8F9A-042854989F4C}"/>
            </c:ext>
          </c:extLst>
        </c:ser>
        <c:ser>
          <c:idx val="3"/>
          <c:order val="2"/>
          <c:spPr>
            <a:solidFill>
              <a:schemeClr val="bg2">
                <a:lumMod val="75000"/>
              </a:schemeClr>
            </a:solidFill>
            <a:ln>
              <a:solidFill>
                <a:schemeClr val="tx1"/>
              </a:solidFill>
            </a:ln>
            <a:effectLst/>
          </c:spPr>
          <c:invertIfNegative val="0"/>
          <c:cat>
            <c:strRef>
              <c:f>('0. Overview'!$A$248,'0. Overview'!$A$265,'0. Overview'!$A$282,'0. Overview'!$A$313,'0. Overview'!$A$332,'0. Overview'!$A$359,'0. Overview'!$A$366,'0. Overview'!$A$389,'0. Overview'!$A$415)</c:f>
              <c:strCache>
                <c:ptCount val="9"/>
                <c:pt idx="0">
                  <c:v>Cumberland</c:v>
                </c:pt>
                <c:pt idx="1">
                  <c:v>Cumberland</c:v>
                </c:pt>
                <c:pt idx="2">
                  <c:v>Cumberland</c:v>
                </c:pt>
                <c:pt idx="3">
                  <c:v>Cumberland</c:v>
                </c:pt>
                <c:pt idx="4">
                  <c:v>Cumberland</c:v>
                </c:pt>
                <c:pt idx="5">
                  <c:v>Cumberland</c:v>
                </c:pt>
                <c:pt idx="6">
                  <c:v>Cumberland</c:v>
                </c:pt>
                <c:pt idx="7">
                  <c:v>Cumberland</c:v>
                </c:pt>
                <c:pt idx="8">
                  <c:v>Cumberland</c:v>
                </c:pt>
              </c:strCache>
            </c:strRef>
          </c:cat>
          <c:val>
            <c:numRef>
              <c:f>('0. Overview'!$E$248,'0. Overview'!$E$265,'0. Overview'!$E$282,'0. Overview'!$E$313,'0. Overview'!$E$332,'0. Overview'!$E$359,'0. Overview'!$E$366,'0. Overview'!$E$389,'0. Overview'!$E$415)</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9939-41E9-8F9A-042854989F4C}"/>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0" formatCode="_(&quot;$&quot;* #,##0_);_(&quot;$&quot;* \(#,##0\);_(&quot;$&quot;* &quot;-&quot;??_);_(@_)">
                  <c:v>58389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Commercial township</c:v>
                </c:pt>
                <c:pt idx="2">
                  <c:v>Downe township</c:v>
                </c:pt>
                <c:pt idx="3">
                  <c:v>Fairfield township</c:v>
                </c:pt>
                <c:pt idx="4">
                  <c:v>Vineland city</c:v>
                </c:pt>
                <c:pt idx="5">
                  <c:v>Maurice River township</c:v>
                </c:pt>
                <c:pt idx="6">
                  <c:v>Millville city</c:v>
                </c:pt>
                <c:pt idx="7">
                  <c:v>Upper Deerfield township</c:v>
                </c:pt>
                <c:pt idx="8">
                  <c:v>Shiloh borough</c:v>
                </c:pt>
                <c:pt idx="9">
                  <c:v>Deerfield township</c:v>
                </c:pt>
              </c:strCache>
            </c:strRef>
          </c:cat>
          <c:val>
            <c:numRef>
              <c:f>Sheet1!$B$2:$B$11</c:f>
              <c:numCache>
                <c:formatCode>_("$"* #,##0_);_("$"* \(#,##0\);_("$"* "-"??_);_(@_)</c:formatCode>
                <c:ptCount val="10"/>
                <c:pt idx="0">
                  <c:v>39995</c:v>
                </c:pt>
                <c:pt idx="1">
                  <c:v>46481</c:v>
                </c:pt>
                <c:pt idx="2">
                  <c:v>55379</c:v>
                </c:pt>
                <c:pt idx="3">
                  <c:v>56970</c:v>
                </c:pt>
                <c:pt idx="4">
                  <c:v>60018</c:v>
                </c:pt>
                <c:pt idx="5">
                  <c:v>61042</c:v>
                </c:pt>
                <c:pt idx="6">
                  <c:v>62111</c:v>
                </c:pt>
                <c:pt idx="7">
                  <c:v>65735</c:v>
                </c:pt>
                <c:pt idx="8">
                  <c:v>67500</c:v>
                </c:pt>
                <c:pt idx="9">
                  <c:v>71250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Cumberland median $58,397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Bridgeton city</c:v>
                </c:pt>
                <c:pt idx="1">
                  <c:v>Commercial township</c:v>
                </c:pt>
                <c:pt idx="2">
                  <c:v>Downe township</c:v>
                </c:pt>
                <c:pt idx="3">
                  <c:v>Fairfield township</c:v>
                </c:pt>
                <c:pt idx="4">
                  <c:v>Vineland city</c:v>
                </c:pt>
                <c:pt idx="5">
                  <c:v>Maurice River township</c:v>
                </c:pt>
                <c:pt idx="6">
                  <c:v>Millville city</c:v>
                </c:pt>
                <c:pt idx="7">
                  <c:v>Upper Deerfield township</c:v>
                </c:pt>
                <c:pt idx="8">
                  <c:v>Shiloh borough</c:v>
                </c:pt>
                <c:pt idx="9">
                  <c:v>Deerfield township</c:v>
                </c:pt>
              </c:strCache>
            </c:strRef>
          </c:cat>
          <c:val>
            <c:numRef>
              <c:f>Sheet1!$C$2:$C$11</c:f>
              <c:numCache>
                <c:formatCode>"$"#,##0</c:formatCode>
                <c:ptCount val="10"/>
                <c:pt idx="0">
                  <c:v>58397</c:v>
                </c:pt>
                <c:pt idx="1">
                  <c:v>58397</c:v>
                </c:pt>
                <c:pt idx="2">
                  <c:v>58397</c:v>
                </c:pt>
                <c:pt idx="3">
                  <c:v>58397</c:v>
                </c:pt>
                <c:pt idx="4">
                  <c:v>58397</c:v>
                </c:pt>
                <c:pt idx="5">
                  <c:v>58397</c:v>
                </c:pt>
                <c:pt idx="6">
                  <c:v>58397</c:v>
                </c:pt>
                <c:pt idx="7">
                  <c:v>58397</c:v>
                </c:pt>
                <c:pt idx="8">
                  <c:v>58397</c:v>
                </c:pt>
                <c:pt idx="9">
                  <c:v>58397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3867957473721617"/>
          <c:y val="0.95602824049401303"/>
          <c:w val="0.23738175515883478"/>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4">
                  <c:v>6.5000000000000002E-2</c:v>
                </c:pt>
                <c:pt idx="5">
                  <c:v>7.4999999999999997E-2</c:v>
                </c:pt>
                <c:pt idx="6">
                  <c:v>0.08</c:v>
                </c:pt>
                <c:pt idx="7">
                  <c:v>8.7999999999999995E-2</c:v>
                </c:pt>
                <c:pt idx="8">
                  <c:v>9.0999999999999998E-2</c:v>
                </c:pt>
                <c:pt idx="9">
                  <c:v>9.4E-2</c:v>
                </c:pt>
                <c:pt idx="10">
                  <c:v>0.10199999999999999</c:v>
                </c:pt>
                <c:pt idx="11">
                  <c:v>0.107</c:v>
                </c:pt>
                <c:pt idx="12">
                  <c:v>0.11799999999999999</c:v>
                </c:pt>
                <c:pt idx="13">
                  <c:v>0.13400000000000001</c:v>
                </c:pt>
                <c:pt idx="14">
                  <c:v>0.14199999999999999</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15" formatCode="0%">
                  <c:v>0.152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2136455654546037"/>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0.22800000000000001</c:v>
                </c:pt>
                <c:pt idx="1">
                  <c:v>0.158</c:v>
                </c:pt>
                <c:pt idx="2">
                  <c:v>0.13400000000000001</c:v>
                </c:pt>
                <c:pt idx="3">
                  <c:v>0.18</c:v>
                </c:pt>
                <c:pt idx="4">
                  <c:v>0.152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Shiloh borough</c:v>
                </c:pt>
                <c:pt idx="2">
                  <c:v>Maurice River township</c:v>
                </c:pt>
                <c:pt idx="3">
                  <c:v>Downe township</c:v>
                </c:pt>
                <c:pt idx="4">
                  <c:v>Commercial township</c:v>
                </c:pt>
                <c:pt idx="5">
                  <c:v>Upper Deerfield township</c:v>
                </c:pt>
                <c:pt idx="6">
                  <c:v>Vineland city</c:v>
                </c:pt>
                <c:pt idx="7">
                  <c:v>Lawrence township</c:v>
                </c:pt>
                <c:pt idx="8">
                  <c:v>Fairfield township</c:v>
                </c:pt>
                <c:pt idx="9">
                  <c:v>Millville city </c:v>
                </c:pt>
              </c:strCache>
            </c:strRef>
          </c:cat>
          <c:val>
            <c:numRef>
              <c:f>Sheet1!$B$2:$B$11</c:f>
              <c:numCache>
                <c:formatCode>0%</c:formatCode>
                <c:ptCount val="10"/>
                <c:pt idx="0">
                  <c:v>0.41299999999999998</c:v>
                </c:pt>
                <c:pt idx="1">
                  <c:v>0.26500000000000001</c:v>
                </c:pt>
                <c:pt idx="2">
                  <c:v>0.20399999999999999</c:v>
                </c:pt>
                <c:pt idx="3">
                  <c:v>0.19400000000000001</c:v>
                </c:pt>
                <c:pt idx="4">
                  <c:v>0.192</c:v>
                </c:pt>
                <c:pt idx="5">
                  <c:v>0.154</c:v>
                </c:pt>
                <c:pt idx="6">
                  <c:v>0.13100000000000001</c:v>
                </c:pt>
                <c:pt idx="7">
                  <c:v>0.121</c:v>
                </c:pt>
                <c:pt idx="8">
                  <c:v>0.11899999999999999</c:v>
                </c:pt>
                <c:pt idx="9">
                  <c:v>0.11799999999999999</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Cumberland county avg 17.4%</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Bridgeton City</c:v>
                </c:pt>
                <c:pt idx="1">
                  <c:v>Shiloh borough</c:v>
                </c:pt>
                <c:pt idx="2">
                  <c:v>Maurice River township</c:v>
                </c:pt>
                <c:pt idx="3">
                  <c:v>Downe township</c:v>
                </c:pt>
                <c:pt idx="4">
                  <c:v>Commercial township</c:v>
                </c:pt>
                <c:pt idx="5">
                  <c:v>Upper Deerfield township</c:v>
                </c:pt>
                <c:pt idx="6">
                  <c:v>Vineland city</c:v>
                </c:pt>
                <c:pt idx="7">
                  <c:v>Lawrence township</c:v>
                </c:pt>
                <c:pt idx="8">
                  <c:v>Fairfield township</c:v>
                </c:pt>
                <c:pt idx="9">
                  <c:v>Millville city </c:v>
                </c:pt>
              </c:strCache>
            </c:strRef>
          </c:cat>
          <c:val>
            <c:numRef>
              <c:f>Sheet1!$C$2:$C$11</c:f>
              <c:numCache>
                <c:formatCode>0%</c:formatCode>
                <c:ptCount val="10"/>
                <c:pt idx="0">
                  <c:v>0.17399999999999999</c:v>
                </c:pt>
                <c:pt idx="1">
                  <c:v>0.17399999999999999</c:v>
                </c:pt>
                <c:pt idx="2">
                  <c:v>0.17399999999999999</c:v>
                </c:pt>
                <c:pt idx="3">
                  <c:v>0.17399999999999999</c:v>
                </c:pt>
                <c:pt idx="4">
                  <c:v>0.17399999999999999</c:v>
                </c:pt>
                <c:pt idx="5">
                  <c:v>0.17399999999999999</c:v>
                </c:pt>
                <c:pt idx="6">
                  <c:v>0.17399999999999999</c:v>
                </c:pt>
                <c:pt idx="7">
                  <c:v>0.17399999999999999</c:v>
                </c:pt>
                <c:pt idx="8">
                  <c:v>0.17399999999999999</c:v>
                </c:pt>
                <c:pt idx="9">
                  <c:v>0.17399999999999999</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7674578319163273"/>
          <c:y val="0.92248508709138632"/>
          <c:w val="0.22357950658008233"/>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2">
                  <c:v>0.12562143810000001</c:v>
                </c:pt>
                <c:pt idx="3">
                  <c:v>0.12855025559</c:v>
                </c:pt>
                <c:pt idx="4">
                  <c:v>0.13221313288</c:v>
                </c:pt>
                <c:pt idx="5">
                  <c:v>0.13290136789000001</c:v>
                </c:pt>
                <c:pt idx="6">
                  <c:v>0.14034684050999999</c:v>
                </c:pt>
                <c:pt idx="7">
                  <c:v>0.15592077538999999</c:v>
                </c:pt>
                <c:pt idx="8">
                  <c:v>0.15640356946</c:v>
                </c:pt>
                <c:pt idx="9">
                  <c:v>0.16181520212</c:v>
                </c:pt>
                <c:pt idx="10">
                  <c:v>0.16520748649</c:v>
                </c:pt>
                <c:pt idx="11">
                  <c:v>0.16917293233</c:v>
                </c:pt>
                <c:pt idx="12">
                  <c:v>0.16943771051000001</c:v>
                </c:pt>
                <c:pt idx="13">
                  <c:v>0.17351942663</c:v>
                </c:pt>
                <c:pt idx="14">
                  <c:v>0.17777314491000001</c:v>
                </c:pt>
                <c:pt idx="15">
                  <c:v>0.18494132639999999</c:v>
                </c:pt>
                <c:pt idx="16">
                  <c:v>0.19106574359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7">
                  <c:v>0.19926155073999999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103801673228343"/>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0.23</c:v>
                </c:pt>
                <c:pt idx="1">
                  <c:v>0.22</c:v>
                </c:pt>
                <c:pt idx="2">
                  <c:v>0.23</c:v>
                </c:pt>
                <c:pt idx="3">
                  <c:v>0.24</c:v>
                </c:pt>
                <c:pt idx="4">
                  <c:v>0.23048804583999999</c:v>
                </c:pt>
                <c:pt idx="5">
                  <c:v>0.23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3">
                  <c:v>7.0999999999999994E-2</c:v>
                </c:pt>
                <c:pt idx="4">
                  <c:v>7.5999999999999998E-2</c:v>
                </c:pt>
                <c:pt idx="5">
                  <c:v>7.8E-2</c:v>
                </c:pt>
                <c:pt idx="6">
                  <c:v>7.9000000000000001E-2</c:v>
                </c:pt>
                <c:pt idx="7">
                  <c:v>8.2000000000000003E-2</c:v>
                </c:pt>
                <c:pt idx="8">
                  <c:v>8.3000000000000004E-2</c:v>
                </c:pt>
                <c:pt idx="9">
                  <c:v>8.3000000000000004E-2</c:v>
                </c:pt>
                <c:pt idx="10">
                  <c:v>8.4000000000000005E-2</c:v>
                </c:pt>
                <c:pt idx="11">
                  <c:v>8.8999999999999996E-2</c:v>
                </c:pt>
                <c:pt idx="12" formatCode="General">
                  <c:v>9.8000000000000004E-2</c:v>
                </c:pt>
                <c:pt idx="13">
                  <c:v>0.109</c:v>
                </c:pt>
                <c:pt idx="14">
                  <c:v>0.11700000000000001</c:v>
                </c:pt>
                <c:pt idx="15">
                  <c:v>0.12</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16" formatCode="0.0%">
                  <c:v>0.121</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3562397614908044"/>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0.126</c:v>
                </c:pt>
                <c:pt idx="1">
                  <c:v>0.113</c:v>
                </c:pt>
                <c:pt idx="2">
                  <c:v>0.121</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5287</c:v>
                </c:pt>
                <c:pt idx="1">
                  <c:v>5062</c:v>
                </c:pt>
                <c:pt idx="2">
                  <c:v>5412</c:v>
                </c:pt>
                <c:pt idx="3">
                  <c:v>4612</c:v>
                </c:pt>
                <c:pt idx="4">
                  <c:v>4101</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Cumberland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0.66300000000000003</c:v>
                </c:pt>
                <c:pt idx="1">
                  <c:v>0.23599999999999999</c:v>
                </c:pt>
                <c:pt idx="2">
                  <c:v>2.4E-2</c:v>
                </c:pt>
                <c:pt idx="3">
                  <c:v>0.02</c:v>
                </c:pt>
                <c:pt idx="5">
                  <c:v>0.28599999999999998</c:v>
                </c:pt>
                <c:pt idx="6">
                  <c:v>0.33</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Column1</c:v>
                </c:pt>
                <c:pt idx="1">
                  <c:v>2016-17</c:v>
                </c:pt>
                <c:pt idx="2">
                  <c:v>2017-18</c:v>
                </c:pt>
                <c:pt idx="3">
                  <c:v>2018-19</c:v>
                </c:pt>
                <c:pt idx="4">
                  <c:v>2019-20</c:v>
                </c:pt>
              </c:strCache>
            </c:strRef>
          </c:cat>
          <c:val>
            <c:numRef>
              <c:f>Sheet1!$A$2:$E$2</c:f>
              <c:numCache>
                <c:formatCode>#,##0</c:formatCode>
                <c:ptCount val="5"/>
                <c:pt idx="0">
                  <c:v>16263</c:v>
                </c:pt>
                <c:pt idx="1">
                  <c:v>16370</c:v>
                </c:pt>
                <c:pt idx="2">
                  <c:v>16449</c:v>
                </c:pt>
                <c:pt idx="3">
                  <c:v>16442</c:v>
                </c:pt>
                <c:pt idx="4">
                  <c:v>16346</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13420</c:v>
                </c:pt>
                <c:pt idx="1">
                  <c:v>12029</c:v>
                </c:pt>
                <c:pt idx="2">
                  <c:v>12694</c:v>
                </c:pt>
                <c:pt idx="3">
                  <c:v>14511</c:v>
                </c:pt>
                <c:pt idx="4">
                  <c:v>12987</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Cumberland</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1000</c:v>
                </c:pt>
                <c:pt idx="1">
                  <c:v>840</c:v>
                </c:pt>
                <c:pt idx="2">
                  <c:v>700</c:v>
                </c:pt>
                <c:pt idx="3">
                  <c:v>471</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0">
                  <c:v>1000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0" formatCode="&quot;$&quot;#,##0_);[Red]\(&quot;$&quot;#,##0\)">
                  <c:v>471</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2">
                  <c:v>33.299999999999997</c:v>
                </c:pt>
                <c:pt idx="3">
                  <c:v>31.8</c:v>
                </c:pt>
                <c:pt idx="4">
                  <c:v>31</c:v>
                </c:pt>
                <c:pt idx="5">
                  <c:v>29.6</c:v>
                </c:pt>
                <c:pt idx="6">
                  <c:v>29.1</c:v>
                </c:pt>
                <c:pt idx="7">
                  <c:v>29</c:v>
                </c:pt>
                <c:pt idx="8">
                  <c:v>28.9</c:v>
                </c:pt>
                <c:pt idx="9">
                  <c:v>28.8</c:v>
                </c:pt>
                <c:pt idx="10">
                  <c:v>28.8</c:v>
                </c:pt>
                <c:pt idx="11">
                  <c:v>28.7</c:v>
                </c:pt>
                <c:pt idx="12">
                  <c:v>26.9</c:v>
                </c:pt>
                <c:pt idx="13">
                  <c:v>26.6</c:v>
                </c:pt>
                <c:pt idx="14">
                  <c:v>26.5</c:v>
                </c:pt>
                <c:pt idx="15">
                  <c:v>25.7</c:v>
                </c:pt>
                <c:pt idx="16">
                  <c:v>25.6</c:v>
                </c:pt>
                <c:pt idx="17">
                  <c:v>25.4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18">
                  <c:v>24</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23.7</c:v>
                </c:pt>
                <c:pt idx="1">
                  <c:v>23.4</c:v>
                </c:pt>
                <c:pt idx="2">
                  <c:v>24.7</c:v>
                </c:pt>
                <c:pt idx="3" formatCode="0.0">
                  <c:v>24.3</c:v>
                </c:pt>
                <c:pt idx="4" formatCode="0.0">
                  <c:v>24</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1">
                  <c:v>0.23</c:v>
                </c:pt>
                <c:pt idx="2">
                  <c:v>0.22</c:v>
                </c:pt>
                <c:pt idx="3">
                  <c:v>0.22</c:v>
                </c:pt>
                <c:pt idx="4" formatCode="General">
                  <c:v>0.22</c:v>
                </c:pt>
                <c:pt idx="5">
                  <c:v>0.21</c:v>
                </c:pt>
                <c:pt idx="6">
                  <c:v>0.21</c:v>
                </c:pt>
                <c:pt idx="7">
                  <c:v>0.21</c:v>
                </c:pt>
                <c:pt idx="8">
                  <c:v>0.21</c:v>
                </c:pt>
                <c:pt idx="9">
                  <c:v>0.2</c:v>
                </c:pt>
                <c:pt idx="10">
                  <c:v>0.2</c:v>
                </c:pt>
                <c:pt idx="11">
                  <c:v>0.2</c:v>
                </c:pt>
                <c:pt idx="12">
                  <c:v>0.19</c:v>
                </c:pt>
                <c:pt idx="13">
                  <c:v>0.19</c:v>
                </c:pt>
                <c:pt idx="14" formatCode="General">
                  <c:v>0.18</c:v>
                </c:pt>
                <c:pt idx="15">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0">
                  <c:v>0.27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6">
                  <c:v>2.2999999999999998</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3">
                  <c:v>5.0999999999999997E-2</c:v>
                </c:pt>
                <c:pt idx="4">
                  <c:v>4.5999999999999999E-2</c:v>
                </c:pt>
                <c:pt idx="5">
                  <c:v>4.4999999999999998E-2</c:v>
                </c:pt>
                <c:pt idx="6">
                  <c:v>4.2999999999999997E-2</c:v>
                </c:pt>
                <c:pt idx="7">
                  <c:v>0.04</c:v>
                </c:pt>
                <c:pt idx="8">
                  <c:v>3.9E-2</c:v>
                </c:pt>
                <c:pt idx="9">
                  <c:v>3.7999999999999999E-2</c:v>
                </c:pt>
                <c:pt idx="10">
                  <c:v>3.6999999999999998E-2</c:v>
                </c:pt>
                <c:pt idx="11">
                  <c:v>3.2000000000000001E-2</c:v>
                </c:pt>
                <c:pt idx="12">
                  <c:v>2.7E-2</c:v>
                </c:pt>
                <c:pt idx="13">
                  <c:v>2.1999999999999999E-2</c:v>
                </c:pt>
                <c:pt idx="14">
                  <c:v>2.1000000000000001E-2</c:v>
                </c:pt>
                <c:pt idx="15">
                  <c:v>1.9E-2</c:v>
                </c:pt>
                <c:pt idx="16">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2" formatCode="0.0%">
                  <c:v>5.7000000000000002E-2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6.3E-2</c:v>
                </c:pt>
                <c:pt idx="1">
                  <c:v>4.4999999999999998E-2</c:v>
                </c:pt>
                <c:pt idx="2">
                  <c:v>2.5000000000000001E-2</c:v>
                </c:pt>
                <c:pt idx="3">
                  <c:v>4.3999999999999997E-2</c:v>
                </c:pt>
                <c:pt idx="4">
                  <c:v>5.7000000000000002E-2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0.72499999999999998</c:v>
                </c:pt>
                <c:pt idx="1">
                  <c:v>0.67900000000000005</c:v>
                </c:pt>
                <c:pt idx="2">
                  <c:v>0.68799999999999994</c:v>
                </c:pt>
                <c:pt idx="3">
                  <c:v>0.69599999999999995</c:v>
                </c:pt>
                <c:pt idx="4">
                  <c:v>0.66300000000000003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0.222</c:v>
                </c:pt>
                <c:pt idx="1">
                  <c:v>0.221</c:v>
                </c:pt>
                <c:pt idx="2">
                  <c:v>0.23699999999999999</c:v>
                </c:pt>
                <c:pt idx="3">
                  <c:v>0.22500000000000001</c:v>
                </c:pt>
                <c:pt idx="4">
                  <c:v>0.23599999999999999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1.4999999999999999E-2</c:v>
                </c:pt>
                <c:pt idx="1">
                  <c:v>0.02</c:v>
                </c:pt>
                <c:pt idx="2">
                  <c:v>2.1999999999999999E-2</c:v>
                </c:pt>
                <c:pt idx="3">
                  <c:v>1.9E-2</c:v>
                </c:pt>
                <c:pt idx="4">
                  <c:v>2.4E-2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1.7000000000000001E-2</c:v>
                </c:pt>
                <c:pt idx="1">
                  <c:v>1.7999999999999999E-2</c:v>
                </c:pt>
                <c:pt idx="2">
                  <c:v>2.5999999999999999E-2</c:v>
                </c:pt>
                <c:pt idx="3">
                  <c:v>1.9E-2</c:v>
                </c:pt>
                <c:pt idx="4">
                  <c:v>0.02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0.308</c:v>
                </c:pt>
                <c:pt idx="1">
                  <c:v>0.314</c:v>
                </c:pt>
                <c:pt idx="2">
                  <c:v>0.318</c:v>
                </c:pt>
                <c:pt idx="3">
                  <c:v>0.313</c:v>
                </c:pt>
                <c:pt idx="4">
                  <c:v>0.33</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Upper Deerfield township</c:v>
                </c:pt>
                <c:pt idx="1">
                  <c:v>Bridgeton city</c:v>
                </c:pt>
                <c:pt idx="2">
                  <c:v>Downe township</c:v>
                </c:pt>
                <c:pt idx="3">
                  <c:v>Deerfield township</c:v>
                </c:pt>
                <c:pt idx="4">
                  <c:v>Hopewell township</c:v>
                </c:pt>
                <c:pt idx="5">
                  <c:v>Fairfield township</c:v>
                </c:pt>
                <c:pt idx="6">
                  <c:v>Millville city</c:v>
                </c:pt>
                <c:pt idx="7">
                  <c:v>Vineland city</c:v>
                </c:pt>
                <c:pt idx="8">
                  <c:v>Commercial township</c:v>
                </c:pt>
                <c:pt idx="9">
                  <c:v>Greenwich township</c:v>
                </c:pt>
              </c:strCache>
            </c:strRef>
          </c:cat>
          <c:val>
            <c:numRef>
              <c:f>Sheet1!$B$2:$B$11</c:f>
              <c:numCache>
                <c:formatCode>0.0%</c:formatCode>
                <c:ptCount val="10"/>
                <c:pt idx="0">
                  <c:v>0.17199999999999999</c:v>
                </c:pt>
                <c:pt idx="1">
                  <c:v>8.3000000000000004E-2</c:v>
                </c:pt>
                <c:pt idx="2">
                  <c:v>6.4000000000000001E-2</c:v>
                </c:pt>
                <c:pt idx="3">
                  <c:v>5.8999999999999997E-2</c:v>
                </c:pt>
                <c:pt idx="4">
                  <c:v>4.1000000000000002E-2</c:v>
                </c:pt>
                <c:pt idx="5">
                  <c:v>3.9E-2</c:v>
                </c:pt>
                <c:pt idx="6">
                  <c:v>2.3E-2</c:v>
                </c:pt>
                <c:pt idx="7">
                  <c:v>1.7999999999999999E-2</c:v>
                </c:pt>
                <c:pt idx="8">
                  <c:v>0</c:v>
                </c:pt>
                <c:pt idx="9">
                  <c:v>0</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Cumberland county avg 4.3%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Upper Deerfield township</c:v>
                </c:pt>
                <c:pt idx="1">
                  <c:v>Bridgeton city</c:v>
                </c:pt>
                <c:pt idx="2">
                  <c:v>Downe township</c:v>
                </c:pt>
                <c:pt idx="3">
                  <c:v>Deerfield township</c:v>
                </c:pt>
                <c:pt idx="4">
                  <c:v>Hopewell township</c:v>
                </c:pt>
                <c:pt idx="5">
                  <c:v>Fairfield township</c:v>
                </c:pt>
                <c:pt idx="6">
                  <c:v>Millville city</c:v>
                </c:pt>
                <c:pt idx="7">
                  <c:v>Vineland city</c:v>
                </c:pt>
                <c:pt idx="8">
                  <c:v>Commercial township</c:v>
                </c:pt>
                <c:pt idx="9">
                  <c:v>Greenwich township</c:v>
                </c:pt>
              </c:strCache>
            </c:strRef>
          </c:cat>
          <c:val>
            <c:numRef>
              <c:f>Sheet1!$C$2:$C$11</c:f>
              <c:numCache>
                <c:formatCode>0.00%</c:formatCode>
                <c:ptCount val="10"/>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9.898781988188976E-2"/>
          <c:y val="0.89079258154999186"/>
          <c:w val="0.20514936023622046"/>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2">
                  <c:v>19314</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2">
                  <c:v>6438</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0">
                  <c:v>0.68049999999999999</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0">
                  <c:v>0.53600000000000003</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14">
                  <c:v>0.94099999999999995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3">
                  <c:v>0.91800000000000004</c:v>
                </c:pt>
                <c:pt idx="4">
                  <c:v>0.92200000000000004</c:v>
                </c:pt>
                <c:pt idx="5">
                  <c:v>0.92200000000000004</c:v>
                </c:pt>
                <c:pt idx="6">
                  <c:v>0.92400000000000004</c:v>
                </c:pt>
                <c:pt idx="7">
                  <c:v>0.92700000000000005</c:v>
                </c:pt>
                <c:pt idx="8">
                  <c:v>0.92900000000000005</c:v>
                </c:pt>
                <c:pt idx="9">
                  <c:v>0.93100000000000005</c:v>
                </c:pt>
                <c:pt idx="10">
                  <c:v>0.93300000000000005</c:v>
                </c:pt>
                <c:pt idx="11">
                  <c:v>0.93500000000000005</c:v>
                </c:pt>
                <c:pt idx="12">
                  <c:v>0.93600000000000005</c:v>
                </c:pt>
                <c:pt idx="13">
                  <c:v>0.93799999999999994</c:v>
                </c:pt>
                <c:pt idx="15">
                  <c:v>0.94399999999999995</c:v>
                </c:pt>
                <c:pt idx="16">
                  <c:v>0.94399999999999995</c:v>
                </c:pt>
                <c:pt idx="17">
                  <c:v>0.94499999999999995</c:v>
                </c:pt>
                <c:pt idx="18">
                  <c:v>0.94599999999999995</c:v>
                </c:pt>
                <c:pt idx="19">
                  <c:v>0.95499999999999996</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172108731163855"/>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0.96899999999999997</c:v>
                </c:pt>
                <c:pt idx="1">
                  <c:v>0.97599999999999998</c:v>
                </c:pt>
                <c:pt idx="2">
                  <c:v>0.96699999999999997</c:v>
                </c:pt>
                <c:pt idx="3">
                  <c:v>0.95599999999999996</c:v>
                </c:pt>
                <c:pt idx="4">
                  <c:v>0.93200000000000005</c:v>
                </c:pt>
                <c:pt idx="5">
                  <c:v>0.94099999999999995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4">
                  <c:v>132</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2">
                  <c:v>43</c:v>
                </c:pt>
                <c:pt idx="3">
                  <c:v>85</c:v>
                </c:pt>
                <c:pt idx="5">
                  <c:v>148</c:v>
                </c:pt>
                <c:pt idx="6">
                  <c:v>149</c:v>
                </c:pt>
                <c:pt idx="7">
                  <c:v>189</c:v>
                </c:pt>
                <c:pt idx="8">
                  <c:v>204</c:v>
                </c:pt>
                <c:pt idx="9">
                  <c:v>210</c:v>
                </c:pt>
                <c:pt idx="10">
                  <c:v>308</c:v>
                </c:pt>
                <c:pt idx="11">
                  <c:v>323</c:v>
                </c:pt>
                <c:pt idx="12">
                  <c:v>328</c:v>
                </c:pt>
                <c:pt idx="13">
                  <c:v>336</c:v>
                </c:pt>
                <c:pt idx="14">
                  <c:v>403</c:v>
                </c:pt>
                <c:pt idx="15">
                  <c:v>441</c:v>
                </c:pt>
                <c:pt idx="16">
                  <c:v>456</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Cumberland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6.9000000000000006E-2</c:v>
                </c:pt>
                <c:pt idx="1">
                  <c:v>6.4000000000000001E-2</c:v>
                </c:pt>
                <c:pt idx="2">
                  <c:v>5.8000000000000003E-2</c:v>
                </c:pt>
                <c:pt idx="3">
                  <c:v>4.8000000000000001E-2</c:v>
                </c:pt>
                <c:pt idx="4">
                  <c:v>4.5999999999999999E-2</c:v>
                </c:pt>
                <c:pt idx="5">
                  <c:v>4.9000000000000002E-2</c:v>
                </c:pt>
                <c:pt idx="6">
                  <c:v>5.2999999999999999E-2</c:v>
                </c:pt>
                <c:pt idx="7">
                  <c:v>5.2999999999999999E-2</c:v>
                </c:pt>
                <c:pt idx="8">
                  <c:v>3.7999999999999999E-2</c:v>
                </c:pt>
                <c:pt idx="9">
                  <c:v>3.9E-2</c:v>
                </c:pt>
                <c:pt idx="10">
                  <c:v>4.2999999999999997E-2</c:v>
                </c:pt>
                <c:pt idx="11" formatCode="0.00%">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3">
                  <c:v>0.03</c:v>
                </c:pt>
                <c:pt idx="4">
                  <c:v>0.03</c:v>
                </c:pt>
                <c:pt idx="5">
                  <c:v>3.1E-2</c:v>
                </c:pt>
                <c:pt idx="6">
                  <c:v>3.2000000000000001E-2</c:v>
                </c:pt>
                <c:pt idx="7">
                  <c:v>3.2000000000000001E-2</c:v>
                </c:pt>
                <c:pt idx="8">
                  <c:v>3.3500000000000002E-2</c:v>
                </c:pt>
                <c:pt idx="9">
                  <c:v>3.4000000000000002E-2</c:v>
                </c:pt>
                <c:pt idx="10">
                  <c:v>3.4000000000000002E-2</c:v>
                </c:pt>
                <c:pt idx="11">
                  <c:v>3.5000000000000003E-2</c:v>
                </c:pt>
                <c:pt idx="12">
                  <c:v>3.7499999999999999E-2</c:v>
                </c:pt>
                <c:pt idx="13">
                  <c:v>3.85E-2</c:v>
                </c:pt>
                <c:pt idx="14">
                  <c:v>3.9E-2</c:v>
                </c:pt>
                <c:pt idx="15">
                  <c:v>4.4999999999999998E-2</c:v>
                </c:pt>
                <c:pt idx="16">
                  <c:v>4.65E-2</c:v>
                </c:pt>
                <c:pt idx="17">
                  <c:v>4.8000000000000001E-2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8" formatCode="0.0">
                  <c:v>4.9000000000000002E-2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8015088454142379"/>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1">
                  <c:v>8.6116600000000001E-2</c:v>
                </c:pt>
                <c:pt idx="2">
                  <c:v>8.2028100000000007E-2</c:v>
                </c:pt>
                <c:pt idx="3" formatCode="General">
                  <c:v>7.8353699999999998E-2</c:v>
                </c:pt>
                <c:pt idx="4">
                  <c:v>7.8090400000000004E-2</c:v>
                </c:pt>
                <c:pt idx="5">
                  <c:v>7.6357599999999998E-2</c:v>
                </c:pt>
                <c:pt idx="6">
                  <c:v>7.0121699999999995E-2</c:v>
                </c:pt>
                <c:pt idx="7">
                  <c:v>6.6516500000000006E-2</c:v>
                </c:pt>
                <c:pt idx="8">
                  <c:v>5.8640900000000003E-2</c:v>
                </c:pt>
                <c:pt idx="9">
                  <c:v>5.8384100000000001E-2</c:v>
                </c:pt>
                <c:pt idx="10">
                  <c:v>5.6744000000000003E-2</c:v>
                </c:pt>
                <c:pt idx="11">
                  <c:v>5.34146E-2</c:v>
                </c:pt>
                <c:pt idx="12">
                  <c:v>4.9820900000000001E-2</c:v>
                </c:pt>
                <c:pt idx="13">
                  <c:v>4.9411900000000002E-2</c:v>
                </c:pt>
                <c:pt idx="14">
                  <c:v>4.8206499999999999E-2</c:v>
                </c:pt>
                <c:pt idx="15">
                  <c:v>4.68019E-2</c:v>
                </c:pt>
                <c:pt idx="16">
                  <c:v>4.1471300000000003E-2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0" formatCode="0.0%">
                  <c:v>0.16870260000000001</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6363791318976613"/>
          <c:y val="0.91164197701400906"/>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0.17067979999999999</c:v>
                </c:pt>
                <c:pt idx="1">
                  <c:v>0.1562336</c:v>
                </c:pt>
                <c:pt idx="2">
                  <c:v>0.14924970000000001</c:v>
                </c:pt>
                <c:pt idx="3">
                  <c:v>0.18339820000000001</c:v>
                </c:pt>
                <c:pt idx="4">
                  <c:v>0.16870260000000001</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28</c:v>
                </c:pt>
                <c:pt idx="1">
                  <c:v>27</c:v>
                </c:pt>
                <c:pt idx="2">
                  <c:v>30</c:v>
                </c:pt>
                <c:pt idx="3">
                  <c:v>37</c:v>
                </c:pt>
                <c:pt idx="4">
                  <c:v>35</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Vineland Public School District</c:v>
                </c:pt>
                <c:pt idx="1">
                  <c:v>Bridgeton City School District</c:v>
                </c:pt>
                <c:pt idx="2">
                  <c:v>Millville School District</c:v>
                </c:pt>
                <c:pt idx="3">
                  <c:v>Cumberland Regional School District</c:v>
                </c:pt>
                <c:pt idx="4">
                  <c:v>Cumberland County Board of Vocational Education</c:v>
                </c:pt>
              </c:strCache>
            </c:strRef>
          </c:cat>
          <c:val>
            <c:numRef>
              <c:f>Sheet1!$B$2:$B$6</c:f>
              <c:numCache>
                <c:formatCode>0%</c:formatCode>
                <c:ptCount val="5"/>
                <c:pt idx="0">
                  <c:v>77.099999999999994</c:v>
                </c:pt>
                <c:pt idx="1">
                  <c:v>82.6</c:v>
                </c:pt>
                <c:pt idx="2">
                  <c:v>87.2</c:v>
                </c:pt>
                <c:pt idx="3">
                  <c:v>92.1</c:v>
                </c:pt>
                <c:pt idx="4">
                  <c:v>99.1</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Sheet1!$A$2:$A$6</c:f>
              <c:strCache>
                <c:ptCount val="5"/>
                <c:pt idx="0">
                  <c:v>Vineland Public School District</c:v>
                </c:pt>
                <c:pt idx="1">
                  <c:v>Bridgeton City School District</c:v>
                </c:pt>
                <c:pt idx="2">
                  <c:v>Millville School District</c:v>
                </c:pt>
                <c:pt idx="3">
                  <c:v>Cumberland Regional School District</c:v>
                </c:pt>
                <c:pt idx="4">
                  <c:v>Cumberland County Board of Vocational Education</c:v>
                </c:pt>
              </c:strCache>
            </c:strRef>
          </c:cat>
          <c:val>
            <c:numRef>
              <c:f>Sheet1!$C$2:$C$6</c:f>
              <c:numCache>
                <c:formatCode>0%</c:formatCode>
                <c:ptCount val="5"/>
                <c:pt idx="0">
                  <c:v>90.9</c:v>
                </c:pt>
                <c:pt idx="1">
                  <c:v>90.9</c:v>
                </c:pt>
                <c:pt idx="2">
                  <c:v>90.9</c:v>
                </c:pt>
                <c:pt idx="3">
                  <c:v>90.9</c:v>
                </c:pt>
                <c:pt idx="4">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258444844426496"/>
          <c:y val="0.8617900762584586"/>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0.81599999999999995</c:v>
                </c:pt>
                <c:pt idx="1">
                  <c:v>0.83099999999999996</c:v>
                </c:pt>
                <c:pt idx="2">
                  <c:v>0.84499999999999997</c:v>
                </c:pt>
                <c:pt idx="3">
                  <c:v>0.82099999999999995</c:v>
                </c:pt>
                <c:pt idx="4">
                  <c:v>0.89400000000000002</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4">
                  <c:v>0.90200000000000002</c:v>
                </c:pt>
                <c:pt idx="5">
                  <c:v>0.90300000000000002</c:v>
                </c:pt>
                <c:pt idx="6">
                  <c:v>0.90700000000000003</c:v>
                </c:pt>
                <c:pt idx="7">
                  <c:v>0.90800000000000003</c:v>
                </c:pt>
                <c:pt idx="8" formatCode="General">
                  <c:v>0.90800000000000003</c:v>
                </c:pt>
                <c:pt idx="9">
                  <c:v>0.91200000000000003</c:v>
                </c:pt>
                <c:pt idx="10">
                  <c:v>0.91300000000000003</c:v>
                </c:pt>
                <c:pt idx="11">
                  <c:v>0.92600000000000005</c:v>
                </c:pt>
                <c:pt idx="12">
                  <c:v>0.92900000000000005</c:v>
                </c:pt>
                <c:pt idx="13">
                  <c:v>0.93300000000000005</c:v>
                </c:pt>
                <c:pt idx="14">
                  <c:v>0.93799999999999994</c:v>
                </c:pt>
                <c:pt idx="15">
                  <c:v>0.93899999999999995</c:v>
                </c:pt>
                <c:pt idx="16">
                  <c:v>0.94099999999999995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3">
                  <c:v>0.89400000000000002</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944182641134512"/>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20">
                  <c:v>446.6</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2075876879026485E-2"/>
                  <c:y val="0.13258854843643875"/>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3.2920544022906228E-2"/>
                  <c:y val="-0.60436063119295169"/>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8</c:v>
                </c:pt>
                <c:pt idx="1">
                  <c:v>39</c:v>
                </c:pt>
                <c:pt idx="2">
                  <c:v>154</c:v>
                </c:pt>
                <c:pt idx="3">
                  <c:v>468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8246751617443221"/>
                  <c:y val="4.08606126744277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593</c:v>
                </c:pt>
                <c:pt idx="1">
                  <c:v>2446</c:v>
                </c:pt>
                <c:pt idx="2">
                  <c:v>153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3">
                  <c:v>2.5069699999999999</c:v>
                </c:pt>
                <c:pt idx="4">
                  <c:v>3.0266000000000002</c:v>
                </c:pt>
                <c:pt idx="5">
                  <c:v>3.0364800000000001</c:v>
                </c:pt>
                <c:pt idx="6">
                  <c:v>3.10765</c:v>
                </c:pt>
                <c:pt idx="7">
                  <c:v>4.0572600000000003</c:v>
                </c:pt>
                <c:pt idx="8">
                  <c:v>4.1986100000000004</c:v>
                </c:pt>
                <c:pt idx="9">
                  <c:v>4.3699000000000003</c:v>
                </c:pt>
                <c:pt idx="10">
                  <c:v>4.50047</c:v>
                </c:pt>
                <c:pt idx="11">
                  <c:v>4.5079399999999996</c:v>
                </c:pt>
                <c:pt idx="12">
                  <c:v>4.6536299999999997</c:v>
                </c:pt>
                <c:pt idx="13">
                  <c:v>5.3425799999999999</c:v>
                </c:pt>
                <c:pt idx="14">
                  <c:v>6.8001699999999996</c:v>
                </c:pt>
                <c:pt idx="16">
                  <c:v>7.6551200000000001</c:v>
                </c:pt>
                <c:pt idx="17">
                  <c:v>7.8728999999999996</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15">
                  <c:v>6.83</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011520669291339"/>
          <c:y val="0.87893986242298117"/>
          <c:w val="0.14795546259842518"/>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 Cumberland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15.93778</c:v>
                </c:pt>
                <c:pt idx="1">
                  <c:v>17.521000000000001</c:v>
                </c:pt>
                <c:pt idx="2">
                  <c:v>11.667870000000001</c:v>
                </c:pt>
                <c:pt idx="3">
                  <c:v>15.276210000000001</c:v>
                </c:pt>
                <c:pt idx="4">
                  <c:v>6.8</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12933741615631378"/>
          <c:y val="6.8140319163664999E-3"/>
          <c:w val="0.81907524059492554"/>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9">
                  <c:v>88</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9">
                  <c:v>836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9.4</c:v>
                </c:pt>
                <c:pt idx="1">
                  <c:v>9.5</c:v>
                </c:pt>
                <c:pt idx="2">
                  <c:v>10</c:v>
                </c:pt>
                <c:pt idx="3">
                  <c:v>9.9</c:v>
                </c:pt>
                <c:pt idx="4">
                  <c:v>10.067479321</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6">
                  <c:v>60.815573332</c:v>
                </c:pt>
                <c:pt idx="7">
                  <c:v>59.450548632</c:v>
                </c:pt>
                <c:pt idx="8">
                  <c:v>57.911655209999999</c:v>
                </c:pt>
                <c:pt idx="9">
                  <c:v>57.810663214000002</c:v>
                </c:pt>
                <c:pt idx="10">
                  <c:v>56.904076592000003</c:v>
                </c:pt>
                <c:pt idx="11">
                  <c:v>55.675839619999998</c:v>
                </c:pt>
                <c:pt idx="12">
                  <c:v>54.086268781999998</c:v>
                </c:pt>
                <c:pt idx="13">
                  <c:v>54.048709971999997</c:v>
                </c:pt>
                <c:pt idx="14">
                  <c:v>51.688280499999998</c:v>
                </c:pt>
                <c:pt idx="15">
                  <c:v>49.040392269000002</c:v>
                </c:pt>
                <c:pt idx="16">
                  <c:v>48.940149726999998</c:v>
                </c:pt>
                <c:pt idx="17">
                  <c:v>47.290237234000003</c:v>
                </c:pt>
                <c:pt idx="18">
                  <c:v>43.271655655000004</c:v>
                </c:pt>
                <c:pt idx="19">
                  <c:v>39.194286669</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20" formatCode="0.00">
                  <c:v>35.139992941000003</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416294963780548"/>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5">
                  <c:v>10.1</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3">
                  <c:v>10.548029167999999</c:v>
                </c:pt>
                <c:pt idx="4">
                  <c:v>10.081750312</c:v>
                </c:pt>
                <c:pt idx="6">
                  <c:v>9.7470326207000006</c:v>
                </c:pt>
                <c:pt idx="7">
                  <c:v>9.6957458912999996</c:v>
                </c:pt>
                <c:pt idx="8">
                  <c:v>9.2781943497999997</c:v>
                </c:pt>
                <c:pt idx="9">
                  <c:v>9.0712989814</c:v>
                </c:pt>
                <c:pt idx="10">
                  <c:v>9.0073918830000004</c:v>
                </c:pt>
                <c:pt idx="11">
                  <c:v>8.5312004586000008</c:v>
                </c:pt>
                <c:pt idx="12">
                  <c:v>8.5164765914</c:v>
                </c:pt>
                <c:pt idx="13">
                  <c:v>8.2146456482999994</c:v>
                </c:pt>
                <c:pt idx="14">
                  <c:v>8.0699461962000001</c:v>
                </c:pt>
                <c:pt idx="15">
                  <c:v>7.9319822655000003</c:v>
                </c:pt>
                <c:pt idx="16">
                  <c:v>7.8091698067999999</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54653907654896949"/>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2" formatCode="#,##0">
                  <c:v>1210</c:v>
                </c:pt>
                <c:pt idx="3" formatCode="#,##0">
                  <c:v>1222</c:v>
                </c:pt>
                <c:pt idx="4" formatCode="#,##0">
                  <c:v>1364</c:v>
                </c:pt>
                <c:pt idx="5" formatCode="#,##0">
                  <c:v>1771</c:v>
                </c:pt>
                <c:pt idx="6" formatCode="#,##0">
                  <c:v>1947</c:v>
                </c:pt>
                <c:pt idx="7" formatCode="#,##0">
                  <c:v>2020</c:v>
                </c:pt>
                <c:pt idx="8" formatCode="#,##0">
                  <c:v>2034</c:v>
                </c:pt>
                <c:pt idx="9" formatCode="#,##0">
                  <c:v>2455</c:v>
                </c:pt>
                <c:pt idx="11" formatCode="#,##0">
                  <c:v>2748</c:v>
                </c:pt>
                <c:pt idx="12" formatCode="#,##0">
                  <c:v>3377</c:v>
                </c:pt>
                <c:pt idx="13" formatCode="#,##0">
                  <c:v>3557</c:v>
                </c:pt>
                <c:pt idx="14" formatCode="#,##0">
                  <c:v>3596</c:v>
                </c:pt>
                <c:pt idx="15" formatCode="#,##0">
                  <c:v>3730</c:v>
                </c:pt>
                <c:pt idx="16" formatCode="#,##0">
                  <c:v>4096</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10">
                  <c:v>2492</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2676</c:v>
                </c:pt>
                <c:pt idx="1">
                  <c:v>3027</c:v>
                </c:pt>
                <c:pt idx="2">
                  <c:v>2744</c:v>
                </c:pt>
                <c:pt idx="3">
                  <c:v>2510</c:v>
                </c:pt>
                <c:pt idx="4">
                  <c:v>2492</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2519670592494802E-2"/>
                  <c:y val="-5.624999653973938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91922985566259"/>
                  <c:y val="-7.26562455304967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3585805464209441"/>
                      <c:h val="2.6261809408107198E-2"/>
                    </c:manualLayout>
                  </c15:layout>
                </c:ext>
                <c:ext xmlns:c16="http://schemas.microsoft.com/office/drawing/2014/chart" uri="{C3380CC4-5D6E-409C-BE32-E72D297353CC}">
                  <c16:uniqueId val="{00000009-8FDA-461A-863D-0289773ABB37}"/>
                </c:ext>
              </c:extLst>
            </c:dLbl>
            <c:dLbl>
              <c:idx val="4"/>
              <c:layout>
                <c:manualLayout>
                  <c:x val="-0.13372601322350286"/>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5583959993760676E-2"/>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5.89194573650544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1119</c:v>
                </c:pt>
                <c:pt idx="1">
                  <c:v>1048</c:v>
                </c:pt>
                <c:pt idx="2">
                  <c:v>161</c:v>
                </c:pt>
                <c:pt idx="3">
                  <c:v>86</c:v>
                </c:pt>
                <c:pt idx="4" formatCode="#,##0">
                  <c:v>37</c:v>
                </c:pt>
                <c:pt idx="5">
                  <c:v>20</c:v>
                </c:pt>
                <c:pt idx="6">
                  <c:v>38</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0">
                  <c:v>47208</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0">
                  <c:v>42564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42356</c:v>
                </c:pt>
                <c:pt idx="1">
                  <c:v>43204</c:v>
                </c:pt>
                <c:pt idx="2">
                  <c:v>48475</c:v>
                </c:pt>
                <c:pt idx="3">
                  <c:v>47239</c:v>
                </c:pt>
                <c:pt idx="4">
                  <c:v>47208</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38995</c:v>
                </c:pt>
                <c:pt idx="1">
                  <c:v>36226</c:v>
                </c:pt>
                <c:pt idx="2">
                  <c:v>37240</c:v>
                </c:pt>
                <c:pt idx="3">
                  <c:v>38872</c:v>
                </c:pt>
                <c:pt idx="4">
                  <c:v>42564</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2">
                  <c:v>105</c:v>
                </c:pt>
                <c:pt idx="3">
                  <c:v>128</c:v>
                </c:pt>
                <c:pt idx="4">
                  <c:v>148</c:v>
                </c:pt>
                <c:pt idx="5">
                  <c:v>157</c:v>
                </c:pt>
                <c:pt idx="6">
                  <c:v>233</c:v>
                </c:pt>
                <c:pt idx="7">
                  <c:v>235</c:v>
                </c:pt>
                <c:pt idx="9">
                  <c:v>287</c:v>
                </c:pt>
                <c:pt idx="10">
                  <c:v>306</c:v>
                </c:pt>
                <c:pt idx="11">
                  <c:v>353</c:v>
                </c:pt>
                <c:pt idx="12">
                  <c:v>377</c:v>
                </c:pt>
                <c:pt idx="13">
                  <c:v>385</c:v>
                </c:pt>
                <c:pt idx="14">
                  <c:v>397</c:v>
                </c:pt>
                <c:pt idx="15">
                  <c:v>410</c:v>
                </c:pt>
                <c:pt idx="16">
                  <c:v>465</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8">
                  <c:v>246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112</c:v>
                </c:pt>
                <c:pt idx="1">
                  <c:v>91</c:v>
                </c:pt>
                <c:pt idx="2">
                  <c:v>76</c:v>
                </c:pt>
                <c:pt idx="3">
                  <c:v>68</c:v>
                </c:pt>
                <c:pt idx="4">
                  <c:v>76</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1.709938729045778E-16"/>
                  <c:y val="2.54879577103621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General</c:formatCode>
                <c:ptCount val="21"/>
                <c:pt idx="0" formatCode="0%">
                  <c:v>0.35638297872340402</c:v>
                </c:pt>
                <c:pt idx="2" formatCode="0%">
                  <c:v>0.10294117647058799</c:v>
                </c:pt>
                <c:pt idx="3" formatCode="0%">
                  <c:v>7.1428571428571397E-2</c:v>
                </c:pt>
                <c:pt idx="4" formatCode="0%">
                  <c:v>5.6716417910447799E-2</c:v>
                </c:pt>
                <c:pt idx="5" formatCode="0%">
                  <c:v>-6.7901234567901203E-2</c:v>
                </c:pt>
                <c:pt idx="6" formatCode="0%">
                  <c:v>-7.7419354838709695E-2</c:v>
                </c:pt>
                <c:pt idx="7" formatCode="0%">
                  <c:v>-0.107142857142857</c:v>
                </c:pt>
                <c:pt idx="8" formatCode="0%">
                  <c:v>-0.12</c:v>
                </c:pt>
                <c:pt idx="9" formatCode="0%">
                  <c:v>-0.125</c:v>
                </c:pt>
                <c:pt idx="10" formatCode="0%">
                  <c:v>-0.13218390804597699</c:v>
                </c:pt>
                <c:pt idx="11" formatCode="0%">
                  <c:v>-0.15454545454545501</c:v>
                </c:pt>
                <c:pt idx="12" formatCode="0%">
                  <c:v>-0.17716535433070901</c:v>
                </c:pt>
                <c:pt idx="13" formatCode="0%">
                  <c:v>-0.19323671497584499</c:v>
                </c:pt>
                <c:pt idx="14" formatCode="0%">
                  <c:v>-0.20909090909090899</c:v>
                </c:pt>
                <c:pt idx="15" formatCode="0%">
                  <c:v>-0.21379310344827601</c:v>
                </c:pt>
                <c:pt idx="16" formatCode="0%">
                  <c:v>-0.217391304347826</c:v>
                </c:pt>
                <c:pt idx="17" formatCode="0%">
                  <c:v>-0.23140495867768601</c:v>
                </c:pt>
                <c:pt idx="18" formatCode="0%">
                  <c:v>-0.238095238095238</c:v>
                </c:pt>
                <c:pt idx="19" formatCode="0%">
                  <c:v>-0.30158730158730201</c:v>
                </c:pt>
                <c:pt idx="20" formatCode="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1">
                  <c:v>0.11764705882352899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7745762269663585"/>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Cumberland</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6.5624999999999947E-2"/>
                  <c:y val="0.10078124380036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5.46875E-2"/>
                  <c:y val="-7.499999538631918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8.2812499999999997E-2"/>
                  <c:y val="-0.121874992502768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8125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0.34</c:v>
                </c:pt>
                <c:pt idx="1">
                  <c:v>0.39</c:v>
                </c:pt>
                <c:pt idx="2">
                  <c:v>0.09</c:v>
                </c:pt>
                <c:pt idx="3">
                  <c:v>0.06</c:v>
                </c:pt>
                <c:pt idx="4">
                  <c:v>7.0000000000000007E-2</c:v>
                </c:pt>
                <c:pt idx="5">
                  <c:v>0.02</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0.106</c:v>
                </c:pt>
                <c:pt idx="1">
                  <c:v>9.2999999999999999E-2</c:v>
                </c:pt>
                <c:pt idx="2">
                  <c:v>0.11700000000000001</c:v>
                </c:pt>
                <c:pt idx="3">
                  <c:v>9.9000000000000005E-2</c:v>
                </c:pt>
                <c:pt idx="4">
                  <c:v>0.109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0</c:v>
                </c:pt>
                <c:pt idx="1">
                  <c:v>3</c:v>
                </c:pt>
                <c:pt idx="2">
                  <c:v>1</c:v>
                </c:pt>
                <c:pt idx="3">
                  <c:v>0</c:v>
                </c:pt>
                <c:pt idx="4">
                  <c:v>0</c:v>
                </c:pt>
                <c:pt idx="5">
                  <c:v>1</c:v>
                </c:pt>
                <c:pt idx="6">
                  <c:v>1</c:v>
                </c:pt>
                <c:pt idx="7">
                  <c:v>0</c:v>
                </c:pt>
                <c:pt idx="8">
                  <c:v>1</c:v>
                </c:pt>
                <c:pt idx="9">
                  <c:v>1</c:v>
                </c:pt>
                <c:pt idx="10">
                  <c:v>1</c:v>
                </c:pt>
                <c:pt idx="11">
                  <c:v>1</c:v>
                </c:pt>
                <c:pt idx="12">
                  <c:v>1</c:v>
                </c:pt>
                <c:pt idx="13">
                  <c:v>1</c:v>
                </c:pt>
                <c:pt idx="14">
                  <c:v>2</c:v>
                </c:pt>
                <c:pt idx="15">
                  <c:v>0</c:v>
                </c:pt>
                <c:pt idx="16">
                  <c:v>0</c:v>
                </c:pt>
                <c:pt idx="17">
                  <c:v>1</c:v>
                </c:pt>
                <c:pt idx="18">
                  <c:v>1</c:v>
                </c:pt>
                <c:pt idx="19">
                  <c:v>1</c:v>
                </c:pt>
                <c:pt idx="20">
                  <c:v>1</c:v>
                </c:pt>
                <c:pt idx="21">
                  <c:v>1</c:v>
                </c:pt>
                <c:pt idx="22">
                  <c:v>0</c:v>
                </c:pt>
                <c:pt idx="23">
                  <c:v>0</c:v>
                </c:pt>
                <c:pt idx="24">
                  <c:v>1</c:v>
                </c:pt>
                <c:pt idx="25">
                  <c:v>1</c:v>
                </c:pt>
                <c:pt idx="26">
                  <c:v>0</c:v>
                </c:pt>
                <c:pt idx="27">
                  <c:v>0</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2">
                  <c:v>0.10199999999999999</c:v>
                </c:pt>
                <c:pt idx="3">
                  <c:v>0.106</c:v>
                </c:pt>
                <c:pt idx="4">
                  <c:v>0.107</c:v>
                </c:pt>
                <c:pt idx="5">
                  <c:v>0.112</c:v>
                </c:pt>
                <c:pt idx="6">
                  <c:v>0.112</c:v>
                </c:pt>
                <c:pt idx="7">
                  <c:v>0.123</c:v>
                </c:pt>
                <c:pt idx="8">
                  <c:v>0.125</c:v>
                </c:pt>
                <c:pt idx="9">
                  <c:v>0.127</c:v>
                </c:pt>
                <c:pt idx="10">
                  <c:v>0.13300000000000001</c:v>
                </c:pt>
                <c:pt idx="11">
                  <c:v>0.13600000000000001</c:v>
                </c:pt>
                <c:pt idx="12">
                  <c:v>0.14099999999999999</c:v>
                </c:pt>
                <c:pt idx="13">
                  <c:v>0.14499999999999999</c:v>
                </c:pt>
                <c:pt idx="14">
                  <c:v>0.15</c:v>
                </c:pt>
                <c:pt idx="16">
                  <c:v>0.153</c:v>
                </c:pt>
                <c:pt idx="17">
                  <c:v>0.153</c:v>
                </c:pt>
                <c:pt idx="18">
                  <c:v>0.187</c:v>
                </c:pt>
                <c:pt idx="19">
                  <c:v>0.19</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15">
                  <c:v>0.151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887575527383351"/>
          <c:y val="0.91204732016676315"/>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0.16800000000000001</c:v>
                </c:pt>
                <c:pt idx="1">
                  <c:v>0.124</c:v>
                </c:pt>
                <c:pt idx="2">
                  <c:v>0.10299999999999999</c:v>
                </c:pt>
                <c:pt idx="3">
                  <c:v>0.16200000000000001</c:v>
                </c:pt>
                <c:pt idx="4">
                  <c:v>0.151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0.152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dLbl>
              <c:idx val="0"/>
              <c:layout>
                <c:manualLayout>
                  <c:x val="-1.136363636363653E-2"/>
                  <c:y val="-0.138865919214478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59-4CF0-87A6-0BCCE22050F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0.29699999999999999</c:v>
                </c:pt>
                <c:pt idx="1">
                  <c:v>0.104</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2">
                  <c:v>0.13900000000000001</c:v>
                </c:pt>
                <c:pt idx="3">
                  <c:v>0.14599999999999999</c:v>
                </c:pt>
                <c:pt idx="4">
                  <c:v>0.14599999999999999</c:v>
                </c:pt>
                <c:pt idx="5">
                  <c:v>0.14599999999999999</c:v>
                </c:pt>
                <c:pt idx="6">
                  <c:v>0.14799999999999999</c:v>
                </c:pt>
                <c:pt idx="7">
                  <c:v>0.14899999999999999</c:v>
                </c:pt>
                <c:pt idx="8">
                  <c:v>0.157</c:v>
                </c:pt>
                <c:pt idx="9">
                  <c:v>0.16</c:v>
                </c:pt>
                <c:pt idx="10">
                  <c:v>0.16500000000000001</c:v>
                </c:pt>
                <c:pt idx="11">
                  <c:v>0.16700000000000001</c:v>
                </c:pt>
                <c:pt idx="12">
                  <c:v>0.17299999999999999</c:v>
                </c:pt>
                <c:pt idx="13">
                  <c:v>0.17299999999999999</c:v>
                </c:pt>
                <c:pt idx="14">
                  <c:v>0.17899999999999999</c:v>
                </c:pt>
                <c:pt idx="15">
                  <c:v>0.184</c:v>
                </c:pt>
                <c:pt idx="16">
                  <c:v>0.186</c:v>
                </c:pt>
                <c:pt idx="17">
                  <c:v>0.187</c:v>
                </c:pt>
                <c:pt idx="18">
                  <c:v>0.20399999999999999</c:v>
                </c:pt>
                <c:pt idx="19">
                  <c:v>0.21199999999999999</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20">
                  <c:v>0.246</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9530080794851039"/>
          <c:y val="0.91577725284339462"/>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0.17299999999999999</c:v>
                </c:pt>
                <c:pt idx="1">
                  <c:v>0.13500000000000001</c:v>
                </c:pt>
                <c:pt idx="2">
                  <c:v>0.19400000000000001</c:v>
                </c:pt>
                <c:pt idx="3">
                  <c:v>0.20200000000000001</c:v>
                </c:pt>
                <c:pt idx="4">
                  <c:v>0.246</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dLbl>
              <c:idx val="0"/>
              <c:layout>
                <c:manualLayout>
                  <c:x val="1.5242097967051001E-2"/>
                  <c:y val="7.16723645793400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BD-40A4-91B8-E1AFC316080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0.32800000000000001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dLbl>
              <c:idx val="0"/>
              <c:layout>
                <c:manualLayout>
                  <c:x val="-9.288475304223251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50-44AB-BFF5-2D82D31EC15B}"/>
                </c:ext>
              </c:extLst>
            </c:dLbl>
            <c:dLbl>
              <c:idx val="1"/>
              <c:layout>
                <c:manualLayout>
                  <c:x val="8.8921796707229772E-3"/>
                  <c:y val="-0.1388659192144781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50-44AB-BFF5-2D82D31EC15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0.16800000000000001</c:v>
                </c:pt>
                <c:pt idx="1">
                  <c:v>0.32800000000000001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9">
                  <c:v>11</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55794783464563"/>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4">
                  <c:v>8.5999999999999993E-2</c:v>
                </c:pt>
                <c:pt idx="5">
                  <c:v>9.8000000000000004E-2</c:v>
                </c:pt>
                <c:pt idx="6">
                  <c:v>0.107</c:v>
                </c:pt>
                <c:pt idx="8">
                  <c:v>0.11</c:v>
                </c:pt>
                <c:pt idx="9">
                  <c:v>0.11600000000000001</c:v>
                </c:pt>
                <c:pt idx="10">
                  <c:v>0.129</c:v>
                </c:pt>
                <c:pt idx="11">
                  <c:v>0.16</c:v>
                </c:pt>
                <c:pt idx="12">
                  <c:v>0.191</c:v>
                </c:pt>
                <c:pt idx="13">
                  <c:v>0.22500000000000001</c:v>
                </c:pt>
                <c:pt idx="14" formatCode="General">
                  <c:v>0.27800000000000002</c:v>
                </c:pt>
                <c:pt idx="15">
                  <c:v>0.29499999999999998</c:v>
                </c:pt>
                <c:pt idx="16">
                  <c:v>0.30499999999999999</c:v>
                </c:pt>
                <c:pt idx="17">
                  <c:v>0.308</c:v>
                </c:pt>
                <c:pt idx="18">
                  <c:v>0.32800000000000001</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7">
                  <c:v>0.109</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9447551673228346"/>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5" formatCode="0">
                  <c:v>4845</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5">
                  <c:v>4596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3">
                  <c:v>121</c:v>
                </c:pt>
                <c:pt idx="5">
                  <c:v>190</c:v>
                </c:pt>
                <c:pt idx="6">
                  <c:v>312</c:v>
                </c:pt>
                <c:pt idx="7">
                  <c:v>346</c:v>
                </c:pt>
                <c:pt idx="8">
                  <c:v>374</c:v>
                </c:pt>
                <c:pt idx="9">
                  <c:v>394</c:v>
                </c:pt>
                <c:pt idx="10">
                  <c:v>511</c:v>
                </c:pt>
                <c:pt idx="11">
                  <c:v>582</c:v>
                </c:pt>
                <c:pt idx="12">
                  <c:v>657</c:v>
                </c:pt>
                <c:pt idx="13">
                  <c:v>760</c:v>
                </c:pt>
                <c:pt idx="14">
                  <c:v>784</c:v>
                </c:pt>
                <c:pt idx="15">
                  <c:v>843</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4">
                  <c:v>153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2">
                  <c:v>145</c:v>
                </c:pt>
                <c:pt idx="3">
                  <c:v>146</c:v>
                </c:pt>
                <c:pt idx="4">
                  <c:v>184</c:v>
                </c:pt>
                <c:pt idx="6">
                  <c:v>408</c:v>
                </c:pt>
                <c:pt idx="7">
                  <c:v>448</c:v>
                </c:pt>
                <c:pt idx="8">
                  <c:v>475</c:v>
                </c:pt>
                <c:pt idx="9">
                  <c:v>496</c:v>
                </c:pt>
                <c:pt idx="10">
                  <c:v>582</c:v>
                </c:pt>
                <c:pt idx="11">
                  <c:v>754</c:v>
                </c:pt>
                <c:pt idx="12">
                  <c:v>756</c:v>
                </c:pt>
                <c:pt idx="13">
                  <c:v>768</c:v>
                </c:pt>
                <c:pt idx="14">
                  <c:v>772</c:v>
                </c:pt>
                <c:pt idx="15">
                  <c:v>892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5">
                  <c:v>193</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197</c:v>
                </c:pt>
                <c:pt idx="1">
                  <c:v>192</c:v>
                </c:pt>
                <c:pt idx="2">
                  <c:v>198</c:v>
                </c:pt>
                <c:pt idx="3">
                  <c:v>200</c:v>
                </c:pt>
                <c:pt idx="4">
                  <c:v>193</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4">
                  <c:v>1.2E-2</c:v>
                </c:pt>
                <c:pt idx="5" formatCode="General">
                  <c:v>1.2999999999999999E-2</c:v>
                </c:pt>
                <c:pt idx="6">
                  <c:v>1.2999999999999999E-2</c:v>
                </c:pt>
                <c:pt idx="7">
                  <c:v>1.4E-2</c:v>
                </c:pt>
                <c:pt idx="8">
                  <c:v>1.6E-2</c:v>
                </c:pt>
                <c:pt idx="9">
                  <c:v>1.7000000000000001E-2</c:v>
                </c:pt>
                <c:pt idx="10">
                  <c:v>1.9E-2</c:v>
                </c:pt>
                <c:pt idx="11">
                  <c:v>2.1000000000000001E-2</c:v>
                </c:pt>
                <c:pt idx="12">
                  <c:v>2.1999999999999999E-2</c:v>
                </c:pt>
                <c:pt idx="13">
                  <c:v>2.1999999999999999E-2</c:v>
                </c:pt>
                <c:pt idx="14">
                  <c:v>2.5000000000000001E-2</c:v>
                </c:pt>
                <c:pt idx="15">
                  <c:v>2.9000000000000001E-2</c:v>
                </c:pt>
                <c:pt idx="16">
                  <c:v>3.3000000000000002E-2</c:v>
                </c:pt>
                <c:pt idx="17">
                  <c:v>3.5000000000000003E-2</c:v>
                </c:pt>
                <c:pt idx="18">
                  <c:v>3.5999999999999997E-2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19" formatCode="0.0%">
                  <c:v>3.6999999999999998E-2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438963653980398"/>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4">
                  <c:v>170</c:v>
                </c:pt>
                <c:pt idx="5">
                  <c:v>190</c:v>
                </c:pt>
                <c:pt idx="6">
                  <c:v>272</c:v>
                </c:pt>
                <c:pt idx="7">
                  <c:v>278</c:v>
                </c:pt>
                <c:pt idx="8">
                  <c:v>280</c:v>
                </c:pt>
                <c:pt idx="9">
                  <c:v>327</c:v>
                </c:pt>
                <c:pt idx="10">
                  <c:v>345</c:v>
                </c:pt>
                <c:pt idx="11">
                  <c:v>394</c:v>
                </c:pt>
                <c:pt idx="12">
                  <c:v>411</c:v>
                </c:pt>
                <c:pt idx="13">
                  <c:v>472</c:v>
                </c:pt>
                <c:pt idx="14">
                  <c:v>520</c:v>
                </c:pt>
                <c:pt idx="15">
                  <c:v>538</c:v>
                </c:pt>
                <c:pt idx="16">
                  <c:v>548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3">
                  <c:v>162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8">
                  <c:v>1111</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8">
                  <c:v>1111</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68</c:v>
                </c:pt>
                <c:pt idx="1">
                  <c:v>115</c:v>
                </c:pt>
                <c:pt idx="2">
                  <c:v>117</c:v>
                </c:pt>
                <c:pt idx="3">
                  <c:v>96</c:v>
                </c:pt>
                <c:pt idx="4">
                  <c:v>106</c:v>
                </c:pt>
                <c:pt idx="5">
                  <c:v>59</c:v>
                </c:pt>
                <c:pt idx="6">
                  <c:v>54</c:v>
                </c:pt>
                <c:pt idx="7">
                  <c:v>29</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178</c:v>
                </c:pt>
                <c:pt idx="1">
                  <c:v>195</c:v>
                </c:pt>
                <c:pt idx="2">
                  <c:v>211</c:v>
                </c:pt>
                <c:pt idx="3">
                  <c:v>165</c:v>
                </c:pt>
                <c:pt idx="4">
                  <c:v>133</c:v>
                </c:pt>
                <c:pt idx="5">
                  <c:v>101</c:v>
                </c:pt>
                <c:pt idx="6">
                  <c:v>65</c:v>
                </c:pt>
                <c:pt idx="7">
                  <c:v>52</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2">
                  <c:v>627</c:v>
                </c:pt>
                <c:pt idx="3">
                  <c:v>660</c:v>
                </c:pt>
                <c:pt idx="4">
                  <c:v>748</c:v>
                </c:pt>
                <c:pt idx="6" formatCode="#,##0">
                  <c:v>985</c:v>
                </c:pt>
                <c:pt idx="7" formatCode="#,##0">
                  <c:v>1117</c:v>
                </c:pt>
                <c:pt idx="8" formatCode="#,##0">
                  <c:v>1713</c:v>
                </c:pt>
                <c:pt idx="9" formatCode="#,##0">
                  <c:v>1728</c:v>
                </c:pt>
                <c:pt idx="10" formatCode="#,##0">
                  <c:v>2011</c:v>
                </c:pt>
                <c:pt idx="11" formatCode="#,##0">
                  <c:v>2047</c:v>
                </c:pt>
                <c:pt idx="12" formatCode="#,##0">
                  <c:v>2718</c:v>
                </c:pt>
                <c:pt idx="13">
                  <c:v>2767</c:v>
                </c:pt>
                <c:pt idx="14" formatCode="#,##0">
                  <c:v>2912</c:v>
                </c:pt>
                <c:pt idx="15" formatCode="#,##0">
                  <c:v>2998</c:v>
                </c:pt>
                <c:pt idx="16" formatCode="#,##0">
                  <c:v>3015</c:v>
                </c:pt>
                <c:pt idx="17" formatCode="#,##0">
                  <c:v>3269</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5">
                  <c:v>983</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dLbl>
              <c:idx val="10"/>
              <c:tx>
                <c:rich>
                  <a:bodyPr/>
                  <a:lstStyle/>
                  <a:p>
                    <a:r>
                      <a:rPr lang="en-US"/>
                      <a:t>4.91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271-4B67-94C6-C4CE1675491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0" formatCode="0.00">
                  <c:v>4.91</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Bridgeton city</c:v>
                </c:pt>
                <c:pt idx="1">
                  <c:v>Vineland city</c:v>
                </c:pt>
                <c:pt idx="2">
                  <c:v>Maurice River township</c:v>
                </c:pt>
                <c:pt idx="3">
                  <c:v>Millville city</c:v>
                </c:pt>
                <c:pt idx="4">
                  <c:v>Fairfield township</c:v>
                </c:pt>
                <c:pt idx="5">
                  <c:v>Upper Deerfield township</c:v>
                </c:pt>
                <c:pt idx="6">
                  <c:v>Deerfield township</c:v>
                </c:pt>
                <c:pt idx="7">
                  <c:v>Greenwich township</c:v>
                </c:pt>
                <c:pt idx="8">
                  <c:v>Shiloh borough</c:v>
                </c:pt>
                <c:pt idx="9">
                  <c:v>Hopewell township</c:v>
                </c:pt>
              </c:strCache>
            </c:strRef>
          </c:cat>
          <c:val>
            <c:numRef>
              <c:f>Sheet1!$B$2:$B$11</c:f>
              <c:numCache>
                <c:formatCode>0.00%</c:formatCode>
                <c:ptCount val="10"/>
                <c:pt idx="0">
                  <c:v>0.219</c:v>
                </c:pt>
                <c:pt idx="1">
                  <c:v>0.11</c:v>
                </c:pt>
                <c:pt idx="2">
                  <c:v>6.9000000000000006E-2</c:v>
                </c:pt>
                <c:pt idx="3">
                  <c:v>6.6000000000000003E-2</c:v>
                </c:pt>
                <c:pt idx="4">
                  <c:v>5.8999999999999997E-2</c:v>
                </c:pt>
                <c:pt idx="5">
                  <c:v>5.7000000000000002E-2</c:v>
                </c:pt>
                <c:pt idx="6">
                  <c:v>4.7E-2</c:v>
                </c:pt>
                <c:pt idx="7">
                  <c:v>4.1000000000000002E-2</c:v>
                </c:pt>
                <c:pt idx="8">
                  <c:v>3.6999999999999998E-2</c:v>
                </c:pt>
                <c:pt idx="9">
                  <c:v>3.4000000000000002E-2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Cumberland County avg 10.5%</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Bridgeton city</c:v>
                </c:pt>
                <c:pt idx="1">
                  <c:v>Vineland city</c:v>
                </c:pt>
                <c:pt idx="2">
                  <c:v>Maurice River township</c:v>
                </c:pt>
                <c:pt idx="3">
                  <c:v>Millville city</c:v>
                </c:pt>
                <c:pt idx="4">
                  <c:v>Fairfield township</c:v>
                </c:pt>
                <c:pt idx="5">
                  <c:v>Upper Deerfield township</c:v>
                </c:pt>
                <c:pt idx="6">
                  <c:v>Deerfield township</c:v>
                </c:pt>
                <c:pt idx="7">
                  <c:v>Greenwich township</c:v>
                </c:pt>
                <c:pt idx="8">
                  <c:v>Shiloh borough</c:v>
                </c:pt>
                <c:pt idx="9">
                  <c:v>Hopewell township</c:v>
                </c:pt>
              </c:strCache>
            </c:strRef>
          </c:cat>
          <c:val>
            <c:numRef>
              <c:f>Sheet1!$C$2:$C$11</c:f>
              <c:numCache>
                <c:formatCode>0%</c:formatCode>
                <c:ptCount val="10"/>
                <c:pt idx="0">
                  <c:v>0.105</c:v>
                </c:pt>
                <c:pt idx="1">
                  <c:v>0.105</c:v>
                </c:pt>
                <c:pt idx="2">
                  <c:v>0.105</c:v>
                </c:pt>
                <c:pt idx="3">
                  <c:v>0.105</c:v>
                </c:pt>
                <c:pt idx="4">
                  <c:v>0.105</c:v>
                </c:pt>
                <c:pt idx="5">
                  <c:v>0.105</c:v>
                </c:pt>
                <c:pt idx="6">
                  <c:v>0.105</c:v>
                </c:pt>
                <c:pt idx="7">
                  <c:v>0.105</c:v>
                </c:pt>
                <c:pt idx="8">
                  <c:v>0.105</c:v>
                </c:pt>
                <c:pt idx="9">
                  <c:v>0.105</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846257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0.43568</cdr:x>
      <cdr:y>0.77181</cdr:y>
    </cdr:from>
    <cdr:to>
      <cdr:x>0.58988</cdr:x>
      <cdr:y>0.80747</cdr:y>
    </cdr:to>
    <cdr:sp macro="" textlink="">
      <cdr:nvSpPr>
        <cdr:cNvPr id="2" name="TextBox 5"/>
        <cdr:cNvSpPr txBox="1"/>
      </cdr:nvSpPr>
      <cdr:spPr>
        <a:xfrm xmlns:a="http://schemas.openxmlformats.org/drawingml/2006/main">
          <a:off x="2647336" y="4994969"/>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cgsresourcenet.org/" TargetMode="External"/><Relationship Id="rId7" Type="http://schemas.openxmlformats.org/officeDocument/2006/relationships/hyperlink" Target="https://www.southjersey.com/article/9481/SJ-Orgs-AIDS-Coalition"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asapphealthcare.org/" TargetMode="External"/><Relationship Id="rId5" Type="http://schemas.openxmlformats.org/officeDocument/2006/relationships/hyperlink" Target="https://rwjms.rutgers.edu/boggscenter/" TargetMode="External"/><Relationship Id="rId4" Type="http://schemas.openxmlformats.org/officeDocument/2006/relationships/hyperlink" Target="https://www.wespeakupforchildren.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Revision 6/19/2023</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Bridgeton city and </a:t>
            </a:r>
            <a:r>
              <a:rPr lang="en-US" sz="1200" kern="1200" dirty="0" err="1">
                <a:solidFill>
                  <a:schemeClr val="tx1"/>
                </a:solidFill>
                <a:effectLst/>
                <a:latin typeface="+mn-lt"/>
                <a:ea typeface="+mn-ea"/>
                <a:cs typeface="+mn-cs"/>
              </a:rPr>
              <a:t>Vineline</a:t>
            </a:r>
            <a:r>
              <a:rPr lang="en-US" sz="1200" kern="1200" dirty="0">
                <a:solidFill>
                  <a:schemeClr val="tx1"/>
                </a:solidFill>
                <a:effectLst/>
                <a:latin typeface="+mn-lt"/>
                <a:ea typeface="+mn-ea"/>
                <a:cs typeface="+mn-cs"/>
              </a:rPr>
              <a:t> city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Vineland city and Bridgeton city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lower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Bridgeton city and Commercial township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decrease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Bridgeton city and Shiloh borough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similar to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a:t>
            </a:r>
            <a:r>
              <a:rPr lang="en-US" sz="1200" kern="1200">
                <a:solidFill>
                  <a:schemeClr val="tx1"/>
                </a:solidFill>
                <a:effectLst/>
                <a:latin typeface="+mn-lt"/>
                <a:ea typeface="+mn-ea"/>
                <a:cs typeface="+mn-cs"/>
              </a:rPr>
              <a:t>rates increased </a:t>
            </a:r>
            <a:r>
              <a:rPr lang="en-US" sz="1200" kern="1200" dirty="0">
                <a:solidFill>
                  <a:schemeClr val="tx1"/>
                </a:solidFill>
                <a:effectLst/>
                <a:latin typeface="+mn-lt"/>
                <a:ea typeface="+mn-ea"/>
                <a:cs typeface="+mn-cs"/>
              </a:rPr>
              <a:t>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decrease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Infant, toddler, and pre-K median monthly childcare costs in this county tend to be on the middling or low side for the state. </a:t>
            </a:r>
          </a:p>
          <a:p>
            <a:pPr rtl="0"/>
            <a:r>
              <a:rPr lang="en-US" dirty="0">
                <a:effectLst/>
              </a:rPr>
              <a:t> </a:t>
            </a:r>
          </a:p>
          <a:p>
            <a:pPr rtl="0"/>
            <a:r>
              <a:rPr lang="en-US" dirty="0">
                <a:effectLst/>
              </a:rPr>
              <a:t> 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around as expected for all categories of childcare, except for infant childcare which is higher than expected.</a:t>
            </a:r>
          </a:p>
          <a:p>
            <a:pPr rtl="0"/>
            <a:endParaRPr lang="en-US" dirty="0"/>
          </a:p>
          <a:p>
            <a:pPr rtl="0"/>
            <a:r>
              <a:rPr lang="en-US" dirty="0"/>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Upper Deerfield township and Bridgeton city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68.05% County’s population has received at least one dose of the COVID-19 vaccination.</a:t>
            </a:r>
          </a:p>
          <a:p>
            <a:r>
              <a:rPr lang="en-US" dirty="0"/>
              <a:t>•   53.60%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4255192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Vineland Public School District and Bridgeton City School District have the lowest graduation rate.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remain mostly steady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remained mostly steady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$5-$7K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11.76% change indicates an increase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Access Center services, followed by Outpatient.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lower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Hispanic/Latino and “Other” residents, and lower proportions of Asian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a:t>
            </a:r>
            <a:r>
              <a:rPr lang="en-US" sz="1200" kern="1200">
                <a:solidFill>
                  <a:schemeClr val="tx1"/>
                </a:solidFill>
                <a:effectLst/>
                <a:latin typeface="+mn-lt"/>
                <a:ea typeface="+mn-ea"/>
                <a:cs typeface="+mn-cs"/>
              </a:rPr>
              <a:t>graph 14.1):</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1,030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81</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http://www.cgsresourcenet.org/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https://www.wespeakupforchildren.org/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https://rwjms.rutgers.edu/boggscenter/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https://asapphealthcare.org/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https://www.southjersey.com/article/9481/SJ-Orgs-AIDS-Coalition</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and Black/African American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10</a:t>
            </a:r>
            <a:r>
              <a:rPr lang="en-US" baseline="30000" dirty="0"/>
              <a:t>th</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p>
          <a:p>
            <a:r>
              <a:rPr lang="en-US" sz="1200" kern="1200" dirty="0">
                <a:solidFill>
                  <a:schemeClr val="tx1"/>
                </a:solidFill>
                <a:effectLst/>
                <a:latin typeface="+mn-lt"/>
                <a:ea typeface="+mn-ea"/>
                <a:cs typeface="+mn-cs"/>
              </a:rPr>
              <a:t>https://www.cgsresourcenet.org/community-services/legal-advocacy/advocacy/</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lowest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Cumberland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5EAB8C8B-567F-66AF-2C38-20C8F4018F61}"/>
              </a:ext>
            </a:extLst>
          </p:cNvPr>
          <p:cNvSpPr txBox="1"/>
          <p:nvPr userDrawn="1"/>
        </p:nvSpPr>
        <p:spPr>
          <a:xfrm>
            <a:off x="609600" y="323444"/>
            <a:ext cx="101040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 County</a:t>
            </a:r>
          </a:p>
        </p:txBody>
      </p:sp>
      <p:pic>
        <p:nvPicPr>
          <p:cNvPr id="7" name="Picture 6">
            <a:extLst>
              <a:ext uri="{FF2B5EF4-FFF2-40B4-BE49-F238E27FC236}">
                <a16:creationId xmlns:a16="http://schemas.microsoft.com/office/drawing/2014/main" id="{FA5F8CD3-CC39-9D5C-CDB0-603BE735CBF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298" y="61540"/>
            <a:ext cx="484317" cy="91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93C71D5C-D42B-B0A0-AB46-3674DBCC31C6}"/>
              </a:ext>
            </a:extLst>
          </p:cNvPr>
          <p:cNvSpPr txBox="1"/>
          <p:nvPr userDrawn="1"/>
        </p:nvSpPr>
        <p:spPr>
          <a:xfrm>
            <a:off x="609600" y="323444"/>
            <a:ext cx="101040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 County</a:t>
            </a:r>
          </a:p>
        </p:txBody>
      </p:sp>
      <p:pic>
        <p:nvPicPr>
          <p:cNvPr id="4" name="Picture 3">
            <a:extLst>
              <a:ext uri="{FF2B5EF4-FFF2-40B4-BE49-F238E27FC236}">
                <a16:creationId xmlns:a16="http://schemas.microsoft.com/office/drawing/2014/main" id="{081B40D5-B5D3-46D2-6375-0F5BCF16B92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298" y="61540"/>
            <a:ext cx="484317" cy="91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2FB4EDD3-FC63-BE23-0CA0-F9F37781558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412" y="914400"/>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1B1753D8-A8EF-D5FF-FB76-8359671594D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63319" y="4444912"/>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1849F045-64D3-0E4B-4DF3-A10C15E81ED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35401" y="439186"/>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F4167314-339B-8C0C-10F4-E18D5457D6E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35401" y="519456"/>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BFED1BB7-E3AF-1A15-6BEA-A9BAE14BAE8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97351" y="2785518"/>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EDB4C0B8-4E02-F88E-AF8A-BCD68A5166C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19590" y="565807"/>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24BB9450-87F6-F083-EBC7-6113C6F75D8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9325" y="429544"/>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8BEDC5C5-584B-0790-0EB8-579FC50E99C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56946" y="4939055"/>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09600" y="323444"/>
            <a:ext cx="101040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 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E39D90CE-A3BC-A971-FC1A-F4B56F7B5A3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298" y="61540"/>
            <a:ext cx="484317" cy="91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F46F0446-8C3F-A081-74D6-EA3CBD44470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1895" y="4862856"/>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C99A649B-7B17-3CFA-3E6F-F16F3BA67B4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19641" y="443256"/>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0128C28B-C1BE-4B0D-5FE6-FBD556E01BD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21881" y="291783"/>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13D2BB46-080D-7795-2C54-A60066EC776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78628" y="438799"/>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1D8B170A-84BA-EA80-EAB6-8C3800FA4E4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21598" y="896130"/>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D05DD671-CF90-EAC2-4C53-F108B263E81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16019" y="521263"/>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A24C4CF9-6E64-8379-7902-7F97E56B4D4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62338" y="382698"/>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B2B25F50-9B70-03C0-BCD2-89CFD233F00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30700" y="418164"/>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7ADEEFAA-CA28-030E-BD45-999CF944CAF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8573" y="418165"/>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1">
            <a:extLst>
              <a:ext uri="{FF2B5EF4-FFF2-40B4-BE49-F238E27FC236}">
                <a16:creationId xmlns:a16="http://schemas.microsoft.com/office/drawing/2014/main" id="{2AEA0BC9-077A-5AB3-9FFE-1913DADE0B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412" y="914400"/>
            <a:ext cx="752498" cy="142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95A9F3C2-1F0B-F9C0-8347-BB1D94FC449F}"/>
              </a:ext>
            </a:extLst>
          </p:cNvPr>
          <p:cNvSpPr txBox="1"/>
          <p:nvPr userDrawn="1"/>
        </p:nvSpPr>
        <p:spPr>
          <a:xfrm>
            <a:off x="609600" y="323444"/>
            <a:ext cx="101040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 County</a:t>
            </a:r>
          </a:p>
        </p:txBody>
      </p:sp>
      <p:pic>
        <p:nvPicPr>
          <p:cNvPr id="6" name="Picture 5">
            <a:extLst>
              <a:ext uri="{FF2B5EF4-FFF2-40B4-BE49-F238E27FC236}">
                <a16:creationId xmlns:a16="http://schemas.microsoft.com/office/drawing/2014/main" id="{2CE360A3-615C-06B3-6B98-EDA848EC696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298" y="61540"/>
            <a:ext cx="484317" cy="91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F336E8E3-C929-7498-2C7A-52B25D349590}"/>
              </a:ext>
            </a:extLst>
          </p:cNvPr>
          <p:cNvSpPr txBox="1"/>
          <p:nvPr userDrawn="1"/>
        </p:nvSpPr>
        <p:spPr>
          <a:xfrm>
            <a:off x="609600" y="323444"/>
            <a:ext cx="101040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 County</a:t>
            </a:r>
          </a:p>
        </p:txBody>
      </p:sp>
      <p:pic>
        <p:nvPicPr>
          <p:cNvPr id="6" name="Picture 5">
            <a:extLst>
              <a:ext uri="{FF2B5EF4-FFF2-40B4-BE49-F238E27FC236}">
                <a16:creationId xmlns:a16="http://schemas.microsoft.com/office/drawing/2014/main" id="{E4B047AD-8213-4D46-05F4-3C9016FDCC8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298" y="61540"/>
            <a:ext cx="484317" cy="91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B788900F-5BE3-011C-9B3A-194527F86303}"/>
              </a:ext>
            </a:extLst>
          </p:cNvPr>
          <p:cNvSpPr txBox="1"/>
          <p:nvPr userDrawn="1"/>
        </p:nvSpPr>
        <p:spPr>
          <a:xfrm>
            <a:off x="609600" y="323444"/>
            <a:ext cx="101040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 County</a:t>
            </a:r>
          </a:p>
        </p:txBody>
      </p:sp>
      <p:pic>
        <p:nvPicPr>
          <p:cNvPr id="6" name="Picture 5">
            <a:extLst>
              <a:ext uri="{FF2B5EF4-FFF2-40B4-BE49-F238E27FC236}">
                <a16:creationId xmlns:a16="http://schemas.microsoft.com/office/drawing/2014/main" id="{23C70B75-FE81-99F3-D445-052AAC42703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298" y="61540"/>
            <a:ext cx="484317" cy="91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A1A3A346-C8C5-034E-FA39-D1900A09F6B9}"/>
              </a:ext>
            </a:extLst>
          </p:cNvPr>
          <p:cNvSpPr txBox="1"/>
          <p:nvPr userDrawn="1"/>
        </p:nvSpPr>
        <p:spPr>
          <a:xfrm>
            <a:off x="609600" y="323444"/>
            <a:ext cx="101040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 County</a:t>
            </a:r>
          </a:p>
        </p:txBody>
      </p:sp>
      <p:pic>
        <p:nvPicPr>
          <p:cNvPr id="6" name="Picture 5">
            <a:extLst>
              <a:ext uri="{FF2B5EF4-FFF2-40B4-BE49-F238E27FC236}">
                <a16:creationId xmlns:a16="http://schemas.microsoft.com/office/drawing/2014/main" id="{C409373A-2E0D-BA32-6349-F36BD6DEC86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298" y="61540"/>
            <a:ext cx="484317" cy="91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3" name="TextBox 14">
            <a:extLst>
              <a:ext uri="{FF2B5EF4-FFF2-40B4-BE49-F238E27FC236}">
                <a16:creationId xmlns:a16="http://schemas.microsoft.com/office/drawing/2014/main" id="{1936030A-6ADF-5963-EE30-240C313E55A7}"/>
              </a:ext>
            </a:extLst>
          </p:cNvPr>
          <p:cNvSpPr txBox="1"/>
          <p:nvPr userDrawn="1"/>
        </p:nvSpPr>
        <p:spPr>
          <a:xfrm>
            <a:off x="609600" y="323444"/>
            <a:ext cx="101040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 County</a:t>
            </a:r>
          </a:p>
        </p:txBody>
      </p:sp>
      <p:pic>
        <p:nvPicPr>
          <p:cNvPr id="6" name="Picture 5">
            <a:extLst>
              <a:ext uri="{FF2B5EF4-FFF2-40B4-BE49-F238E27FC236}">
                <a16:creationId xmlns:a16="http://schemas.microsoft.com/office/drawing/2014/main" id="{BECC69A9-AF4A-320B-63BD-8121912E449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298" y="61540"/>
            <a:ext cx="484317" cy="91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F12D1D6B-174D-038C-C6A1-8B11BD3138D0}"/>
              </a:ext>
            </a:extLst>
          </p:cNvPr>
          <p:cNvSpPr txBox="1"/>
          <p:nvPr userDrawn="1"/>
        </p:nvSpPr>
        <p:spPr>
          <a:xfrm>
            <a:off x="609600" y="323444"/>
            <a:ext cx="101040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 County</a:t>
            </a:r>
          </a:p>
        </p:txBody>
      </p:sp>
      <p:pic>
        <p:nvPicPr>
          <p:cNvPr id="4" name="Picture 3">
            <a:extLst>
              <a:ext uri="{FF2B5EF4-FFF2-40B4-BE49-F238E27FC236}">
                <a16:creationId xmlns:a16="http://schemas.microsoft.com/office/drawing/2014/main" id="{66C57153-0A4E-6958-52BC-F9BED626A7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298" y="61540"/>
            <a:ext cx="484317" cy="91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AE12900E-3BF7-0E73-A382-CDD2743A4B76}"/>
              </a:ext>
            </a:extLst>
          </p:cNvPr>
          <p:cNvSpPr txBox="1"/>
          <p:nvPr userDrawn="1"/>
        </p:nvSpPr>
        <p:spPr>
          <a:xfrm>
            <a:off x="609600" y="323444"/>
            <a:ext cx="101040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Cumberland County</a:t>
            </a:r>
          </a:p>
        </p:txBody>
      </p:sp>
      <p:pic>
        <p:nvPicPr>
          <p:cNvPr id="7" name="Picture 6">
            <a:extLst>
              <a:ext uri="{FF2B5EF4-FFF2-40B4-BE49-F238E27FC236}">
                <a16:creationId xmlns:a16="http://schemas.microsoft.com/office/drawing/2014/main" id="{0CBC0953-67F0-9942-FE17-F71667A5F72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298" y="61540"/>
            <a:ext cx="484317" cy="91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8.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19FAF-C5F9-FE67-57F8-53C921541F0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 y="-381000"/>
            <a:ext cx="12877800" cy="72411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Cumberland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11" name="Picture 2">
            <a:extLst>
              <a:ext uri="{FF2B5EF4-FFF2-40B4-BE49-F238E27FC236}">
                <a16:creationId xmlns:a16="http://schemas.microsoft.com/office/drawing/2014/main" id="{42BCF769-8801-8A8C-65D2-ABBFDD7859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55080" y="4905932"/>
            <a:ext cx="692150" cy="1309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670669891"/>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637481999"/>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668687847"/>
              </p:ext>
            </p:extLst>
          </p:nvPr>
        </p:nvGraphicFramePr>
        <p:xfrm>
          <a:off x="8733503" y="4053920"/>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00405119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80320115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573499078"/>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910252156"/>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76142418"/>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637883953"/>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929050333"/>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456300923"/>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113434715"/>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773830344"/>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073306029"/>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B7F8087-9149-7CFB-6A5D-F5162E0E2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2245500" cy="4249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map&#10;&#10;Description automatically generated">
            <a:extLst>
              <a:ext uri="{FF2B5EF4-FFF2-40B4-BE49-F238E27FC236}">
                <a16:creationId xmlns:a16="http://schemas.microsoft.com/office/drawing/2014/main" id="{344A55DA-C7DA-3A1D-8A0B-31EC847104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43400" y="838200"/>
            <a:ext cx="5867400" cy="4648200"/>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788636782"/>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7686806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904941992"/>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454759646"/>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4200561650"/>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196248427"/>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733037303"/>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856773589"/>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77667006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809936992"/>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04225528"/>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62830781"/>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45025641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128467212"/>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591813798"/>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651904816"/>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774114105"/>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417931639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211663769"/>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604039" y="5965667"/>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28.6</a:t>
            </a:r>
          </a:p>
        </p:txBody>
      </p:sp>
      <p:sp>
        <p:nvSpPr>
          <p:cNvPr id="12" name="TextBox 11"/>
          <p:cNvSpPr txBox="1"/>
          <p:nvPr>
            <p:custDataLst>
              <p:tags r:id="rId9"/>
            </p:custDataLst>
          </p:nvPr>
        </p:nvSpPr>
        <p:spPr>
          <a:xfrm>
            <a:off x="6870801" y="6005813"/>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25.6</a:t>
            </a: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42829665"/>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1452853032"/>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338045407"/>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45164960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2467"/>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451407113"/>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973533164"/>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045446003"/>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83078028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45583590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741949656"/>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607611274"/>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896193427"/>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679375281"/>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793308441"/>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700961025"/>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82976176"/>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775858890"/>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9239692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344569274"/>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97594746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067735692"/>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526271179"/>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476217837"/>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476401344"/>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4259792959"/>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51722553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16436768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58321230"/>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184691096"/>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65211213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4633526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6524511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69143717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96230359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47554876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480021128"/>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667861190"/>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4228015039"/>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83711348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829585738"/>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89736361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1627294"/>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415457123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83933305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422588763"/>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75859943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Cumberland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251608117"/>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a:latin typeface="Franklin Gothic Book" panose="020B0503020102020204" pitchFamily="34" charset="0"/>
                        </a:rPr>
                        <a:t>Median unemployment rates across counties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541666516"/>
              </p:ext>
            </p:extLst>
          </p:nvPr>
        </p:nvGraphicFramePr>
        <p:xfrm>
          <a:off x="7543801" y="867539"/>
          <a:ext cx="4648200" cy="608912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5022792"/>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899539631"/>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015715571"/>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4457356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669472262"/>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921218261"/>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377006571"/>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www.cgsresourcenet.org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9BB8322A-185A-3CD9-3E35-00B28174D5AD}"/>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CASA of CGS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ASAPP HealthCare, Inc. </a:t>
            </a:r>
            <a:r>
              <a:rPr lang="en-US" sz="1200" dirty="0">
                <a:solidFill>
                  <a:srgbClr val="C00000"/>
                </a:solidFill>
                <a:latin typeface="Franklin Gothic Medium" panose="020B0603020102020204" pitchFamily="34" charset="0"/>
              </a:rPr>
              <a:t>[Behavioral &amp; Emotional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Boys and Girls Club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AIDS Coalition of Southern NJ</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Success Centers located throughout Cumberland County</a:t>
            </a:r>
          </a:p>
          <a:p>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959981879"/>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Cumberland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86194100"/>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598119060"/>
              </p:ext>
            </p:extLst>
          </p:nvPr>
        </p:nvGraphicFramePr>
        <p:xfrm>
          <a:off x="7022764" y="1172812"/>
          <a:ext cx="5117866" cy="584186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15.2: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6BE86D27-C934-2A4A-1999-30FE4A79BCD3}"/>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3dfe41314175e8eff9a4&quot;,&quot;SmartGridHorizontal&quot;:0,&quot;LinkedExcelSources&quot;:{&quot;6463e187363939443c0312ea&quot;:&quot;{{Desktop}}\\2023 Data Hub\\template\\County PPT_stage 1\\workbooks\\Cumberland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xr6Hi7QvCLuN4V36SG_1684253186&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4oBGvQb6zrQweC44xRA_1684253186&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G8SrVuWXBg5hYkPFZse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mJSAgTSv3J6tiBwEHzP_1684253191&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27644</TotalTime>
  <Words>9786</Words>
  <Application>Microsoft Office PowerPoint</Application>
  <PresentationFormat>Widescreen</PresentationFormat>
  <Paragraphs>793</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1634</cp:revision>
  <dcterms:created xsi:type="dcterms:W3CDTF">2006-08-16T00:00:00Z</dcterms:created>
  <dcterms:modified xsi:type="dcterms:W3CDTF">2023-06-20T05:49:57Z</dcterms:modified>
</cp:coreProperties>
</file>