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619" dt="2025-03-10T15:25:56.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82222" autoAdjust="0"/>
  </p:normalViewPr>
  <p:slideViewPr>
    <p:cSldViewPr>
      <p:cViewPr varScale="1">
        <p:scale>
          <a:sx n="67" d="100"/>
          <a:sy n="67" d="100"/>
        </p:scale>
        <p:origin x="211"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pe%20May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pe%20May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Overview'!$A$18,'0. Overview'!$A$38,'0. Overview'!$A$57,'0. Overview'!$A$84,'0. Overview'!$A$104,'0. Overview'!$A$114,'0. Overview'!$A$153,'0. Overview'!$A$166,'0. Overview'!$A$199)</c:f>
              <c:strCache>
                <c:ptCount val="9"/>
                <c:pt idx="0">
                  <c:v>Cape May</c:v>
                </c:pt>
                <c:pt idx="1">
                  <c:v>Cape May </c:v>
                </c:pt>
                <c:pt idx="2">
                  <c:v>Cape May</c:v>
                </c:pt>
                <c:pt idx="3">
                  <c:v>Cape May</c:v>
                </c:pt>
                <c:pt idx="4">
                  <c:v>Cape May</c:v>
                </c:pt>
                <c:pt idx="5">
                  <c:v>Cape May</c:v>
                </c:pt>
                <c:pt idx="6">
                  <c:v>Cape May </c:v>
                </c:pt>
                <c:pt idx="7">
                  <c:v>Cape May</c:v>
                </c:pt>
                <c:pt idx="8">
                  <c:v>Cape May </c:v>
                </c:pt>
              </c:strCache>
            </c:strRef>
          </c:cat>
          <c:val>
            <c:numRef>
              <c:f>('0. Overview'!$C$18,'0. Overview'!$C$38,'0. Overview'!$C$57,'0. Overview'!$C$84,'0. Overview'!$C$104,'0. Overview'!$C$114,'0. Overview'!$C$153,'0. Overview'!$C$166,'0. Overview'!$C$199)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7B6A-402F-8C21-8BA97F18F49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Overview'!$A$18,'0. Overview'!$A$38,'0. Overview'!$A$57,'0. Overview'!$A$84,'0. Overview'!$A$104,'0. Overview'!$A$114,'0. Overview'!$A$153,'0. Overview'!$A$166,'0. Overview'!$A$199)</c:f>
              <c:strCache>
                <c:ptCount val="9"/>
                <c:pt idx="0">
                  <c:v>Cape May</c:v>
                </c:pt>
                <c:pt idx="1">
                  <c:v>Cape May </c:v>
                </c:pt>
                <c:pt idx="2">
                  <c:v>Cape May</c:v>
                </c:pt>
                <c:pt idx="3">
                  <c:v>Cape May</c:v>
                </c:pt>
                <c:pt idx="4">
                  <c:v>Cape May</c:v>
                </c:pt>
                <c:pt idx="5">
                  <c:v>Cape May</c:v>
                </c:pt>
                <c:pt idx="6">
                  <c:v>Cape May </c:v>
                </c:pt>
                <c:pt idx="7">
                  <c:v>Cape May</c:v>
                </c:pt>
                <c:pt idx="8">
                  <c:v>Cape May </c:v>
                </c:pt>
              </c:strCache>
            </c:strRef>
          </c:cat>
          <c:val>
            <c:numRef>
              <c:f>('0. Overview'!$D$18,'0. Overview'!$D$38,'0. Overview'!$D$57,'0. Overview'!$D$84,'0. Overview'!$D$104,'0. Overview'!$D$114,'0. Overview'!$D$153,'0. Overview'!$D$166,'0. Overview'!$D$199)</c:f>
              <c:numCache>
                <c:formatCode>General</c:formatCode>
                <c:ptCount val="9"/>
                <c:pt idx="0">
                  <c:v>5.875</c:v>
                </c:pt>
                <c:pt idx="1">
                  <c:v>7.875</c:v>
                </c:pt>
                <c:pt idx="2">
                  <c:v>10.875</c:v>
                </c:pt>
                <c:pt idx="3">
                  <c:v>4.875</c:v>
                </c:pt>
                <c:pt idx="4">
                  <c:v>7.875</c:v>
                </c:pt>
                <c:pt idx="5">
                  <c:v>19.875</c:v>
                </c:pt>
                <c:pt idx="6">
                  <c:v>2.875</c:v>
                </c:pt>
                <c:pt idx="7">
                  <c:v>11.875</c:v>
                </c:pt>
                <c:pt idx="8">
                  <c:v>0.875</c:v>
                </c:pt>
              </c:numCache>
            </c:numRef>
          </c:val>
          <c:extLst>
            <c:ext xmlns:c16="http://schemas.microsoft.com/office/drawing/2014/chart" uri="{C3380CC4-5D6E-409C-BE32-E72D297353CC}">
              <c16:uniqueId val="{00000001-7B6A-402F-8C21-8BA97F18F498}"/>
            </c:ext>
          </c:extLst>
        </c:ser>
        <c:ser>
          <c:idx val="3"/>
          <c:order val="2"/>
          <c:spPr>
            <a:solidFill>
              <a:schemeClr val="bg1">
                <a:lumMod val="65000"/>
              </a:schemeClr>
            </a:solidFill>
            <a:ln>
              <a:solidFill>
                <a:schemeClr val="tx1">
                  <a:lumMod val="95000"/>
                  <a:lumOff val="5000"/>
                </a:schemeClr>
              </a:solidFill>
            </a:ln>
            <a:effectLst/>
          </c:spPr>
          <c:invertIfNegative val="0"/>
          <c:cat>
            <c:strRef>
              <c:f>('0. Overview'!$A$18,'0. Overview'!$A$38,'0. Overview'!$A$57,'0. Overview'!$A$84,'0. Overview'!$A$104,'0. Overview'!$A$114,'0. Overview'!$A$153,'0. Overview'!$A$166,'0. Overview'!$A$199)</c:f>
              <c:strCache>
                <c:ptCount val="9"/>
                <c:pt idx="0">
                  <c:v>Cape May</c:v>
                </c:pt>
                <c:pt idx="1">
                  <c:v>Cape May </c:v>
                </c:pt>
                <c:pt idx="2">
                  <c:v>Cape May</c:v>
                </c:pt>
                <c:pt idx="3">
                  <c:v>Cape May</c:v>
                </c:pt>
                <c:pt idx="4">
                  <c:v>Cape May</c:v>
                </c:pt>
                <c:pt idx="5">
                  <c:v>Cape May</c:v>
                </c:pt>
                <c:pt idx="6">
                  <c:v>Cape May </c:v>
                </c:pt>
                <c:pt idx="7">
                  <c:v>Cape May</c:v>
                </c:pt>
                <c:pt idx="8">
                  <c:v>Cape May </c:v>
                </c:pt>
              </c:strCache>
            </c:strRef>
          </c:cat>
          <c:val>
            <c:numRef>
              <c:f>('0. Overview'!$E$18,'0. Overview'!$E$38,'0. Overview'!$E$57,'0. Overview'!$E$84,'0. Overview'!$E$104,'0. Overview'!$E$114,'0. Overview'!$E$153,'0. Overview'!$E$166,'0. Overview'!$E$199)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7B6A-402F-8C21-8BA97F18F49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0.91500000000000004</c:v>
                </c:pt>
                <c:pt idx="1">
                  <c:v>0.91800000000000004</c:v>
                </c:pt>
                <c:pt idx="2">
                  <c:v>0.90600000000000003</c:v>
                </c:pt>
                <c:pt idx="3">
                  <c:v>0.879</c:v>
                </c:pt>
                <c:pt idx="4">
                  <c:v>0.90600000000000003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9">
                  <c:v>0.90600000000000003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
                  <c:v>15601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4755</c:v>
                </c:pt>
                <c:pt idx="1">
                  <c:v>5660</c:v>
                </c:pt>
                <c:pt idx="2">
                  <c:v>5186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7.7423267000231791E-2"/>
          <c:y val="0.88694641230867255"/>
          <c:w val="0.9225767329997681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Lower township</c:v>
                </c:pt>
                <c:pt idx="1">
                  <c:v>Middle township</c:v>
                </c:pt>
                <c:pt idx="2">
                  <c:v>Upper township</c:v>
                </c:pt>
                <c:pt idx="3">
                  <c:v>Ocean City city</c:v>
                </c:pt>
                <c:pt idx="4">
                  <c:v>Dennis township</c:v>
                </c:pt>
                <c:pt idx="5">
                  <c:v>Wildwood city</c:v>
                </c:pt>
                <c:pt idx="6">
                  <c:v>Woodbine borough</c:v>
                </c:pt>
                <c:pt idx="7">
                  <c:v>Cape May city</c:v>
                </c:pt>
                <c:pt idx="8">
                  <c:v>Wildwood Crest borough</c:v>
                </c:pt>
                <c:pt idx="9">
                  <c:v>North Wildwood city</c:v>
                </c:pt>
                <c:pt idx="10">
                  <c:v>West Cape May borough</c:v>
                </c:pt>
                <c:pt idx="11">
                  <c:v>Avalon borough</c:v>
                </c:pt>
                <c:pt idx="12">
                  <c:v>Sea Isle City city</c:v>
                </c:pt>
                <c:pt idx="13">
                  <c:v>West Wildwood borough</c:v>
                </c:pt>
                <c:pt idx="14">
                  <c:v>Stone Harbor borough</c:v>
                </c:pt>
                <c:pt idx="15">
                  <c:v>County subdivisions not defined</c:v>
                </c:pt>
                <c:pt idx="16">
                  <c:v>Cape May Point borough</c:v>
                </c:pt>
              </c:strCache>
            </c:strRef>
          </c:cat>
          <c:val>
            <c:numRef>
              <c:f>Sheet1!$B$2:$B$18</c:f>
              <c:numCache>
                <c:formatCode>0</c:formatCode>
                <c:ptCount val="17"/>
                <c:pt idx="0">
                  <c:v>3947</c:v>
                </c:pt>
                <c:pt idx="1">
                  <c:v>3944</c:v>
                </c:pt>
                <c:pt idx="2">
                  <c:v>2793</c:v>
                </c:pt>
                <c:pt idx="3">
                  <c:v>1697</c:v>
                </c:pt>
                <c:pt idx="4">
                  <c:v>1464</c:v>
                </c:pt>
                <c:pt idx="5">
                  <c:v>835</c:v>
                </c:pt>
                <c:pt idx="6">
                  <c:v>405</c:v>
                </c:pt>
                <c:pt idx="7">
                  <c:v>342</c:v>
                </c:pt>
                <c:pt idx="8">
                  <c:v>257</c:v>
                </c:pt>
                <c:pt idx="9">
                  <c:v>249</c:v>
                </c:pt>
                <c:pt idx="10">
                  <c:v>152</c:v>
                </c:pt>
                <c:pt idx="11">
                  <c:v>138</c:v>
                </c:pt>
                <c:pt idx="12">
                  <c:v>131</c:v>
                </c:pt>
                <c:pt idx="13">
                  <c:v>86</c:v>
                </c:pt>
                <c:pt idx="14">
                  <c:v>75</c:v>
                </c:pt>
                <c:pt idx="15">
                  <c:v>0</c:v>
                </c:pt>
                <c:pt idx="16">
                  <c:v>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0.27</c:v>
                </c:pt>
                <c:pt idx="1">
                  <c:v>0.21</c:v>
                </c:pt>
                <c:pt idx="2">
                  <c:v>0.22</c:v>
                </c:pt>
                <c:pt idx="3">
                  <c:v>0.20543212818000001</c:v>
                </c:pt>
                <c:pt idx="4">
                  <c:v>0.19926797071999999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1">
                  <c:v>0.19926797071999999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91850339692247573"/>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079657211523259"/>
          <c:y val="7.6978694325441147E-2"/>
          <c:w val="0.56258372070961005"/>
          <c:h val="0.81129357395901669"/>
        </c:manualLayout>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0.15461847389558234"/>
                  <c:y val="-0.194015458761397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1"/>
              <c:layout>
                <c:manualLayout>
                  <c:x val="0.22088353413654604"/>
                  <c:y val="-6.08108154326768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1D-4CBD-B4A3-29AB7ABBFF98}"/>
                </c:ext>
              </c:extLst>
            </c:dLbl>
            <c:dLbl>
              <c:idx val="2"/>
              <c:layout>
                <c:manualLayout>
                  <c:x val="0.19879518072289157"/>
                  <c:y val="0.1245173839811953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1D-4CBD-B4A3-29AB7ABBFF98}"/>
                </c:ext>
              </c:extLst>
            </c:dLbl>
            <c:dLbl>
              <c:idx val="3"/>
              <c:layout>
                <c:manualLayout>
                  <c:x val="0.1606425702811245"/>
                  <c:y val="0.199840482765366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1D-4CBD-B4A3-29AB7ABBFF98}"/>
                </c:ext>
              </c:extLst>
            </c:dLbl>
            <c:dLbl>
              <c:idx val="4"/>
              <c:layout>
                <c:manualLayout>
                  <c:x val="-0.16666666666666666"/>
                  <c:y val="0.1389961495604040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1D-4CBD-B4A3-29AB7ABBFF98}"/>
                </c:ext>
              </c:extLst>
            </c:dLbl>
            <c:dLbl>
              <c:idx val="5"/>
              <c:layout>
                <c:manualLayout>
                  <c:x val="-0.2289156626506024"/>
                  <c:y val="-5.2123556085151561E-2"/>
                </c:manualLayout>
              </c:layout>
              <c:tx>
                <c:rich>
                  <a:bodyPr/>
                  <a:lstStyle/>
                  <a:p>
                    <a:fld id="{41F640AB-C292-4434-8135-1B15A3D75F53}" type="CATEGORYNAME">
                      <a:rPr lang="en-US" b="1"/>
                      <a:pPr/>
                      <a:t>[CATEGORY NAME]</a:t>
                    </a:fld>
                    <a:r>
                      <a:rPr lang="en-US" b="1" baseline="0" dirty="0"/>
                      <a:t>, </a:t>
                    </a:r>
                    <a:fld id="{FB0AFEBB-D925-4313-99CF-DBFD5317648A}" type="VALUE">
                      <a:rPr lang="en-US" b="1" baseline="0"/>
                      <a:pPr/>
                      <a:t>[VALUE]</a:t>
                    </a:fld>
                    <a:endParaRPr lang="en-US" b="1"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71D-4CBD-B4A3-29AB7ABBFF98}"/>
                </c:ext>
              </c:extLst>
            </c:dLbl>
            <c:dLbl>
              <c:idx val="6"/>
              <c:layout>
                <c:manualLayout>
                  <c:x val="-0.11646586345381527"/>
                  <c:y val="-0.1882239525297139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1569</c:v>
                </c:pt>
                <c:pt idx="1">
                  <c:v>1176</c:v>
                </c:pt>
                <c:pt idx="2">
                  <c:v>1544</c:v>
                </c:pt>
                <c:pt idx="3">
                  <c:v>1403</c:v>
                </c:pt>
                <c:pt idx="4">
                  <c:v>924</c:v>
                </c:pt>
                <c:pt idx="5">
                  <c:v>2017</c:v>
                </c:pt>
                <c:pt idx="6">
                  <c:v>1388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5">
                  <c:v>120253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69980</c:v>
                </c:pt>
                <c:pt idx="1">
                  <c:v>72385</c:v>
                </c:pt>
                <c:pt idx="2">
                  <c:v>78657</c:v>
                </c:pt>
                <c:pt idx="3">
                  <c:v>84870</c:v>
                </c:pt>
                <c:pt idx="4">
                  <c:v>84364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94432719725818E-2"/>
          <c:y val="0"/>
          <c:w val="0.94171020668050265"/>
          <c:h val="0.92582700387651939"/>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Overview'!$A$225,'0. Overview'!$A$248,'0. Overview'!$A$269,'0. Overview'!$A$277,'0. Overview'!$A$329,'0. Overview'!$A$339,'0. Overview'!$A$361,'0. Overview'!$A$385)</c:f>
              <c:strCache>
                <c:ptCount val="8"/>
                <c:pt idx="0">
                  <c:v>Cape May</c:v>
                </c:pt>
                <c:pt idx="1">
                  <c:v>Cape May</c:v>
                </c:pt>
                <c:pt idx="2">
                  <c:v>Cape May</c:v>
                </c:pt>
                <c:pt idx="3">
                  <c:v>Cape May</c:v>
                </c:pt>
                <c:pt idx="4">
                  <c:v>Cape May</c:v>
                </c:pt>
                <c:pt idx="5">
                  <c:v>Cape May</c:v>
                </c:pt>
                <c:pt idx="6">
                  <c:v>Cape May</c:v>
                </c:pt>
                <c:pt idx="7">
                  <c:v>Cape May</c:v>
                </c:pt>
              </c:strCache>
            </c:strRef>
          </c:cat>
          <c:val>
            <c:numRef>
              <c:f>('0. Overview'!$C$225,'0. Overview'!$C$248,'0. Overview'!$C$269,'0. Overview'!$C$277,'0. Overview'!$C$329,'0. Overview'!$C$339,'0. Overview'!$C$361,'0. Overview'!$C$385)</c:f>
              <c:numCache>
                <c:formatCode>General</c:formatCode>
                <c:ptCount val="8"/>
                <c:pt idx="0">
                  <c:v>22</c:v>
                </c:pt>
                <c:pt idx="1">
                  <c:v>22</c:v>
                </c:pt>
                <c:pt idx="2">
                  <c:v>22</c:v>
                </c:pt>
                <c:pt idx="3">
                  <c:v>22</c:v>
                </c:pt>
                <c:pt idx="4">
                  <c:v>22</c:v>
                </c:pt>
                <c:pt idx="5">
                  <c:v>22</c:v>
                </c:pt>
                <c:pt idx="6">
                  <c:v>22</c:v>
                </c:pt>
                <c:pt idx="7">
                  <c:v>22</c:v>
                </c:pt>
              </c:numCache>
            </c:numRef>
          </c:val>
          <c:extLst>
            <c:ext xmlns:c16="http://schemas.microsoft.com/office/drawing/2014/chart" uri="{C3380CC4-5D6E-409C-BE32-E72D297353CC}">
              <c16:uniqueId val="{00000000-8BDF-4892-B4DD-7D1F2FB2098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Overview'!$A$225,'0. Overview'!$A$248,'0. Overview'!$A$269,'0. Overview'!$A$277,'0. Overview'!$A$329,'0. Overview'!$A$339,'0. Overview'!$A$361,'0. Overview'!$A$385)</c:f>
              <c:strCache>
                <c:ptCount val="8"/>
                <c:pt idx="0">
                  <c:v>Cape May</c:v>
                </c:pt>
                <c:pt idx="1">
                  <c:v>Cape May</c:v>
                </c:pt>
                <c:pt idx="2">
                  <c:v>Cape May</c:v>
                </c:pt>
                <c:pt idx="3">
                  <c:v>Cape May</c:v>
                </c:pt>
                <c:pt idx="4">
                  <c:v>Cape May</c:v>
                </c:pt>
                <c:pt idx="5">
                  <c:v>Cape May</c:v>
                </c:pt>
                <c:pt idx="6">
                  <c:v>Cape May</c:v>
                </c:pt>
                <c:pt idx="7">
                  <c:v>Cape May</c:v>
                </c:pt>
              </c:strCache>
            </c:strRef>
          </c:cat>
          <c:val>
            <c:numRef>
              <c:f>('0. Overview'!$D$225,'0. Overview'!$D$248,'0. Overview'!$D$269,'0. Overview'!$D$277,'0. Overview'!$D$329,'0. Overview'!$D$339,'0. Overview'!$D$361,'0. Overview'!$D$385)</c:f>
              <c:numCache>
                <c:formatCode>General</c:formatCode>
                <c:ptCount val="8"/>
                <c:pt idx="0">
                  <c:v>1.875</c:v>
                </c:pt>
                <c:pt idx="1">
                  <c:v>0.875</c:v>
                </c:pt>
                <c:pt idx="2">
                  <c:v>1.875</c:v>
                </c:pt>
                <c:pt idx="3">
                  <c:v>15.875</c:v>
                </c:pt>
                <c:pt idx="4">
                  <c:v>5.875</c:v>
                </c:pt>
                <c:pt idx="5">
                  <c:v>19.875</c:v>
                </c:pt>
                <c:pt idx="6">
                  <c:v>19.875</c:v>
                </c:pt>
                <c:pt idx="7">
                  <c:v>17.875</c:v>
                </c:pt>
              </c:numCache>
            </c:numRef>
          </c:val>
          <c:extLst>
            <c:ext xmlns:c16="http://schemas.microsoft.com/office/drawing/2014/chart" uri="{C3380CC4-5D6E-409C-BE32-E72D297353CC}">
              <c16:uniqueId val="{00000001-8BDF-4892-B4DD-7D1F2FB20988}"/>
            </c:ext>
          </c:extLst>
        </c:ser>
        <c:ser>
          <c:idx val="3"/>
          <c:order val="2"/>
          <c:spPr>
            <a:solidFill>
              <a:schemeClr val="bg2">
                <a:lumMod val="75000"/>
              </a:schemeClr>
            </a:solidFill>
            <a:ln>
              <a:solidFill>
                <a:schemeClr val="tx1"/>
              </a:solidFill>
            </a:ln>
            <a:effectLst/>
          </c:spPr>
          <c:invertIfNegative val="0"/>
          <c:cat>
            <c:strRef>
              <c:f>('0. Overview'!$A$225,'0. Overview'!$A$248,'0. Overview'!$A$269,'0. Overview'!$A$277,'0. Overview'!$A$329,'0. Overview'!$A$339,'0. Overview'!$A$361,'0. Overview'!$A$385)</c:f>
              <c:strCache>
                <c:ptCount val="8"/>
                <c:pt idx="0">
                  <c:v>Cape May</c:v>
                </c:pt>
                <c:pt idx="1">
                  <c:v>Cape May</c:v>
                </c:pt>
                <c:pt idx="2">
                  <c:v>Cape May</c:v>
                </c:pt>
                <c:pt idx="3">
                  <c:v>Cape May</c:v>
                </c:pt>
                <c:pt idx="4">
                  <c:v>Cape May</c:v>
                </c:pt>
                <c:pt idx="5">
                  <c:v>Cape May</c:v>
                </c:pt>
                <c:pt idx="6">
                  <c:v>Cape May</c:v>
                </c:pt>
                <c:pt idx="7">
                  <c:v>Cape May</c:v>
                </c:pt>
              </c:strCache>
            </c:strRef>
          </c:cat>
          <c:val>
            <c:numRef>
              <c:f>('0. Overview'!$E$225,'0. Overview'!$E$248,'0. Overview'!$E$269,'0. Overview'!$E$277,'0. Overview'!$E$329,'0. Overview'!$E$339,'0. Overview'!$E$361,'0. Overview'!$E$385)</c:f>
              <c:numCache>
                <c:formatCode>General</c:formatCode>
                <c:ptCount val="8"/>
                <c:pt idx="0">
                  <c:v>0.25</c:v>
                </c:pt>
                <c:pt idx="1">
                  <c:v>0.25</c:v>
                </c:pt>
                <c:pt idx="2">
                  <c:v>0.25</c:v>
                </c:pt>
                <c:pt idx="3">
                  <c:v>0.25</c:v>
                </c:pt>
                <c:pt idx="4">
                  <c:v>0.25</c:v>
                </c:pt>
                <c:pt idx="5">
                  <c:v>0.25</c:v>
                </c:pt>
                <c:pt idx="6">
                  <c:v>0.25</c:v>
                </c:pt>
                <c:pt idx="7">
                  <c:v>0.25</c:v>
                </c:pt>
              </c:numCache>
            </c:numRef>
          </c:val>
          <c:extLst>
            <c:ext xmlns:c16="http://schemas.microsoft.com/office/drawing/2014/chart" uri="{C3380CC4-5D6E-409C-BE32-E72D297353CC}">
              <c16:uniqueId val="{00000002-8BDF-4892-B4DD-7D1F2FB2098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5" formatCode="_(&quot;$&quot;* #,##0_);_(&quot;$&quot;* \(#,##0\);_(&quot;$&quot;* &quot;-&quot;??_);_(@_)">
                  <c:v>84364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Woodbine borough</c:v>
                </c:pt>
                <c:pt idx="1">
                  <c:v>Wildwood city</c:v>
                </c:pt>
                <c:pt idx="2">
                  <c:v>Cape May city</c:v>
                </c:pt>
                <c:pt idx="3">
                  <c:v>West Wildwood borough</c:v>
                </c:pt>
                <c:pt idx="4">
                  <c:v>West Cape May borough</c:v>
                </c:pt>
                <c:pt idx="5">
                  <c:v>Lower township</c:v>
                </c:pt>
                <c:pt idx="6">
                  <c:v>Wildwood Crest borough</c:v>
                </c:pt>
                <c:pt idx="7">
                  <c:v>North Wildwood city</c:v>
                </c:pt>
                <c:pt idx="8">
                  <c:v>Cape May Point borough</c:v>
                </c:pt>
                <c:pt idx="9">
                  <c:v>Middle township</c:v>
                </c:pt>
              </c:strCache>
            </c:strRef>
          </c:cat>
          <c:val>
            <c:numRef>
              <c:f>Sheet1!$B$2:$B$11</c:f>
              <c:numCache>
                <c:formatCode>_("$"* #,##0_);_("$"* \(#,##0\);_("$"* "-"??_);_(@_)</c:formatCode>
                <c:ptCount val="10"/>
                <c:pt idx="0">
                  <c:v>45179</c:v>
                </c:pt>
                <c:pt idx="1">
                  <c:v>51996</c:v>
                </c:pt>
                <c:pt idx="2">
                  <c:v>57230</c:v>
                </c:pt>
                <c:pt idx="3">
                  <c:v>64750</c:v>
                </c:pt>
                <c:pt idx="4">
                  <c:v>79375</c:v>
                </c:pt>
                <c:pt idx="5">
                  <c:v>80731</c:v>
                </c:pt>
                <c:pt idx="6">
                  <c:v>82143</c:v>
                </c:pt>
                <c:pt idx="7">
                  <c:v>85812</c:v>
                </c:pt>
                <c:pt idx="8">
                  <c:v>88333</c:v>
                </c:pt>
                <c:pt idx="9">
                  <c:v>91040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Cape May Median $88046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Woodbine borough</c:v>
                </c:pt>
                <c:pt idx="1">
                  <c:v>Wildwood city</c:v>
                </c:pt>
                <c:pt idx="2">
                  <c:v>Cape May city</c:v>
                </c:pt>
                <c:pt idx="3">
                  <c:v>West Wildwood borough</c:v>
                </c:pt>
                <c:pt idx="4">
                  <c:v>West Cape May borough</c:v>
                </c:pt>
                <c:pt idx="5">
                  <c:v>Lower township</c:v>
                </c:pt>
                <c:pt idx="6">
                  <c:v>Wildwood Crest borough</c:v>
                </c:pt>
                <c:pt idx="7">
                  <c:v>North Wildwood city</c:v>
                </c:pt>
                <c:pt idx="8">
                  <c:v>Cape May Point borough</c:v>
                </c:pt>
                <c:pt idx="9">
                  <c:v>Middle township</c:v>
                </c:pt>
              </c:strCache>
            </c:strRef>
          </c:cat>
          <c:val>
            <c:numRef>
              <c:f>Sheet1!$C$2:$C$11</c:f>
              <c:numCache>
                <c:formatCode>"$"#,##0</c:formatCode>
                <c:ptCount val="10"/>
                <c:pt idx="0">
                  <c:v>88046</c:v>
                </c:pt>
                <c:pt idx="1">
                  <c:v>88046</c:v>
                </c:pt>
                <c:pt idx="2">
                  <c:v>88046</c:v>
                </c:pt>
                <c:pt idx="3">
                  <c:v>88046</c:v>
                </c:pt>
                <c:pt idx="4">
                  <c:v>88046</c:v>
                </c:pt>
                <c:pt idx="5">
                  <c:v>88046</c:v>
                </c:pt>
                <c:pt idx="6">
                  <c:v>88046</c:v>
                </c:pt>
                <c:pt idx="7">
                  <c:v>88046</c:v>
                </c:pt>
                <c:pt idx="8">
                  <c:v>88046</c:v>
                </c:pt>
                <c:pt idx="9">
                  <c:v>88046</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008576497296665"/>
          <c:y val="0.95602824049401303"/>
          <c:w val="0.2120302075998971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3" formatCode="0%">
                  <c:v>0.111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0.11600000000000001</c:v>
                </c:pt>
                <c:pt idx="1">
                  <c:v>0.14099999999999999</c:v>
                </c:pt>
                <c:pt idx="2">
                  <c:v>4.3999999999999997E-2</c:v>
                </c:pt>
                <c:pt idx="3">
                  <c:v>6.2E-2</c:v>
                </c:pt>
                <c:pt idx="4">
                  <c:v>0.111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Woodbine borough</c:v>
                </c:pt>
                <c:pt idx="1">
                  <c:v>Lower township</c:v>
                </c:pt>
                <c:pt idx="2">
                  <c:v>Wildwood city</c:v>
                </c:pt>
                <c:pt idx="3">
                  <c:v>Middle township</c:v>
                </c:pt>
                <c:pt idx="4">
                  <c:v>Ocean City city</c:v>
                </c:pt>
                <c:pt idx="5">
                  <c:v>Cape May city</c:v>
                </c:pt>
                <c:pt idx="6">
                  <c:v>Avalon borough</c:v>
                </c:pt>
                <c:pt idx="7">
                  <c:v>Upper township</c:v>
                </c:pt>
              </c:strCache>
            </c:strRef>
          </c:cat>
          <c:val>
            <c:numRef>
              <c:f>Sheet1!$B$2:$B$9</c:f>
              <c:numCache>
                <c:formatCode>0%</c:formatCode>
                <c:ptCount val="8"/>
                <c:pt idx="0">
                  <c:v>0.32700000000000001</c:v>
                </c:pt>
                <c:pt idx="1">
                  <c:v>0.17299999999999999</c:v>
                </c:pt>
                <c:pt idx="2">
                  <c:v>0.16600000000000001</c:v>
                </c:pt>
                <c:pt idx="3">
                  <c:v>0.154</c:v>
                </c:pt>
                <c:pt idx="4">
                  <c:v>0.10199999999999999</c:v>
                </c:pt>
                <c:pt idx="5">
                  <c:v>6.0999999999999999E-2</c:v>
                </c:pt>
                <c:pt idx="6">
                  <c:v>4.5999999999999999E-2</c:v>
                </c:pt>
                <c:pt idx="7">
                  <c:v>2.3E-2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Cape May Avg. 11.5%</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Sheet1!$A$2:$A$9</c:f>
              <c:strCache>
                <c:ptCount val="8"/>
                <c:pt idx="0">
                  <c:v>Woodbine borough</c:v>
                </c:pt>
                <c:pt idx="1">
                  <c:v>Lower township</c:v>
                </c:pt>
                <c:pt idx="2">
                  <c:v>Wildwood city</c:v>
                </c:pt>
                <c:pt idx="3">
                  <c:v>Middle township</c:v>
                </c:pt>
                <c:pt idx="4">
                  <c:v>Ocean City city</c:v>
                </c:pt>
                <c:pt idx="5">
                  <c:v>Cape May city</c:v>
                </c:pt>
                <c:pt idx="6">
                  <c:v>Avalon borough</c:v>
                </c:pt>
                <c:pt idx="7">
                  <c:v>Upper township</c:v>
                </c:pt>
              </c:strCache>
            </c:strRef>
          </c:cat>
          <c:val>
            <c:numRef>
              <c:f>Sheet1!$C$2:$C$9</c:f>
              <c:numCache>
                <c:formatCode>0%</c:formatCode>
                <c:ptCount val="8"/>
                <c:pt idx="0">
                  <c:v>0.115</c:v>
                </c:pt>
                <c:pt idx="1">
                  <c:v>0.115</c:v>
                </c:pt>
                <c:pt idx="2">
                  <c:v>0.115</c:v>
                </c:pt>
                <c:pt idx="3">
                  <c:v>0.115</c:v>
                </c:pt>
                <c:pt idx="4">
                  <c:v>0.115</c:v>
                </c:pt>
                <c:pt idx="5">
                  <c:v>0.115</c:v>
                </c:pt>
                <c:pt idx="6">
                  <c:v>0.115</c:v>
                </c:pt>
                <c:pt idx="7">
                  <c:v>0.115</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991800275506986"/>
          <c:y val="0.91995983456613373"/>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0">
                  <c:v>0.16085989621999999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0.21</c:v>
                </c:pt>
                <c:pt idx="1">
                  <c:v>0.2</c:v>
                </c:pt>
                <c:pt idx="2">
                  <c:v>0.2</c:v>
                </c:pt>
                <c:pt idx="3">
                  <c:v>0.19847136949999999</c:v>
                </c:pt>
                <c:pt idx="4">
                  <c:v>0.19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5" formatCode="0.0%">
                  <c:v>0.11899999999999999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0.125</c:v>
                </c:pt>
                <c:pt idx="1">
                  <c:v>9.9000000000000005E-2</c:v>
                </c:pt>
                <c:pt idx="2">
                  <c:v>0.11899999999999999</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1344</c:v>
                </c:pt>
                <c:pt idx="1">
                  <c:v>1349</c:v>
                </c:pt>
                <c:pt idx="2">
                  <c:v>1296</c:v>
                </c:pt>
                <c:pt idx="3">
                  <c:v>1286</c:v>
                </c:pt>
                <c:pt idx="4">
                  <c:v>1009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Cape May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0.91</c:v>
                </c:pt>
                <c:pt idx="1">
                  <c:v>5.1999999999999998E-2</c:v>
                </c:pt>
                <c:pt idx="2">
                  <c:v>2.4E-2</c:v>
                </c:pt>
                <c:pt idx="3">
                  <c:v>1.4E-2</c:v>
                </c:pt>
                <c:pt idx="4">
                  <c:v>3.0000000000000001E-3</c:v>
                </c:pt>
                <c:pt idx="5">
                  <c:v>6.7000000000000004E-2</c:v>
                </c:pt>
                <c:pt idx="6">
                  <c:v>0.08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3461</c:v>
                </c:pt>
                <c:pt idx="3" formatCode="#,##0">
                  <c:v>2775</c:v>
                </c:pt>
                <c:pt idx="4" formatCode="#,##0">
                  <c:v>2992</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3112</c:v>
                </c:pt>
                <c:pt idx="1">
                  <c:v>3550</c:v>
                </c:pt>
                <c:pt idx="2">
                  <c:v>3118</c:v>
                </c:pt>
                <c:pt idx="3">
                  <c:v>3308</c:v>
                </c:pt>
                <c:pt idx="4">
                  <c:v>3331</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Cape May</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1332</c:v>
                </c:pt>
                <c:pt idx="1">
                  <c:v>1326</c:v>
                </c:pt>
                <c:pt idx="2">
                  <c:v>1137</c:v>
                </c:pt>
                <c:pt idx="3">
                  <c:v>320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5">
                  <c:v>1332</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5" formatCode="&quot;$&quot;#,##0_);[Red]\(&quot;$&quot;#,##0\)">
                  <c:v>320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20">
                  <c:v>23.3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24.1</c:v>
                </c:pt>
                <c:pt idx="1">
                  <c:v>22.3</c:v>
                </c:pt>
                <c:pt idx="2">
                  <c:v>22.3</c:v>
                </c:pt>
                <c:pt idx="3" formatCode="0.0">
                  <c:v>22.2</c:v>
                </c:pt>
                <c:pt idx="4" formatCode="0.0">
                  <c:v>23.3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3">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9" formatCode="0.0%">
                  <c:v>0.01</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1.9E-2</c:v>
                </c:pt>
                <c:pt idx="1">
                  <c:v>0.03</c:v>
                </c:pt>
                <c:pt idx="2">
                  <c:v>1.7000000000000001E-2</c:v>
                </c:pt>
                <c:pt idx="3">
                  <c:v>1.9E-2</c:v>
                </c:pt>
                <c:pt idx="4">
                  <c:v>0.01</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West Cape May borough</c:v>
                </c:pt>
                <c:pt idx="1">
                  <c:v>Wildwood city</c:v>
                </c:pt>
                <c:pt idx="2">
                  <c:v>Ocean City city</c:v>
                </c:pt>
                <c:pt idx="3">
                  <c:v>Middle township</c:v>
                </c:pt>
                <c:pt idx="4">
                  <c:v>Woodbine borough</c:v>
                </c:pt>
                <c:pt idx="5">
                  <c:v>Lower township</c:v>
                </c:pt>
                <c:pt idx="6">
                  <c:v>Avalon borough</c:v>
                </c:pt>
                <c:pt idx="7">
                  <c:v>Upper township</c:v>
                </c:pt>
              </c:strCache>
            </c:strRef>
          </c:cat>
          <c:val>
            <c:numRef>
              <c:f>Sheet1!$B$2:$B$9</c:f>
              <c:numCache>
                <c:formatCode>0.0%</c:formatCode>
                <c:ptCount val="8"/>
                <c:pt idx="0">
                  <c:v>0.35499999999999998</c:v>
                </c:pt>
                <c:pt idx="1">
                  <c:v>7.9000000000000001E-2</c:v>
                </c:pt>
                <c:pt idx="2">
                  <c:v>3.7999999999999999E-2</c:v>
                </c:pt>
                <c:pt idx="3">
                  <c:v>3.1E-2</c:v>
                </c:pt>
                <c:pt idx="4">
                  <c:v>2.8000000000000001E-2</c:v>
                </c:pt>
                <c:pt idx="5">
                  <c:v>2.4E-2</c:v>
                </c:pt>
                <c:pt idx="6">
                  <c:v>7.0000000000000001E-3</c:v>
                </c:pt>
                <c:pt idx="7">
                  <c:v>7.0000000000000001E-3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Cape May County Avg. 2.6%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Sheet1!$A$2:$A$9</c:f>
              <c:strCache>
                <c:ptCount val="8"/>
                <c:pt idx="0">
                  <c:v>West Cape May borough</c:v>
                </c:pt>
                <c:pt idx="1">
                  <c:v>Wildwood city</c:v>
                </c:pt>
                <c:pt idx="2">
                  <c:v>Ocean City city</c:v>
                </c:pt>
                <c:pt idx="3">
                  <c:v>Middle township</c:v>
                </c:pt>
                <c:pt idx="4">
                  <c:v>Woodbine borough</c:v>
                </c:pt>
                <c:pt idx="5">
                  <c:v>Lower township</c:v>
                </c:pt>
                <c:pt idx="6">
                  <c:v>Avalon borough</c:v>
                </c:pt>
                <c:pt idx="7">
                  <c:v>Upper township</c:v>
                </c:pt>
              </c:strCache>
            </c:strRef>
          </c:cat>
          <c:val>
            <c:numRef>
              <c:f>Sheet1!$C$2:$C$9</c:f>
              <c:numCache>
                <c:formatCode>0.00%</c:formatCode>
                <c:ptCount val="8"/>
                <c:pt idx="0">
                  <c:v>2.5999999999999999E-2</c:v>
                </c:pt>
                <c:pt idx="1">
                  <c:v>2.5999999999999999E-2</c:v>
                </c:pt>
                <c:pt idx="2">
                  <c:v>2.5999999999999999E-2</c:v>
                </c:pt>
                <c:pt idx="3">
                  <c:v>2.5999999999999999E-2</c:v>
                </c:pt>
                <c:pt idx="4">
                  <c:v>2.5999999999999999E-2</c:v>
                </c:pt>
                <c:pt idx="5">
                  <c:v>2.5999999999999999E-2</c:v>
                </c:pt>
                <c:pt idx="6">
                  <c:v>2.5999999999999999E-2</c:v>
                </c:pt>
                <c:pt idx="7">
                  <c:v>2.5999999999999999E-2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9099723261288194"/>
          <c:w val="0.2520243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0.93500000000000005</c:v>
                </c:pt>
                <c:pt idx="1">
                  <c:v>0.93200000000000005</c:v>
                </c:pt>
                <c:pt idx="2">
                  <c:v>0.90900000000000003</c:v>
                </c:pt>
                <c:pt idx="3">
                  <c:v>0.91300000000000003</c:v>
                </c:pt>
                <c:pt idx="4">
                  <c:v>0.91</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5.3999999999999999E-2</c:v>
                </c:pt>
                <c:pt idx="1">
                  <c:v>5.2999999999999999E-2</c:v>
                </c:pt>
                <c:pt idx="2">
                  <c:v>6.0999999999999999E-2</c:v>
                </c:pt>
                <c:pt idx="3">
                  <c:v>4.5999999999999999E-2</c:v>
                </c:pt>
                <c:pt idx="4">
                  <c:v>5.1999999999999998E-2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0</c:v>
                </c:pt>
                <c:pt idx="1">
                  <c:v>6.0000000000000001E-3</c:v>
                </c:pt>
                <c:pt idx="2">
                  <c:v>0.01</c:v>
                </c:pt>
                <c:pt idx="3">
                  <c:v>6.0000000000000001E-3</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1.0999999999999999E-2</c:v>
                </c:pt>
                <c:pt idx="1">
                  <c:v>1.4999999999999999E-2</c:v>
                </c:pt>
                <c:pt idx="2">
                  <c:v>1.4E-2</c:v>
                </c:pt>
                <c:pt idx="3">
                  <c:v>1.4E-2</c:v>
                </c:pt>
                <c:pt idx="4">
                  <c:v>1.4E-2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8.1000000000000003E-2</c:v>
                </c:pt>
                <c:pt idx="1">
                  <c:v>0.08</c:v>
                </c:pt>
                <c:pt idx="2">
                  <c:v>8.4000000000000005E-2</c:v>
                </c:pt>
                <c:pt idx="3">
                  <c:v>8.5999999999999993E-2</c:v>
                </c:pt>
                <c:pt idx="4">
                  <c:v>8.4000000000000005E-2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8">
                  <c:v>4340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8">
                  <c:v>1475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2">
                  <c:v>0.89600000000000002</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0.92700000000000005</c:v>
                </c:pt>
                <c:pt idx="1">
                  <c:v>0.96599999999999997</c:v>
                </c:pt>
                <c:pt idx="2">
                  <c:v>0.94899999999999995</c:v>
                </c:pt>
                <c:pt idx="3">
                  <c:v>0.94399999999999995</c:v>
                </c:pt>
                <c:pt idx="4">
                  <c:v>0.94099999999999995</c:v>
                </c:pt>
                <c:pt idx="5">
                  <c:v>0.89600000000000002</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1">
                  <c:v>0.76</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1">
                  <c:v>0.84</c:v>
                </c:pt>
                <c:pt idx="2">
                  <c:v>0.68</c:v>
                </c:pt>
                <c:pt idx="3">
                  <c:v>0.79</c:v>
                </c:pt>
                <c:pt idx="5">
                  <c:v>0.56999999999999995</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2" formatCode="0.0%">
                  <c:v>0.379</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0.249</c:v>
                </c:pt>
                <c:pt idx="1">
                  <c:v>0.34799999999999998</c:v>
                </c:pt>
                <c:pt idx="2">
                  <c:v>0.40100000000000002</c:v>
                </c:pt>
                <c:pt idx="3">
                  <c:v>0.41599999999999998</c:v>
                </c:pt>
                <c:pt idx="4">
                  <c:v>0.379</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Cape May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0"/>
              <c:layout>
                <c:manualLayout>
                  <c:x val="-1.1975631278848764E-2"/>
                  <c:y val="6.78019141324457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E8-40F2-82FA-CF84A7449A1F}"/>
                </c:ext>
              </c:extLst>
            </c:dLbl>
            <c:dLbl>
              <c:idx val="11"/>
              <c:layout>
                <c:manualLayout>
                  <c:x val="-1.7722757715630481E-2"/>
                  <c:y val="3.3766754224915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4.9000000000000002E-2</c:v>
                </c:pt>
                <c:pt idx="1">
                  <c:v>0.06</c:v>
                </c:pt>
                <c:pt idx="2">
                  <c:v>8.2000000000000003E-2</c:v>
                </c:pt>
                <c:pt idx="3">
                  <c:v>0.1</c:v>
                </c:pt>
                <c:pt idx="4">
                  <c:v>0.125</c:v>
                </c:pt>
                <c:pt idx="5">
                  <c:v>0.11700000000000001</c:v>
                </c:pt>
                <c:pt idx="6">
                  <c:v>0.10299999999999999</c:v>
                </c:pt>
                <c:pt idx="7">
                  <c:v>8.1000000000000003E-2</c:v>
                </c:pt>
                <c:pt idx="8">
                  <c:v>6.2E-2</c:v>
                </c:pt>
                <c:pt idx="9">
                  <c:v>5.1999999999999998E-2</c:v>
                </c:pt>
                <c:pt idx="10">
                  <c:v>5.1999999999999998E-2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10"/>
              <c:layout>
                <c:manualLayout>
                  <c:x val="-2.0456263010227276E-2"/>
                  <c:y val="-3.5252468322151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E8-40F2-82FA-CF84A7449A1F}"/>
                </c:ext>
              </c:extLst>
            </c:dLbl>
            <c:dLbl>
              <c:idx val="11"/>
              <c:layout>
                <c:manualLayout>
                  <c:x val="-2.1893044619422573E-2"/>
                  <c:y val="-4.57248252167757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E8-40F2-82FA-CF84A7449A1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20" formatCode="0.0">
                  <c:v>7.1499999999999994E-2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4" formatCode="0.0%">
                  <c:v>6.7153299999999999E-2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60</c:v>
                </c:pt>
                <c:pt idx="1">
                  <c:v>62</c:v>
                </c:pt>
                <c:pt idx="2">
                  <c:v>64</c:v>
                </c:pt>
                <c:pt idx="3">
                  <c:v>64</c:v>
                </c:pt>
                <c:pt idx="4">
                  <c:v>65.71594202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7.0564000000000002E-2</c:v>
                </c:pt>
                <c:pt idx="1">
                  <c:v>7.5451099999999993E-2</c:v>
                </c:pt>
                <c:pt idx="2">
                  <c:v>8.2028100000000007E-2</c:v>
                </c:pt>
                <c:pt idx="3">
                  <c:v>5.3682199999999999E-2</c:v>
                </c:pt>
                <c:pt idx="4">
                  <c:v>6.7153299999999999E-2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400101034828431"/>
          <c:y val="1.1475980631270337E-3"/>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Wildwood City School District</c:v>
                </c:pt>
                <c:pt idx="1">
                  <c:v>Lower Cape May Regional School District</c:v>
                </c:pt>
                <c:pt idx="2">
                  <c:v>Middle Township Public School District</c:v>
                </c:pt>
                <c:pt idx="3">
                  <c:v>Ocean City School District</c:v>
                </c:pt>
                <c:pt idx="4">
                  <c:v>Cape May County Technical High School District</c:v>
                </c:pt>
              </c:strCache>
            </c:strRef>
          </c:cat>
          <c:val>
            <c:numRef>
              <c:f>Sheet1!$B$2:$B$7</c:f>
              <c:numCache>
                <c:formatCode>General</c:formatCode>
                <c:ptCount val="6"/>
                <c:pt idx="0">
                  <c:v>79.2</c:v>
                </c:pt>
                <c:pt idx="1">
                  <c:v>84.9</c:v>
                </c:pt>
                <c:pt idx="2">
                  <c:v>92.8</c:v>
                </c:pt>
                <c:pt idx="3">
                  <c:v>95.7</c:v>
                </c:pt>
                <c:pt idx="4">
                  <c:v>97.6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5"/>
                <c:pt idx="0">
                  <c:v>Wildwood City School District</c:v>
                </c:pt>
                <c:pt idx="1">
                  <c:v>Lower Cape May Regional School District</c:v>
                </c:pt>
                <c:pt idx="2">
                  <c:v>Middle Township Public School District</c:v>
                </c:pt>
                <c:pt idx="3">
                  <c:v>Ocean City School District</c:v>
                </c:pt>
                <c:pt idx="4">
                  <c:v>Cape May County Technical High School District</c:v>
                </c:pt>
              </c:strCache>
            </c:strRef>
          </c:cat>
          <c:val>
            <c:numRef>
              <c:f>Sheet1!$C$2:$C$7</c:f>
              <c:numCache>
                <c:formatCode>General</c:formatCode>
                <c:ptCount val="6"/>
                <c:pt idx="0">
                  <c:v>91.1</c:v>
                </c:pt>
                <c:pt idx="1">
                  <c:v>91.1</c:v>
                </c:pt>
                <c:pt idx="2">
                  <c:v>91.1</c:v>
                </c:pt>
                <c:pt idx="3">
                  <c:v>91.1</c:v>
                </c:pt>
                <c:pt idx="4">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0889412353009273"/>
          <c:y val="0.87372482410005792"/>
          <c:w val="0.23742973358014424"/>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0.879</c:v>
                </c:pt>
                <c:pt idx="1">
                  <c:v>0.87</c:v>
                </c:pt>
                <c:pt idx="2">
                  <c:v>0.90300000000000002</c:v>
                </c:pt>
                <c:pt idx="3">
                  <c:v>0.94699999999999995</c:v>
                </c:pt>
                <c:pt idx="4">
                  <c:v>0.95299999999999996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5">
                  <c:v>0.95299999999999996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514825437739406"/>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9">
                  <c:v>33.450000000000003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7.0055674858824468E-2"/>
                  <c:y val="8.444038624683172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2938041835679628E-2"/>
                  <c:y val="-6.732343753964349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17</c:v>
                </c:pt>
                <c:pt idx="2">
                  <c:v>17</c:v>
                </c:pt>
                <c:pt idx="3">
                  <c:v>173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20499906350880315"/>
                  <c:y val="3.715690789061180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160</c:v>
                </c:pt>
                <c:pt idx="1">
                  <c:v>1940</c:v>
                </c:pt>
                <c:pt idx="2">
                  <c:v>57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20">
                  <c:v>33.880000000000003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9.8027066929133863E-2"/>
          <c:y val="0.87893986242298117"/>
          <c:w val="0.185455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Cape May County</c:v>
                </c:pt>
              </c:strCache>
            </c:strRef>
          </c:tx>
          <c:spPr>
            <a:ln w="22225" cap="rnd">
              <a:solidFill>
                <a:srgbClr val="C00000"/>
              </a:solidFill>
              <a:round/>
            </a:ln>
            <a:effectLst/>
          </c:spPr>
          <c:marker>
            <c:symbol val="diamond"/>
            <c:size val="6"/>
            <c:spPr>
              <a:solidFill>
                <a:srgbClr val="C00000"/>
              </a:solidFill>
              <a:ln w="9525">
                <a:solidFill>
                  <a:srgbClr val="C00000"/>
                </a:solidFill>
                <a:round/>
              </a:ln>
              <a:effectLst/>
            </c:spPr>
          </c:marker>
          <c:dLbls>
            <c:dLbl>
              <c:idx val="4"/>
              <c:layout>
                <c:manualLayout>
                  <c:x val="-0.14121069972636413"/>
                  <c:y val="-1.01216782654808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9C-4076-8963-1AA61D13692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24.278739999999999</c:v>
                </c:pt>
                <c:pt idx="1">
                  <c:v>27.335419999999999</c:v>
                </c:pt>
                <c:pt idx="2">
                  <c:v>21.3</c:v>
                </c:pt>
                <c:pt idx="4">
                  <c:v>33.880000000000003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2225" cap="rnd">
              <a:solidFill>
                <a:schemeClr val="bg1">
                  <a:lumMod val="75000"/>
                </a:schemeClr>
              </a:solidFill>
              <a:round/>
            </a:ln>
            <a:effectLst/>
          </c:spPr>
          <c:marker>
            <c:symbol val="square"/>
            <c:size val="6"/>
            <c:spPr>
              <a:solidFill>
                <a:schemeClr val="bg1">
                  <a:lumMod val="75000"/>
                </a:schemeClr>
              </a:solidFill>
              <a:ln w="9525">
                <a:solidFill>
                  <a:schemeClr val="bg1">
                    <a:lumMod val="75000"/>
                  </a:schemeClr>
                </a:solidFill>
                <a:round/>
              </a:ln>
              <a:effectLst/>
            </c:spPr>
          </c:marker>
          <c:dLbls>
            <c:dLbl>
              <c:idx val="2"/>
              <c:layout>
                <c:manualLayout>
                  <c:x val="1.9122131010219468E-2"/>
                  <c:y val="2.1337520416223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9C-4076-8963-1AA61D136920}"/>
                </c:ext>
              </c:extLst>
            </c:dLbl>
            <c:dLbl>
              <c:idx val="4"/>
              <c:layout>
                <c:manualLayout>
                  <c:x val="-3.8489138325794384E-2"/>
                  <c:y val="-9.0816485579158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9C-4076-8963-1AA61D13692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79080096"/>
        <c:crosses val="autoZero"/>
        <c:auto val="1"/>
        <c:lblAlgn val="ctr"/>
        <c:lblOffset val="100"/>
        <c:noMultiLvlLbl val="0"/>
      </c:catAx>
      <c:valAx>
        <c:axId val="379080096"/>
        <c:scaling>
          <c:orientation val="minMax"/>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layout>
        <c:manualLayout>
          <c:xMode val="edge"/>
          <c:yMode val="edge"/>
          <c:x val="7.3474060423298154E-2"/>
          <c:y val="2.243080119907645E-2"/>
          <c:w val="0.80340648908248169"/>
          <c:h val="0.1147556256935113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3">
                  <c:v>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3">
                  <c:v>105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2" formatCode="0.00">
                  <c:v>65.71594202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13.4</c:v>
                </c:pt>
                <c:pt idx="1">
                  <c:v>13.7</c:v>
                </c:pt>
                <c:pt idx="2">
                  <c:v>13.4</c:v>
                </c:pt>
                <c:pt idx="3">
                  <c:v>13.108164201999999</c:v>
                </c:pt>
                <c:pt idx="4">
                  <c:v>12.230689623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0">
                  <c:v>12.2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9" formatCode="0.00">
                  <c:v>14.7139728805515</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1262</c:v>
                </c:pt>
                <c:pt idx="1">
                  <c:v>1324</c:v>
                </c:pt>
                <c:pt idx="2">
                  <c:v>1288</c:v>
                </c:pt>
                <c:pt idx="3">
                  <c:v>1339</c:v>
                </c:pt>
                <c:pt idx="4">
                  <c:v>1364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5172995089501529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801</c:v>
                </c:pt>
                <c:pt idx="1">
                  <c:v>413</c:v>
                </c:pt>
                <c:pt idx="2">
                  <c:v>69</c:v>
                </c:pt>
                <c:pt idx="3">
                  <c:v>65</c:v>
                </c:pt>
                <c:pt idx="4" formatCode="#,##0">
                  <c:v>22</c:v>
                </c:pt>
                <c:pt idx="5">
                  <c:v>11</c:v>
                </c:pt>
                <c:pt idx="6">
                  <c:v>31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3">
                  <c:v>540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6">
                  <c:v>92526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6">
                  <c:v>62029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55444</c:v>
                </c:pt>
                <c:pt idx="1">
                  <c:v>59009</c:v>
                </c:pt>
                <c:pt idx="2">
                  <c:v>66345</c:v>
                </c:pt>
                <c:pt idx="3">
                  <c:v>66670</c:v>
                </c:pt>
                <c:pt idx="4">
                  <c:v>92526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56062</c:v>
                </c:pt>
                <c:pt idx="1">
                  <c:v>51684</c:v>
                </c:pt>
                <c:pt idx="2">
                  <c:v>59222</c:v>
                </c:pt>
                <c:pt idx="3">
                  <c:v>54945</c:v>
                </c:pt>
                <c:pt idx="4">
                  <c:v>62029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2">
                  <c:v>132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59</c:v>
                </c:pt>
                <c:pt idx="1">
                  <c:v>63</c:v>
                </c:pt>
                <c:pt idx="2">
                  <c:v>63</c:v>
                </c:pt>
                <c:pt idx="3">
                  <c:v>44</c:v>
                </c:pt>
                <c:pt idx="4">
                  <c:v>33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4.8000000000000001E-2</c:v>
                </c:pt>
                <c:pt idx="1">
                  <c:v>4.3999999999999997E-2</c:v>
                </c:pt>
                <c:pt idx="2">
                  <c:v>0.05</c:v>
                </c:pt>
                <c:pt idx="3">
                  <c:v>5.2999999999999999E-2</c:v>
                </c:pt>
                <c:pt idx="4">
                  <c:v>5.0999999999999997E-2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5">
                  <c:v>-0.25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6.2500000000000056E-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0.47</c:v>
                </c:pt>
                <c:pt idx="1">
                  <c:v>0.04</c:v>
                </c:pt>
                <c:pt idx="2">
                  <c:v>0.27</c:v>
                </c:pt>
                <c:pt idx="3">
                  <c:v>0.04</c:v>
                </c:pt>
                <c:pt idx="4">
                  <c:v>0.03</c:v>
                </c:pt>
                <c:pt idx="5">
                  <c:v>0.09</c:v>
                </c:pt>
                <c:pt idx="6">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Acute Care Family Support</c:v>
                </c:pt>
                <c:pt idx="1">
                  <c:v>Community Support Services (CSS)</c:v>
                </c:pt>
                <c:pt idx="2">
                  <c:v>County Mental Health Board</c:v>
                </c:pt>
                <c:pt idx="3">
                  <c:v>Deaf Enhanced STCF</c:v>
                </c:pt>
                <c:pt idx="4">
                  <c:v>Early Intervention Support Services (EISS)</c:v>
                </c:pt>
                <c:pt idx="5">
                  <c:v>Homeless Services (PATH)</c:v>
                </c:pt>
                <c:pt idx="6">
                  <c:v>Integrated Case Management Services (ICMS)</c:v>
                </c:pt>
                <c:pt idx="7">
                  <c:v>Intensive Family Support Services (IFSS)</c:v>
                </c:pt>
                <c:pt idx="8">
                  <c:v>Intensive Outpatient Tx and Support Services (IOTSS)</c:v>
                </c:pt>
                <c:pt idx="9">
                  <c:v>Involuntary Outpatient Commitment (IOC)</c:v>
                </c:pt>
                <c:pt idx="10">
                  <c:v>Outpatient</c:v>
                </c:pt>
                <c:pt idx="11">
                  <c:v>Partial Care</c:v>
                </c:pt>
                <c:pt idx="12">
                  <c:v>Primary Screening Services</c:v>
                </c:pt>
                <c:pt idx="13">
                  <c:v>Program of Assertive Community Treatment (PACT)</c:v>
                </c:pt>
                <c:pt idx="14">
                  <c:v>Residential Services</c:v>
                </c:pt>
                <c:pt idx="15">
                  <c:v>Self-Help Center/Community Wellness Center</c:v>
                </c:pt>
                <c:pt idx="16">
                  <c:v>Supported Employment Services</c:v>
                </c:pt>
              </c:strCache>
            </c:strRef>
          </c:cat>
          <c:val>
            <c:numRef>
              <c:f>Sheet1!$B$2:$B$18</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0.159</c:v>
                </c:pt>
                <c:pt idx="1">
                  <c:v>0.25</c:v>
                </c:pt>
                <c:pt idx="2">
                  <c:v>0.187</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0A31-476D-A524-0C1196BE8767}"/>
                </c:ext>
              </c:extLst>
            </c:dLbl>
            <c:dLbl>
              <c:idx val="1"/>
              <c:delete val="1"/>
              <c:extLst>
                <c:ext xmlns:c15="http://schemas.microsoft.com/office/drawing/2012/chart" uri="{CE6537A1-D6FC-4f65-9D91-7224C49458BB}"/>
                <c:ext xmlns:c16="http://schemas.microsoft.com/office/drawing/2014/chart" uri="{C3380CC4-5D6E-409C-BE32-E72D297353CC}">
                  <c16:uniqueId val="{00000001-0A31-476D-A524-0C1196BE876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0">
                  <c:v>0</c:v>
                </c:pt>
                <c:pt idx="1">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3">
                  <c:v>0.17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4149067788222313"/>
          <c:y val="0.93133280839895016"/>
          <c:w val="0.27121542762698519"/>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0.18</c:v>
                </c:pt>
                <c:pt idx="1">
                  <c:v>0.313</c:v>
                </c:pt>
                <c:pt idx="2">
                  <c:v>0.17299999999999999</c:v>
                </c:pt>
                <c:pt idx="3">
                  <c:v>0.27700000000000002</c:v>
                </c:pt>
                <c:pt idx="4">
                  <c:v>0.17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General</c:formatCode>
                <c:ptCount val="21"/>
                <c:pt idx="0" formatCode="0%">
                  <c:v>2.9000000000000001E-2</c:v>
                </c:pt>
                <c:pt idx="2" formatCode="0%">
                  <c:v>6.2E-2</c:v>
                </c:pt>
                <c:pt idx="3" formatCode="0%">
                  <c:v>8.5000000000000006E-2</c:v>
                </c:pt>
                <c:pt idx="4" formatCode="0%">
                  <c:v>0.10199999999999999</c:v>
                </c:pt>
                <c:pt idx="5" formatCode="0%">
                  <c:v>0.11</c:v>
                </c:pt>
                <c:pt idx="6" formatCode="0%">
                  <c:v>0.11600000000000001</c:v>
                </c:pt>
                <c:pt idx="7" formatCode="0%">
                  <c:v>0.11799999999999999</c:v>
                </c:pt>
                <c:pt idx="8" formatCode="0%">
                  <c:v>0.13200000000000001</c:v>
                </c:pt>
                <c:pt idx="9" formatCode="0%">
                  <c:v>0.13800000000000001</c:v>
                </c:pt>
                <c:pt idx="10" formatCode="0%">
                  <c:v>0.14199999999999999</c:v>
                </c:pt>
                <c:pt idx="11" formatCode="0%">
                  <c:v>0.16800000000000001</c:v>
                </c:pt>
                <c:pt idx="12" formatCode="0%">
                  <c:v>0.19800000000000001</c:v>
                </c:pt>
                <c:pt idx="13" formatCode="0%">
                  <c:v>0.27800000000000002</c:v>
                </c:pt>
                <c:pt idx="14">
                  <c:v>0.28100000000000003</c:v>
                </c:pt>
                <c:pt idx="15" formatCode="0%">
                  <c:v>0.30599999999999999</c:v>
                </c:pt>
                <c:pt idx="16" formatCode="0%">
                  <c:v>0.316</c:v>
                </c:pt>
                <c:pt idx="17" formatCode="0%">
                  <c:v>0.33700000000000002</c:v>
                </c:pt>
                <c:pt idx="18" formatCode="0%">
                  <c:v>0.34599999999999997</c:v>
                </c:pt>
                <c:pt idx="19">
                  <c:v>0.371</c:v>
                </c:pt>
                <c:pt idx="20">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
                  <c:v>5.0999999999999997E-2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2">
                  <c:v>9.1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0</c:formatCode>
                <c:ptCount val="21"/>
                <c:pt idx="1">
                  <c:v>2189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
                  <c:v>2193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
                  <c:v>112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
                  <c:v>147</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131</c:v>
                </c:pt>
                <c:pt idx="1">
                  <c:v>142</c:v>
                </c:pt>
                <c:pt idx="2">
                  <c:v>146</c:v>
                </c:pt>
                <c:pt idx="3">
                  <c:v>145</c:v>
                </c:pt>
                <c:pt idx="4">
                  <c:v>147</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8" formatCode="0.00%">
                  <c:v>1.2999999999999999E-2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65135329144929"/>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0">
                  <c:v>58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3">
                  <c:v>436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3">
                  <c:v>436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90</c:v>
                </c:pt>
                <c:pt idx="1">
                  <c:v>83</c:v>
                </c:pt>
                <c:pt idx="2">
                  <c:v>67</c:v>
                </c:pt>
                <c:pt idx="3">
                  <c:v>37</c:v>
                </c:pt>
                <c:pt idx="4">
                  <c:v>21</c:v>
                </c:pt>
                <c:pt idx="5">
                  <c:v>27</c:v>
                </c:pt>
                <c:pt idx="6">
                  <c:v>35</c:v>
                </c:pt>
                <c:pt idx="7">
                  <c:v>24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87</c:v>
                </c:pt>
                <c:pt idx="1">
                  <c:v>88</c:v>
                </c:pt>
                <c:pt idx="2">
                  <c:v>85</c:v>
                </c:pt>
                <c:pt idx="3">
                  <c:v>61</c:v>
                </c:pt>
                <c:pt idx="4">
                  <c:v>59</c:v>
                </c:pt>
                <c:pt idx="5">
                  <c:v>39</c:v>
                </c:pt>
                <c:pt idx="6">
                  <c:v>49</c:v>
                </c:pt>
                <c:pt idx="7">
                  <c:v>34</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Wildwood city</c:v>
                </c:pt>
                <c:pt idx="1">
                  <c:v>Cape May Point borough</c:v>
                </c:pt>
                <c:pt idx="2">
                  <c:v>Ocean City city</c:v>
                </c:pt>
                <c:pt idx="3">
                  <c:v>Cape May city</c:v>
                </c:pt>
                <c:pt idx="4">
                  <c:v>Middle township</c:v>
                </c:pt>
                <c:pt idx="5">
                  <c:v>North Wildwood city</c:v>
                </c:pt>
                <c:pt idx="6">
                  <c:v>Stone Harbor borough</c:v>
                </c:pt>
                <c:pt idx="7">
                  <c:v>Lower township</c:v>
                </c:pt>
                <c:pt idx="8">
                  <c:v>Dennis township</c:v>
                </c:pt>
              </c:strCache>
            </c:strRef>
          </c:cat>
          <c:val>
            <c:numRef>
              <c:f>Sheet1!$B$2:$B$10</c:f>
              <c:numCache>
                <c:formatCode>0.00%</c:formatCode>
                <c:ptCount val="9"/>
                <c:pt idx="0">
                  <c:v>0.19600000000000001</c:v>
                </c:pt>
                <c:pt idx="1">
                  <c:v>0.16800000000000001</c:v>
                </c:pt>
                <c:pt idx="2">
                  <c:v>6.6000000000000003E-2</c:v>
                </c:pt>
                <c:pt idx="3">
                  <c:v>0.06</c:v>
                </c:pt>
                <c:pt idx="4">
                  <c:v>5.8000000000000003E-2</c:v>
                </c:pt>
                <c:pt idx="5">
                  <c:v>4.1000000000000002E-2</c:v>
                </c:pt>
                <c:pt idx="6">
                  <c:v>3.9E-2</c:v>
                </c:pt>
                <c:pt idx="7">
                  <c:v>3.4000000000000002E-2</c:v>
                </c:pt>
                <c:pt idx="8">
                  <c:v>1.9E-2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Cape May County avg 4.8%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Sheet1!$A$2:$A$10</c:f>
              <c:strCache>
                <c:ptCount val="9"/>
                <c:pt idx="0">
                  <c:v>Wildwood city</c:v>
                </c:pt>
                <c:pt idx="1">
                  <c:v>Cape May Point borough</c:v>
                </c:pt>
                <c:pt idx="2">
                  <c:v>Ocean City city</c:v>
                </c:pt>
                <c:pt idx="3">
                  <c:v>Cape May city</c:v>
                </c:pt>
                <c:pt idx="4">
                  <c:v>Middle township</c:v>
                </c:pt>
                <c:pt idx="5">
                  <c:v>North Wildwood city</c:v>
                </c:pt>
                <c:pt idx="6">
                  <c:v>Stone Harbor borough</c:v>
                </c:pt>
                <c:pt idx="7">
                  <c:v>Lower township</c:v>
                </c:pt>
                <c:pt idx="8">
                  <c:v>Dennis township</c:v>
                </c:pt>
              </c:strCache>
            </c:strRef>
          </c:cat>
          <c:val>
            <c:numRef>
              <c:f>Sheet1!$C$2:$C$10</c:f>
              <c:numCache>
                <c:formatCode>0%</c:formatCode>
                <c:ptCount val="9"/>
                <c:pt idx="0">
                  <c:v>4.8000000000000001E-2</c:v>
                </c:pt>
                <c:pt idx="1">
                  <c:v>4.8000000000000001E-2</c:v>
                </c:pt>
                <c:pt idx="2">
                  <c:v>4.8000000000000001E-2</c:v>
                </c:pt>
                <c:pt idx="3">
                  <c:v>4.8000000000000001E-2</c:v>
                </c:pt>
                <c:pt idx="4">
                  <c:v>4.8000000000000001E-2</c:v>
                </c:pt>
                <c:pt idx="5">
                  <c:v>4.8000000000000001E-2</c:v>
                </c:pt>
                <c:pt idx="6">
                  <c:v>4.8000000000000001E-2</c:v>
                </c:pt>
                <c:pt idx="7">
                  <c:v>4.8000000000000001E-2</c:v>
                </c:pt>
                <c:pt idx="8">
                  <c:v>4.8000000000000001E-2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7212573818897639"/>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2">
                  <c:v>1251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3">
                  <c:v>0.36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3">
                  <c:v>0.31</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3">
                  <c:v>0.43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3" formatCode="0%">
                  <c:v>0.34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9">
                  <c:v>0.01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apeatlanticresourcenet.org/" TargetMode="External"/><Relationship Id="rId7" Type="http://schemas.openxmlformats.org/officeDocument/2006/relationships/hyperlink" Target="https://www.unitedway.org/local/united-states/new-jersey/greater-philadelphia-southern-new-jersey-atlantic-cape-may-cumberland-count"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mhaac.info/family-support-services.html"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Wildwood and Cape May Point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Lower and Middle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Woodbine and Wildwood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about the same as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Woodbine and Lower township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 to 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pre-K, and school-age median monthly childcare costs in this county tend to be on the low side for the state and toddler median monthly childcare costs in this county tend to be middling.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and toddler childcare and lower than expected for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remained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Cape May and Wildwood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Black women reported receiving early prenatal care most frequently, followed by White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for Asian, Other Single Race, and Unknown are suppressed or unavailable.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different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Wildwood and Lower Cape May Regional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$11K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-25%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there are similar numbers of mental health programs available.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unavailable.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  No data is available for 2021 and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data is unavailable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data is unavailable by gender.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the data is unavailable by race/ethnicity.</a:t>
            </a:r>
          </a:p>
          <a:p>
            <a:pPr lvl="0"/>
            <a:r>
              <a:rPr lang="en-US" sz="1200" kern="1200" dirty="0">
                <a:solidFill>
                  <a:schemeClr val="tx1"/>
                </a:solidFill>
                <a:effectLst/>
                <a:latin typeface="+mn-lt"/>
                <a:ea typeface="+mn-ea"/>
                <a:cs typeface="+mn-cs"/>
              </a:rPr>
              <a:t>In this county, the data is unavailable by gender.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368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American Indian/Alaska Native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https://www.capeatlanticresourcenet.org/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http://www.jfsatlantic.org/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https://www.centerffs.org/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http://mhaac.info/family-support-services.html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https://www.unitedway.org/local/united-states/new-jersey/greater-philadelphia-southern-new-jersey-atlantic-cape-may-cumberland-count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https://www.capeatlanticresourcenet.org/community-services/legal-advocacy/advocacy/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Cape May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31067024-7D26-1410-440B-59C792C85EB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CDCEE058-C825-D76A-D94B-9AF2929ED31F}"/>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3" name="Picture 2">
            <a:extLst>
              <a:ext uri="{FF2B5EF4-FFF2-40B4-BE49-F238E27FC236}">
                <a16:creationId xmlns:a16="http://schemas.microsoft.com/office/drawing/2014/main" id="{CE243089-963D-D7EE-F63C-CE01EAC945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3379C5ED-6B98-D664-FAA8-F3EBA5B60794}"/>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C221ACB6-34E0-D930-FC0D-8EBE8FDD75E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6710" y="833352"/>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34974B37-E6D8-AD08-B0D1-E3D01266BD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04198" y="440076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3A3DD3B3-C1F8-A988-15FC-952B8492C1B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9699" y="390387"/>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13F30F6E-B161-DB85-1FB5-05C28DB2BD1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19200" y="35809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C06BB5A-0362-6233-4B92-8DB4C164C09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54500" y="2635892"/>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4E90F19E-03AD-2169-DFD6-741AD7A08DA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1037" y="51456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DFBEA1B-82DF-3A3C-CECD-789D33A734D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8298" y="425837"/>
            <a:ext cx="708949" cy="134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A931A98A-A8D8-A877-332E-DF3CECD6A3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9742" y="4857964"/>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6" name="Picture 5">
            <a:extLst>
              <a:ext uri="{FF2B5EF4-FFF2-40B4-BE49-F238E27FC236}">
                <a16:creationId xmlns:a16="http://schemas.microsoft.com/office/drawing/2014/main" id="{0EBDA965-AC0B-626B-E762-90326E3648C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423" y="52752"/>
            <a:ext cx="531554" cy="100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385B20D-566C-DC08-B7BA-E307A272C7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7021" y="4830567"/>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A4BFE2D-2023-C386-8175-328FE502A5C9}"/>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1164" y="35645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331BE208-F6E5-4AA5-F08B-05391A8F1BE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9686" y="292348"/>
            <a:ext cx="745890" cy="141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8754DFBC-0CA4-53B2-21AA-E5CBDD50BB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92926" y="255917"/>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292893D2-C8C6-A77D-ABCD-74AD4647C8F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67044" y="671774"/>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7B50B4B2-CFA6-BAE2-B1F9-9B94002F0AD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06922" y="427450"/>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2BF4558-7E32-8114-46CC-EBBB2B2BF17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13850" y="236464"/>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6C4EF888-187B-D4D3-FAB0-C4FAAECC4B2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83737" y="332139"/>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861E4227-1E1B-6A0A-07B1-F1CCE576DE5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6710" y="833352"/>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B498290C-EAFF-1158-1B64-04BDA3381C2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2871" y="243071"/>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262255DA-BBEC-1190-740B-DB6236F2141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791AD06-998E-EFE3-2D82-C5FE72C00A02}"/>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E2430A33-AFC6-49B3-E8EA-7D7FE7CA24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55DE58E6-4639-020A-9378-86B4594F2616}"/>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FEA2C138-5357-4BD2-15EF-0D47384546B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EED7B47-3136-9EE7-9CA8-4FD9BE99A58C}"/>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FC02542B-31BC-A748-5DE5-0C83E4477B7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59A9227-F26D-FCF4-CBDC-4DA432825B28}"/>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E7A3CA15-25CE-61FD-9579-EF4EE42750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96D0D6B9-4CF1-1632-2FB4-67408C91BEED}"/>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D26128CD-0A8A-0159-9665-AB6BDB8B5A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2BA14117-7283-2B3C-5C38-58A9F035E34A}"/>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466D5898-18BC-98B5-E412-B7D9ED382E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5DE9C425-0992-3B10-169F-40DDD24458C2}"/>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1CEA3-DA60-2D61-4414-2580B410A39B}"/>
              </a:ext>
            </a:extLst>
          </p:cNvPr>
          <p:cNvPicPr>
            <a:picLocks noChangeAspect="1"/>
          </p:cNvPicPr>
          <p:nvPr/>
        </p:nvPicPr>
        <p:blipFill>
          <a:blip r:embed="rId5"/>
          <a:stretch>
            <a:fillRect/>
          </a:stretch>
        </p:blipFill>
        <p:spPr>
          <a:xfrm>
            <a:off x="-76200" y="-381000"/>
            <a:ext cx="130302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Cape May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2">
            <a:extLst>
              <a:ext uri="{FF2B5EF4-FFF2-40B4-BE49-F238E27FC236}">
                <a16:creationId xmlns:a16="http://schemas.microsoft.com/office/drawing/2014/main" id="{CEA3B3BC-9054-98C1-151C-60B03F2239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403" y="4764399"/>
            <a:ext cx="864720" cy="163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70579124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0523827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07097458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56645611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11093906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15169958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50994897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853159468"/>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61149505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3510216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063620230"/>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8403160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99013207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662552676"/>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13D76-D56A-4FEF-3F46-A48099392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38200"/>
            <a:ext cx="5631473" cy="4800600"/>
          </a:xfrm>
          <a:prstGeom prst="rect">
            <a:avLst/>
          </a:prstGeom>
        </p:spPr>
      </p:pic>
      <p:pic>
        <p:nvPicPr>
          <p:cNvPr id="5" name="Picture 2">
            <a:extLst>
              <a:ext uri="{FF2B5EF4-FFF2-40B4-BE49-F238E27FC236}">
                <a16:creationId xmlns:a16="http://schemas.microsoft.com/office/drawing/2014/main" id="{34CCBD89-083F-B959-D5CE-AD975736D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2270008"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48824252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85452967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93025704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4357816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660513236"/>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216432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78344748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13136742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01990257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72050283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1280523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83617572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82748273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724338515"/>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63758223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84619895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9315870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18862711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05294524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08220933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46691528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16765206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32294253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9539387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95451957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95910838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3457730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420702913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889931575"/>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991459418"/>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84435998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4416095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62520481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23376044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878578286"/>
              </p:ext>
            </p:extLst>
          </p:nvPr>
        </p:nvGraphicFramePr>
        <p:xfrm>
          <a:off x="3144346" y="612485"/>
          <a:ext cx="8990959" cy="54835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096000"/>
            <a:ext cx="9024576" cy="7620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23994215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550800389"/>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03294002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58070468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40507374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397046" y="3914582"/>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33332" y="4114896"/>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Kids Count Data Dashboard using raw data from NJ Department of Law and Public Safety, Division of NJ State Police, Uniform Crime Reports, 2018-2022.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58654778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913957580"/>
              </p:ext>
            </p:extLst>
          </p:nvPr>
        </p:nvGraphicFramePr>
        <p:xfrm>
          <a:off x="8534400" y="4622727"/>
          <a:ext cx="3581400" cy="2264743"/>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209737" y="6614755"/>
            <a:ext cx="8229600" cy="200133"/>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8355540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7764386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47467168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041612017"/>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97646329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805846704"/>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867622896"/>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52447059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30590420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22272678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33283830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51924380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14578697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059359691"/>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44362765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09285369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10338162"/>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7176475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96834297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647910854"/>
              </p:ext>
            </p:extLst>
          </p:nvPr>
        </p:nvGraphicFramePr>
        <p:xfrm>
          <a:off x="8542774" y="4026932"/>
          <a:ext cx="3255891" cy="2393152"/>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64187513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55629759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72520393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75640285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Cape May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16558599"/>
              </p:ext>
            </p:extLst>
          </p:nvPr>
        </p:nvGraphicFramePr>
        <p:xfrm>
          <a:off x="3276600" y="544375"/>
          <a:ext cx="4419600" cy="6497568"/>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05754">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315463253"/>
              </p:ext>
            </p:extLst>
          </p:nvPr>
        </p:nvGraphicFramePr>
        <p:xfrm>
          <a:off x="7543800" y="893419"/>
          <a:ext cx="4800599" cy="596458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97565377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0239938"/>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60747520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369179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7390289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410856492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939993547"/>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418321937"/>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16002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Jewish Family Service of Atlantic and Cape May Counties [Family Counseling]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Family Services [Teen Center/Kinship/Parenting Support]</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Intensive Family Support Services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United Way – Atlantic County/Cape May Office [Job, Health, Utilities, Housing]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Shore Family Success Center</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capeatlanticresourcenet.org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Cape May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321917811"/>
              </p:ext>
            </p:extLst>
          </p:nvPr>
        </p:nvGraphicFramePr>
        <p:xfrm>
          <a:off x="3124200" y="772984"/>
          <a:ext cx="4041957" cy="5977516"/>
        </p:xfrm>
        <a:graphic>
          <a:graphicData uri="http://schemas.openxmlformats.org/drawingml/2006/table">
            <a:tbl>
              <a:tblPr firstRow="1" bandRow="1">
                <a:tableStyleId>{C083E6E3-FA7D-4D7B-A595-EF9225AFEA82}</a:tableStyleId>
              </a:tblPr>
              <a:tblGrid>
                <a:gridCol w="1043232">
                  <a:extLst>
                    <a:ext uri="{9D8B030D-6E8A-4147-A177-3AD203B41FA5}">
                      <a16:colId xmlns:a16="http://schemas.microsoft.com/office/drawing/2014/main" val="1629768082"/>
                    </a:ext>
                  </a:extLst>
                </a:gridCol>
                <a:gridCol w="2998725">
                  <a:extLst>
                    <a:ext uri="{9D8B030D-6E8A-4147-A177-3AD203B41FA5}">
                      <a16:colId xmlns:a16="http://schemas.microsoft.com/office/drawing/2014/main" val="2346253339"/>
                    </a:ext>
                  </a:extLst>
                </a:gridCol>
              </a:tblGrid>
              <a:tr h="55683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723262">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802499">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725819">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51364">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13294">
                <a:tc>
                  <a:txBody>
                    <a:bodyPr/>
                    <a:lstStyle/>
                    <a:p>
                      <a:r>
                        <a:rPr lang="en-US" dirty="0">
                          <a:solidFill>
                            <a:schemeClr val="tx1"/>
                          </a:solidFill>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US" dirty="0">
                          <a:solidFill>
                            <a:schemeClr val="tx1"/>
                          </a:solidFill>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491812"/>
                  </a:ext>
                </a:extLst>
              </a:tr>
              <a:tr h="723262">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65000"/>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lumMod val="65000"/>
                        <a:alpha val="20000"/>
                      </a:schemeClr>
                    </a:solidFill>
                  </a:tcPr>
                </a:tc>
                <a:extLst>
                  <a:ext uri="{0D108BD9-81ED-4DB2-BD59-A6C34878D82A}">
                    <a16:rowId xmlns:a16="http://schemas.microsoft.com/office/drawing/2014/main" val="2802183924"/>
                  </a:ext>
                </a:extLst>
              </a:tr>
              <a:tr h="766266">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614914">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65000"/>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lumMod val="6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274716700"/>
              </p:ext>
            </p:extLst>
          </p:nvPr>
        </p:nvGraphicFramePr>
        <p:xfrm>
          <a:off x="7010400" y="1376426"/>
          <a:ext cx="5181600" cy="599274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6752079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370256271"/>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486603926"/>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Coalition Against Rape and Abuse Project</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b043338323ec885840d&quot;,&quot;SmartGridHorizontal&quot;:0,&quot;LinkedExcelSources&quot;:{&quot;67cefed43842343a900c2c16&quot;:&quot;{{Desktop}}\\hsac 25\\engage\\archive\\Cape May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28493</TotalTime>
  <Words>10229</Words>
  <Application>Microsoft Office PowerPoint</Application>
  <PresentationFormat>Widescreen</PresentationFormat>
  <Paragraphs>803</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1649</cp:revision>
  <dcterms:created xsi:type="dcterms:W3CDTF">2006-08-16T00:00:00Z</dcterms:created>
  <dcterms:modified xsi:type="dcterms:W3CDTF">2025-07-03T12:43:48Z</dcterms:modified>
</cp:coreProperties>
</file>