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10.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11.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12.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notesSlides/notesSlide13.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1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notesSlides/notesSlide15.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16.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17.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18.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notesSlides/notesSlide19.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notesSlides/notesSlide20.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notesSlides/notesSlide21.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notesSlides/notesSlide22.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notesSlides/notesSlide23.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notesSlides/notesSlide24.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notesSlides/notesSlide25.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notesSlides/notesSlide26.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notesSlides/notesSlide27.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notesSlides/notesSlide28.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notesSlides/notesSlide29.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drawings/drawing1.xml" ContentType="application/vnd.openxmlformats-officedocument.drawingml.chartshapes+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notesSlides/notesSlide30.xml" ContentType="application/vnd.openxmlformats-officedocument.presentationml.notesSlid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notesSlides/notesSlide31.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notesSlides/notesSlide32.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notesSlides/notesSlide33.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notesSlides/notesSlide34.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notesSlides/notesSlide35.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notesSlides/notesSlide36.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drawings/drawing2.xml" ContentType="application/vnd.openxmlformats-officedocument.drawingml.chartshapes+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notesSlides/notesSlide37.xml" ContentType="application/vnd.openxmlformats-officedocument.presentationml.notesSlid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notesSlides/notesSlide38.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notesSlides/notesSlide39.xml" ContentType="application/vnd.openxmlformats-officedocument.presentationml.notesSlid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notesSlides/notesSlide40.xml" ContentType="application/vnd.openxmlformats-officedocument.presentationml.notesSlid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notesSlides/notesSlide41.xml" ContentType="application/vnd.openxmlformats-officedocument.presentationml.notesSlid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notesSlides/notesSlide42.xml" ContentType="application/vnd.openxmlformats-officedocument.presentationml.notesSl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notesSlides/notesSlide43.xml" ContentType="application/vnd.openxmlformats-officedocument.presentationml.notesSlid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notesSlides/notesSlide44.xml" ContentType="application/vnd.openxmlformats-officedocument.presentationml.notesSlid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notesSlides/notesSlide45.xml" ContentType="application/vnd.openxmlformats-officedocument.presentationml.notesSlid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notesSlides/notesSlide46.xml" ContentType="application/vnd.openxmlformats-officedocument.presentationml.notesSlid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notesSlides/notesSlide47.xml" ContentType="application/vnd.openxmlformats-officedocument.presentationml.notesSlid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notesSlides/notesSlide48.xml" ContentType="application/vnd.openxmlformats-officedocument.presentationml.notesSlid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notesSlides/notesSlide49.xml" ContentType="application/vnd.openxmlformats-officedocument.presentationml.notesSlid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notesSlides/notesSlide50.xml" ContentType="application/vnd.openxmlformats-officedocument.presentationml.notesSlid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notesSlides/notesSlide51.xml" ContentType="application/vnd.openxmlformats-officedocument.presentationml.notesSlid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notesSlides/notesSlide52.xml" ContentType="application/vnd.openxmlformats-officedocument.presentationml.notesSlid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notesSlides/notesSlide53.xml" ContentType="application/vnd.openxmlformats-officedocument.presentationml.notesSlid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notesSlides/notesSlide54.xml" ContentType="application/vnd.openxmlformats-officedocument.presentationml.notesSlid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notesSlides/notesSlide55.xml" ContentType="application/vnd.openxmlformats-officedocument.presentationml.notesSlid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notesSlides/notesSlide56.xml" ContentType="application/vnd.openxmlformats-officedocument.presentationml.notesSlid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notesSlides/notesSlide57.xml" ContentType="application/vnd.openxmlformats-officedocument.presentationml.notesSlid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notesSlides/notesSlide58.xml" ContentType="application/vnd.openxmlformats-officedocument.presentationml.notesSlid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notesSlides/notesSlide59.xml" ContentType="application/vnd.openxmlformats-officedocument.presentationml.notesSlid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notesSlides/notesSlide60.xml" ContentType="application/vnd.openxmlformats-officedocument.presentationml.notesSlid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notesSlides/notesSlide61.xml" ContentType="application/vnd.openxmlformats-officedocument.presentationml.notesSlid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notesSlides/notesSlide62.xml" ContentType="application/vnd.openxmlformats-officedocument.presentationml.notesSlide+xml"/>
  <Override PartName="/ppt/charts/chart82.xml" ContentType="application/vnd.openxmlformats-officedocument.drawingml.chart+xml"/>
  <Override PartName="/ppt/charts/style82.xml" ContentType="application/vnd.ms-office.chartstyle+xml"/>
  <Override PartName="/ppt/charts/colors82.xml" ContentType="application/vnd.ms-office.chartcolorstyle+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notesSlides/notesSlide63.xml" ContentType="application/vnd.openxmlformats-officedocument.presentationml.notesSlide+xml"/>
  <Override PartName="/ppt/charts/chart83.xml" ContentType="application/vnd.openxmlformats-officedocument.drawingml.chart+xml"/>
  <Override PartName="/ppt/charts/style83.xml" ContentType="application/vnd.ms-office.chartstyle+xml"/>
  <Override PartName="/ppt/charts/colors83.xml" ContentType="application/vnd.ms-office.chartcolorstyle+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notesSlides/notesSlide64.xml" ContentType="application/vnd.openxmlformats-officedocument.presentationml.notesSlide+xml"/>
  <Override PartName="/ppt/charts/chart84.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85.xml" ContentType="application/vnd.openxmlformats-officedocument.drawingml.chart+xml"/>
  <Override PartName="/ppt/charts/style85.xml" ContentType="application/vnd.ms-office.chartstyle+xml"/>
  <Override PartName="/ppt/charts/colors85.xml" ContentType="application/vnd.ms-office.chartcolorstyle+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notesSlides/notesSlide65.xml" ContentType="application/vnd.openxmlformats-officedocument.presentationml.notesSlide+xml"/>
  <Override PartName="/ppt/charts/chart86.xml" ContentType="application/vnd.openxmlformats-officedocument.drawingml.chart+xml"/>
  <Override PartName="/ppt/charts/style86.xml" ContentType="application/vnd.ms-office.chartstyle+xml"/>
  <Override PartName="/ppt/charts/colors86.xml" ContentType="application/vnd.ms-office.chartcolorstyle+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notesSlides/notesSlide66.xml" ContentType="application/vnd.openxmlformats-officedocument.presentationml.notesSlide+xml"/>
  <Override PartName="/ppt/charts/chart87.xml" ContentType="application/vnd.openxmlformats-officedocument.drawingml.chart+xml"/>
  <Override PartName="/ppt/charts/style87.xml" ContentType="application/vnd.ms-office.chartstyle+xml"/>
  <Override PartName="/ppt/charts/colors87.xml" ContentType="application/vnd.ms-office.chartcolorstyle+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notesSlides/notesSlide67.xml" ContentType="application/vnd.openxmlformats-officedocument.presentationml.notesSlide+xml"/>
  <Override PartName="/ppt/charts/chart88.xml" ContentType="application/vnd.openxmlformats-officedocument.drawingml.chart+xml"/>
  <Override PartName="/ppt/charts/style88.xml" ContentType="application/vnd.ms-office.chartstyle+xml"/>
  <Override PartName="/ppt/charts/colors88.xml" ContentType="application/vnd.ms-office.chartcolorstyle+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notesSlides/notesSlide68.xml" ContentType="application/vnd.openxmlformats-officedocument.presentationml.notesSlide+xml"/>
  <Override PartName="/ppt/charts/chart89.xml" ContentType="application/vnd.openxmlformats-officedocument.drawingml.chart+xml"/>
  <Override PartName="/ppt/charts/style89.xml" ContentType="application/vnd.ms-office.chartstyle+xml"/>
  <Override PartName="/ppt/charts/colors89.xml" ContentType="application/vnd.ms-office.chartcolorstyle+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notesSlides/notesSlide69.xml" ContentType="application/vnd.openxmlformats-officedocument.presentationml.notesSlide+xml"/>
  <Override PartName="/ppt/charts/chart90.xml" ContentType="application/vnd.openxmlformats-officedocument.drawingml.chart+xml"/>
  <Override PartName="/ppt/charts/style90.xml" ContentType="application/vnd.ms-office.chartstyle+xml"/>
  <Override PartName="/ppt/charts/colors90.xml" ContentType="application/vnd.ms-office.chartcolorstyle+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notesSlides/notesSlide70.xml" ContentType="application/vnd.openxmlformats-officedocument.presentationml.notesSlide+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notesSlides/notesSlide71.xml" ContentType="application/vnd.openxmlformats-officedocument.presentationml.notesSlide+xml"/>
  <Override PartName="/ppt/charts/chart91.xml" ContentType="application/vnd.openxmlformats-officedocument.drawingml.chart+xml"/>
  <Override PartName="/ppt/charts/style91.xml" ContentType="application/vnd.ms-office.chartstyle+xml"/>
  <Override PartName="/ppt/charts/colors91.xml" ContentType="application/vnd.ms-office.chartcolorstyle+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notesSlides/notesSlide72.xml" ContentType="application/vnd.openxmlformats-officedocument.presentationml.notesSlide+xml"/>
  <Override PartName="/ppt/charts/chart92.xml" ContentType="application/vnd.openxmlformats-officedocument.drawingml.chart+xml"/>
  <Override PartName="/ppt/charts/style92.xml" ContentType="application/vnd.ms-office.chartstyle+xml"/>
  <Override PartName="/ppt/charts/colors92.xml" ContentType="application/vnd.ms-office.chartcolorstyle+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notesSlides/notesSlide73.xml" ContentType="application/vnd.openxmlformats-officedocument.presentationml.notesSlide+xml"/>
  <Override PartName="/ppt/charts/chart93.xml" ContentType="application/vnd.openxmlformats-officedocument.drawingml.chart+xml"/>
  <Override PartName="/ppt/charts/style93.xml" ContentType="application/vnd.ms-office.chartstyle+xml"/>
  <Override PartName="/ppt/charts/colors93.xml" ContentType="application/vnd.ms-office.chartcolorstyle+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notesSlides/notesSlide7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55" r:id="rId2"/>
  </p:sldMasterIdLst>
  <p:notesMasterIdLst>
    <p:notesMasterId r:id="rId97"/>
  </p:notesMasterIdLst>
  <p:handoutMasterIdLst>
    <p:handoutMasterId r:id="rId98"/>
  </p:handoutMasterIdLst>
  <p:sldIdLst>
    <p:sldId id="260" r:id="rId3"/>
    <p:sldId id="256" r:id="rId4"/>
    <p:sldId id="454" r:id="rId5"/>
    <p:sldId id="455" r:id="rId6"/>
    <p:sldId id="456" r:id="rId7"/>
    <p:sldId id="457" r:id="rId8"/>
    <p:sldId id="458" r:id="rId9"/>
    <p:sldId id="258" r:id="rId10"/>
    <p:sldId id="459" r:id="rId11"/>
    <p:sldId id="379" r:id="rId12"/>
    <p:sldId id="259" r:id="rId13"/>
    <p:sldId id="364" r:id="rId14"/>
    <p:sldId id="467" r:id="rId15"/>
    <p:sldId id="366" r:id="rId16"/>
    <p:sldId id="367" r:id="rId17"/>
    <p:sldId id="368" r:id="rId18"/>
    <p:sldId id="371" r:id="rId19"/>
    <p:sldId id="373" r:id="rId20"/>
    <p:sldId id="468" r:id="rId21"/>
    <p:sldId id="380" r:id="rId22"/>
    <p:sldId id="465" r:id="rId23"/>
    <p:sldId id="461" r:id="rId24"/>
    <p:sldId id="381" r:id="rId25"/>
    <p:sldId id="382" r:id="rId26"/>
    <p:sldId id="375" r:id="rId27"/>
    <p:sldId id="378" r:id="rId28"/>
    <p:sldId id="383" r:id="rId29"/>
    <p:sldId id="393" r:id="rId30"/>
    <p:sldId id="418" r:id="rId31"/>
    <p:sldId id="388" r:id="rId32"/>
    <p:sldId id="386" r:id="rId33"/>
    <p:sldId id="387" r:id="rId34"/>
    <p:sldId id="396" r:id="rId35"/>
    <p:sldId id="394" r:id="rId36"/>
    <p:sldId id="395" r:id="rId37"/>
    <p:sldId id="397" r:id="rId38"/>
    <p:sldId id="401" r:id="rId39"/>
    <p:sldId id="415" r:id="rId40"/>
    <p:sldId id="402" r:id="rId41"/>
    <p:sldId id="403" r:id="rId42"/>
    <p:sldId id="404" r:id="rId43"/>
    <p:sldId id="405" r:id="rId44"/>
    <p:sldId id="406" r:id="rId45"/>
    <p:sldId id="407" r:id="rId46"/>
    <p:sldId id="408" r:id="rId47"/>
    <p:sldId id="492" r:id="rId48"/>
    <p:sldId id="493" r:id="rId49"/>
    <p:sldId id="410" r:id="rId50"/>
    <p:sldId id="412" r:id="rId51"/>
    <p:sldId id="462" r:id="rId52"/>
    <p:sldId id="471" r:id="rId53"/>
    <p:sldId id="472" r:id="rId54"/>
    <p:sldId id="473" r:id="rId55"/>
    <p:sldId id="423" r:id="rId56"/>
    <p:sldId id="424" r:id="rId57"/>
    <p:sldId id="426" r:id="rId58"/>
    <p:sldId id="427" r:id="rId59"/>
    <p:sldId id="489" r:id="rId60"/>
    <p:sldId id="474" r:id="rId61"/>
    <p:sldId id="431" r:id="rId62"/>
    <p:sldId id="436" r:id="rId63"/>
    <p:sldId id="437" r:id="rId64"/>
    <p:sldId id="441" r:id="rId65"/>
    <p:sldId id="494" r:id="rId66"/>
    <p:sldId id="425" r:id="rId67"/>
    <p:sldId id="420" r:id="rId68"/>
    <p:sldId id="432" r:id="rId69"/>
    <p:sldId id="488" r:id="rId70"/>
    <p:sldId id="442" r:id="rId71"/>
    <p:sldId id="466" r:id="rId72"/>
    <p:sldId id="433" r:id="rId73"/>
    <p:sldId id="445" r:id="rId74"/>
    <p:sldId id="446" r:id="rId75"/>
    <p:sldId id="447" r:id="rId76"/>
    <p:sldId id="448" r:id="rId77"/>
    <p:sldId id="463" r:id="rId78"/>
    <p:sldId id="486" r:id="rId79"/>
    <p:sldId id="434" r:id="rId80"/>
    <p:sldId id="449" r:id="rId81"/>
    <p:sldId id="452" r:id="rId82"/>
    <p:sldId id="483" r:id="rId83"/>
    <p:sldId id="484" r:id="rId84"/>
    <p:sldId id="490" r:id="rId85"/>
    <p:sldId id="475" r:id="rId86"/>
    <p:sldId id="477" r:id="rId87"/>
    <p:sldId id="478" r:id="rId88"/>
    <p:sldId id="476" r:id="rId89"/>
    <p:sldId id="480" r:id="rId90"/>
    <p:sldId id="499" r:id="rId91"/>
    <p:sldId id="495" r:id="rId92"/>
    <p:sldId id="496" r:id="rId93"/>
    <p:sldId id="497" r:id="rId94"/>
    <p:sldId id="479" r:id="rId95"/>
    <p:sldId id="481" r:id="rId96"/>
  </p:sldIdLst>
  <p:sldSz cx="12192000" cy="6858000"/>
  <p:notesSz cx="6858000" cy="9144000"/>
  <p:custDataLst>
    <p:tags r:id="rId9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8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pencer Nitkey" initials="SN" lastIdx="71" clrIdx="0">
    <p:extLst>
      <p:ext uri="{19B8F6BF-5375-455C-9EA6-DF929625EA0E}">
        <p15:presenceInfo xmlns:p15="http://schemas.microsoft.com/office/powerpoint/2012/main" userId="Spencer Nitkey" providerId="None"/>
      </p:ext>
    </p:extLst>
  </p:cmAuthor>
  <p:cmAuthor id="2" name="Ilona Arnold-Berkovits" initials="IA" lastIdx="22" clrIdx="1">
    <p:extLst>
      <p:ext uri="{19B8F6BF-5375-455C-9EA6-DF929625EA0E}">
        <p15:presenceInfo xmlns:p15="http://schemas.microsoft.com/office/powerpoint/2012/main" userId="S-1-5-21-2376391783-983845594-1418978411-9782" providerId="AD"/>
      </p:ext>
    </p:extLst>
  </p:cmAuthor>
  <p:cmAuthor id="3" name="Spencer Nitkey" initials="SN [2]" lastIdx="7" clrIdx="2">
    <p:extLst>
      <p:ext uri="{19B8F6BF-5375-455C-9EA6-DF929625EA0E}">
        <p15:presenceInfo xmlns:p15="http://schemas.microsoft.com/office/powerpoint/2012/main" userId="S::sn660@ssw.rutgers.edu::75b7c022-320a-44a2-b38d-3146e0cb9ca7" providerId="AD"/>
      </p:ext>
    </p:extLst>
  </p:cmAuthor>
  <p:cmAuthor id="4" name="Phillips, Angela [DCF]" initials="PA[" lastIdx="32" clrIdx="3">
    <p:extLst>
      <p:ext uri="{19B8F6BF-5375-455C-9EA6-DF929625EA0E}">
        <p15:presenceInfo xmlns:p15="http://schemas.microsoft.com/office/powerpoint/2012/main" userId="S::angela.phillips@dcf.nj.gov::4c45a69e-e7d8-4490-be56-339bf9788fb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4F81BD"/>
    <a:srgbClr val="C0504D"/>
    <a:srgbClr val="9BBB5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242FD5-22A6-4391-B5AA-38C29EEEC588}" v="619" dt="2025-03-10T15:25:56.9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65" autoAdjust="0"/>
    <p:restoredTop sz="82222" autoAdjust="0"/>
  </p:normalViewPr>
  <p:slideViewPr>
    <p:cSldViewPr>
      <p:cViewPr varScale="1">
        <p:scale>
          <a:sx n="78" d="100"/>
          <a:sy n="78" d="100"/>
        </p:scale>
        <p:origin x="1212" y="114"/>
      </p:cViewPr>
      <p:guideLst>
        <p:guide orient="horz" pos="2112"/>
        <p:guide pos="3888"/>
      </p:guideLst>
    </p:cSldViewPr>
  </p:slideViewPr>
  <p:outlineViewPr>
    <p:cViewPr>
      <p:scale>
        <a:sx n="33" d="100"/>
        <a:sy n="33" d="100"/>
      </p:scale>
      <p:origin x="0" y="-11412"/>
    </p:cViewPr>
  </p:outlineViewPr>
  <p:notesTextViewPr>
    <p:cViewPr>
      <p:scale>
        <a:sx n="100" d="100"/>
        <a:sy n="100" d="100"/>
      </p:scale>
      <p:origin x="0" y="0"/>
    </p:cViewPr>
  </p:notesTextViewPr>
  <p:sorterViewPr>
    <p:cViewPr>
      <p:scale>
        <a:sx n="100" d="100"/>
        <a:sy n="100" d="100"/>
      </p:scale>
      <p:origin x="0" y="-38838"/>
    </p:cViewPr>
  </p:sorterViewPr>
  <p:notesViewPr>
    <p:cSldViewPr>
      <p:cViewPr varScale="1">
        <p:scale>
          <a:sx n="55" d="100"/>
          <a:sy n="55" d="100"/>
        </p:scale>
        <p:origin x="3054"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viewProps" Target="view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tags" Target="tags/tag1.xml"/><Relationship Id="rId10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notesMaster" Target="notesMasters/notesMaster1.xml"/><Relationship Id="rId104"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commentAuthors" Target="commentAuthors.xml"/><Relationship Id="rId105" Type="http://schemas.microsoft.com/office/2015/10/relationships/revisionInfo" Target="revisionInfo.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handoutMaster" Target="handoutMasters/handoutMaster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s>
</file>

<file path=ppt/charts/_rels/chart1.xml.rels><?xml version="1.0" encoding="UTF-8" standalone="yes"?>
<Relationships xmlns="http://schemas.openxmlformats.org/package/2006/relationships"><Relationship Id="rId3" Type="http://schemas.openxmlformats.org/officeDocument/2006/relationships/oleObject" Target="file:///\\rad.rutgers.edu\dfs\ssw\Units\IFF\OREP\Data%20HUB\04-Needs%20Assessment\2024\Workbooks\County%20Workbooks%20(with%20Engage%20and%20Updated%20Sliders)\Cape%20May_County_Engage_2025_03_07.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rad.rutgers.edu\dfs\ssw\Units\IFF\OREP\Data%20HUB\04-Needs%20Assessment\2024\Workbooks\County%20Workbooks%20(with%20Engage%20and%20Updated%20Sliders)\Cape%20May_County_Engage_2025_03_07.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7.xml"/><Relationship Id="rId1" Type="http://schemas.microsoft.com/office/2011/relationships/chartStyle" Target="style37.xml"/><Relationship Id="rId4" Type="http://schemas.openxmlformats.org/officeDocument/2006/relationships/chartUserShapes" Target="../drawings/drawing1.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5.xml"/><Relationship Id="rId1" Type="http://schemas.microsoft.com/office/2011/relationships/chartStyle" Target="style45.xml"/><Relationship Id="rId4" Type="http://schemas.openxmlformats.org/officeDocument/2006/relationships/chartUserShapes" Target="../drawings/drawing2.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71.xml"/><Relationship Id="rId1" Type="http://schemas.microsoft.com/office/2011/relationships/chartStyle" Target="style71.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2.xml"/><Relationship Id="rId1" Type="http://schemas.microsoft.com/office/2011/relationships/chartStyle" Target="style72.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74.xml"/><Relationship Id="rId1" Type="http://schemas.microsoft.com/office/2011/relationships/chartStyle" Target="style74.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6.xml"/><Relationship Id="rId1" Type="http://schemas.microsoft.com/office/2011/relationships/chartStyle" Target="style7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8.xml"/><Relationship Id="rId1" Type="http://schemas.microsoft.com/office/2011/relationships/chartStyle" Target="style78.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9.xml"/><Relationship Id="rId1" Type="http://schemas.microsoft.com/office/2011/relationships/chartStyle" Target="style7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80.xml"/><Relationship Id="rId1" Type="http://schemas.microsoft.com/office/2011/relationships/chartStyle" Target="style80.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81.xml"/><Relationship Id="rId1" Type="http://schemas.microsoft.com/office/2011/relationships/chartStyle" Target="style81.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82.xml"/><Relationship Id="rId1" Type="http://schemas.microsoft.com/office/2011/relationships/chartStyle" Target="style82.xml"/></Relationships>
</file>

<file path=ppt/charts/_rels/chart83.xml.rels><?xml version="1.0" encoding="UTF-8" standalone="yes"?>
<Relationships xmlns="http://schemas.openxmlformats.org/package/2006/relationships"><Relationship Id="rId3" Type="http://schemas.openxmlformats.org/officeDocument/2006/relationships/package" Target="../embeddings/Microsoft_Excel_Worksheet80.xlsx"/><Relationship Id="rId2" Type="http://schemas.microsoft.com/office/2011/relationships/chartColorStyle" Target="colors83.xml"/><Relationship Id="rId1" Type="http://schemas.microsoft.com/office/2011/relationships/chartStyle" Target="style83.xml"/></Relationships>
</file>

<file path=ppt/charts/_rels/chart84.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84.xml"/><Relationship Id="rId1" Type="http://schemas.microsoft.com/office/2011/relationships/chartStyle" Target="style84.xml"/></Relationships>
</file>

<file path=ppt/charts/_rels/chart85.xml.rels><?xml version="1.0" encoding="UTF-8" standalone="yes"?>
<Relationships xmlns="http://schemas.openxmlformats.org/package/2006/relationships"><Relationship Id="rId3" Type="http://schemas.openxmlformats.org/officeDocument/2006/relationships/package" Target="../embeddings/Microsoft_Excel_Worksheet82.xlsx"/><Relationship Id="rId2" Type="http://schemas.microsoft.com/office/2011/relationships/chartColorStyle" Target="colors85.xml"/><Relationship Id="rId1" Type="http://schemas.microsoft.com/office/2011/relationships/chartStyle" Target="style85.xml"/></Relationships>
</file>

<file path=ppt/charts/_rels/chart86.xml.rels><?xml version="1.0" encoding="UTF-8" standalone="yes"?>
<Relationships xmlns="http://schemas.openxmlformats.org/package/2006/relationships"><Relationship Id="rId3" Type="http://schemas.openxmlformats.org/officeDocument/2006/relationships/package" Target="../embeddings/Microsoft_Excel_Worksheet83.xlsx"/><Relationship Id="rId2" Type="http://schemas.microsoft.com/office/2011/relationships/chartColorStyle" Target="colors86.xml"/><Relationship Id="rId1" Type="http://schemas.microsoft.com/office/2011/relationships/chartStyle" Target="style86.xml"/></Relationships>
</file>

<file path=ppt/charts/_rels/chart87.xml.rels><?xml version="1.0" encoding="UTF-8" standalone="yes"?>
<Relationships xmlns="http://schemas.openxmlformats.org/package/2006/relationships"><Relationship Id="rId3" Type="http://schemas.openxmlformats.org/officeDocument/2006/relationships/package" Target="../embeddings/Microsoft_Excel_Worksheet84.xlsx"/><Relationship Id="rId2" Type="http://schemas.microsoft.com/office/2011/relationships/chartColorStyle" Target="colors87.xml"/><Relationship Id="rId1" Type="http://schemas.microsoft.com/office/2011/relationships/chartStyle" Target="style87.xml"/></Relationships>
</file>

<file path=ppt/charts/_rels/chart88.xml.rels><?xml version="1.0" encoding="UTF-8" standalone="yes"?>
<Relationships xmlns="http://schemas.openxmlformats.org/package/2006/relationships"><Relationship Id="rId3" Type="http://schemas.openxmlformats.org/officeDocument/2006/relationships/package" Target="../embeddings/Microsoft_Excel_Worksheet85.xlsx"/><Relationship Id="rId2" Type="http://schemas.microsoft.com/office/2011/relationships/chartColorStyle" Target="colors88.xml"/><Relationship Id="rId1" Type="http://schemas.microsoft.com/office/2011/relationships/chartStyle" Target="style88.xml"/></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6.xlsx"/><Relationship Id="rId2" Type="http://schemas.microsoft.com/office/2011/relationships/chartColorStyle" Target="colors89.xml"/><Relationship Id="rId1" Type="http://schemas.microsoft.com/office/2011/relationships/chartStyle" Target="style89.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9.xml"/><Relationship Id="rId1" Type="http://schemas.microsoft.com/office/2011/relationships/chartStyle" Target="style9.xml"/></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7.xlsx"/><Relationship Id="rId2" Type="http://schemas.microsoft.com/office/2011/relationships/chartColorStyle" Target="colors90.xml"/><Relationship Id="rId1" Type="http://schemas.microsoft.com/office/2011/relationships/chartStyle" Target="style90.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91.xml"/><Relationship Id="rId1" Type="http://schemas.microsoft.com/office/2011/relationships/chartStyle" Target="style91.xml"/></Relationships>
</file>

<file path=ppt/charts/_rels/chart92.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92.xml"/><Relationship Id="rId1" Type="http://schemas.microsoft.com/office/2011/relationships/chartStyle" Target="style92.xml"/></Relationships>
</file>

<file path=ppt/charts/_rels/chart93.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93.xml"/><Relationship Id="rId1" Type="http://schemas.microsoft.com/office/2011/relationships/chartStyle" Target="style9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flip="none" rotWithShape="1">
              <a:gsLst>
                <a:gs pos="0">
                  <a:srgbClr val="92D050"/>
                </a:gs>
                <a:gs pos="54000">
                  <a:srgbClr val="FFFF00"/>
                </a:gs>
                <a:gs pos="100000">
                  <a:srgbClr val="FF0000"/>
                </a:gs>
              </a:gsLst>
              <a:path path="circle">
                <a:fillToRect l="100000" t="100000"/>
              </a:path>
              <a:tileRect r="-100000" b="-100000"/>
            </a:gradFill>
            <a:ln>
              <a:noFill/>
            </a:ln>
            <a:effectLst/>
          </c:spPr>
          <c:invertIfNegative val="0"/>
          <c:cat>
            <c:strRef>
              <c:f>('0. Overview'!$A$18,'0. Overview'!$A$38,'0. Overview'!$A$57,'0. Overview'!$A$84,'0. Overview'!$A$104,'0. Overview'!$A$114,'0. Overview'!$A$153,'0. Overview'!$A$166,'0. Overview'!$A$199)</c:f>
              <c:strCache>
                <c:ptCount val="9"/>
                <c:pt idx="0">
                  <c:v>Cape May</c:v>
                </c:pt>
                <c:pt idx="1">
                  <c:v>Cape May </c:v>
                </c:pt>
                <c:pt idx="2">
                  <c:v>Cape May</c:v>
                </c:pt>
                <c:pt idx="3">
                  <c:v>Cape May</c:v>
                </c:pt>
                <c:pt idx="4">
                  <c:v>Cape May</c:v>
                </c:pt>
                <c:pt idx="5">
                  <c:v>Cape May</c:v>
                </c:pt>
                <c:pt idx="6">
                  <c:v>Cape May </c:v>
                </c:pt>
                <c:pt idx="7">
                  <c:v>Cape May</c:v>
                </c:pt>
                <c:pt idx="8">
                  <c:v>Cape May </c:v>
                </c:pt>
              </c:strCache>
            </c:strRef>
          </c:cat>
          <c:val>
            <c:numRef>
              <c:f>('0. Overview'!$C$18,'0. Overview'!$C$38,'0. Overview'!$C$57,'0. Overview'!$C$84,'0. Overview'!$C$104,'0. Overview'!$C$114,'0. Overview'!$C$153,'0. Overview'!$C$166,'0. Overview'!$C$199)</c:f>
              <c:numCache>
                <c:formatCode>General</c:formatCode>
                <c:ptCount val="9"/>
                <c:pt idx="0">
                  <c:v>22</c:v>
                </c:pt>
                <c:pt idx="1">
                  <c:v>22</c:v>
                </c:pt>
                <c:pt idx="2">
                  <c:v>22</c:v>
                </c:pt>
                <c:pt idx="3">
                  <c:v>22</c:v>
                </c:pt>
                <c:pt idx="4">
                  <c:v>22</c:v>
                </c:pt>
                <c:pt idx="5">
                  <c:v>22</c:v>
                </c:pt>
                <c:pt idx="6">
                  <c:v>22</c:v>
                </c:pt>
                <c:pt idx="7">
                  <c:v>22</c:v>
                </c:pt>
                <c:pt idx="8">
                  <c:v>22</c:v>
                </c:pt>
              </c:numCache>
            </c:numRef>
          </c:val>
          <c:extLst>
            <c:ext xmlns:c16="http://schemas.microsoft.com/office/drawing/2014/chart" uri="{C3380CC4-5D6E-409C-BE32-E72D297353CC}">
              <c16:uniqueId val="{00000000-7B6A-402F-8C21-8BA97F18F498}"/>
            </c:ext>
          </c:extLst>
        </c:ser>
        <c:dLbls>
          <c:showLegendKey val="0"/>
          <c:showVal val="0"/>
          <c:showCatName val="0"/>
          <c:showSerName val="0"/>
          <c:showPercent val="0"/>
          <c:showBubbleSize val="0"/>
        </c:dLbls>
        <c:gapWidth val="150"/>
        <c:overlap val="100"/>
        <c:axId val="395192792"/>
        <c:axId val="239714928"/>
      </c:barChart>
      <c:barChart>
        <c:barDir val="bar"/>
        <c:grouping val="stacked"/>
        <c:varyColors val="0"/>
        <c:ser>
          <c:idx val="2"/>
          <c:order val="1"/>
          <c:spPr>
            <a:noFill/>
            <a:ln>
              <a:noFill/>
            </a:ln>
            <a:effectLst/>
          </c:spPr>
          <c:invertIfNegative val="0"/>
          <c:cat>
            <c:strRef>
              <c:f>('0. Overview'!$A$18,'0. Overview'!$A$38,'0. Overview'!$A$57,'0. Overview'!$A$84,'0. Overview'!$A$104,'0. Overview'!$A$114,'0. Overview'!$A$153,'0. Overview'!$A$166,'0. Overview'!$A$199)</c:f>
              <c:strCache>
                <c:ptCount val="9"/>
                <c:pt idx="0">
                  <c:v>Cape May</c:v>
                </c:pt>
                <c:pt idx="1">
                  <c:v>Cape May </c:v>
                </c:pt>
                <c:pt idx="2">
                  <c:v>Cape May</c:v>
                </c:pt>
                <c:pt idx="3">
                  <c:v>Cape May</c:v>
                </c:pt>
                <c:pt idx="4">
                  <c:v>Cape May</c:v>
                </c:pt>
                <c:pt idx="5">
                  <c:v>Cape May</c:v>
                </c:pt>
                <c:pt idx="6">
                  <c:v>Cape May </c:v>
                </c:pt>
                <c:pt idx="7">
                  <c:v>Cape May</c:v>
                </c:pt>
                <c:pt idx="8">
                  <c:v>Cape May </c:v>
                </c:pt>
              </c:strCache>
            </c:strRef>
          </c:cat>
          <c:val>
            <c:numRef>
              <c:f>('0. Overview'!$D$18,'0. Overview'!$D$38,'0. Overview'!$D$57,'0. Overview'!$D$84,'0. Overview'!$D$104,'0. Overview'!$D$114,'0. Overview'!$D$153,'0. Overview'!$D$166,'0. Overview'!$D$199)</c:f>
              <c:numCache>
                <c:formatCode>General</c:formatCode>
                <c:ptCount val="9"/>
                <c:pt idx="0">
                  <c:v>5.875</c:v>
                </c:pt>
                <c:pt idx="1">
                  <c:v>7.875</c:v>
                </c:pt>
                <c:pt idx="2">
                  <c:v>10.875</c:v>
                </c:pt>
                <c:pt idx="3">
                  <c:v>4.875</c:v>
                </c:pt>
                <c:pt idx="4">
                  <c:v>7.875</c:v>
                </c:pt>
                <c:pt idx="5">
                  <c:v>19.875</c:v>
                </c:pt>
                <c:pt idx="6">
                  <c:v>2.875</c:v>
                </c:pt>
                <c:pt idx="7">
                  <c:v>11.875</c:v>
                </c:pt>
                <c:pt idx="8">
                  <c:v>0.875</c:v>
                </c:pt>
              </c:numCache>
            </c:numRef>
          </c:val>
          <c:extLst>
            <c:ext xmlns:c16="http://schemas.microsoft.com/office/drawing/2014/chart" uri="{C3380CC4-5D6E-409C-BE32-E72D297353CC}">
              <c16:uniqueId val="{00000001-7B6A-402F-8C21-8BA97F18F498}"/>
            </c:ext>
          </c:extLst>
        </c:ser>
        <c:ser>
          <c:idx val="3"/>
          <c:order val="2"/>
          <c:spPr>
            <a:solidFill>
              <a:schemeClr val="bg1">
                <a:lumMod val="65000"/>
              </a:schemeClr>
            </a:solidFill>
            <a:ln>
              <a:solidFill>
                <a:schemeClr val="tx1">
                  <a:lumMod val="95000"/>
                  <a:lumOff val="5000"/>
                </a:schemeClr>
              </a:solidFill>
            </a:ln>
            <a:effectLst/>
          </c:spPr>
          <c:invertIfNegative val="0"/>
          <c:cat>
            <c:strRef>
              <c:f>('0. Overview'!$A$18,'0. Overview'!$A$38,'0. Overview'!$A$57,'0. Overview'!$A$84,'0. Overview'!$A$104,'0. Overview'!$A$114,'0. Overview'!$A$153,'0. Overview'!$A$166,'0. Overview'!$A$199)</c:f>
              <c:strCache>
                <c:ptCount val="9"/>
                <c:pt idx="0">
                  <c:v>Cape May</c:v>
                </c:pt>
                <c:pt idx="1">
                  <c:v>Cape May </c:v>
                </c:pt>
                <c:pt idx="2">
                  <c:v>Cape May</c:v>
                </c:pt>
                <c:pt idx="3">
                  <c:v>Cape May</c:v>
                </c:pt>
                <c:pt idx="4">
                  <c:v>Cape May</c:v>
                </c:pt>
                <c:pt idx="5">
                  <c:v>Cape May</c:v>
                </c:pt>
                <c:pt idx="6">
                  <c:v>Cape May </c:v>
                </c:pt>
                <c:pt idx="7">
                  <c:v>Cape May</c:v>
                </c:pt>
                <c:pt idx="8">
                  <c:v>Cape May </c:v>
                </c:pt>
              </c:strCache>
            </c:strRef>
          </c:cat>
          <c:val>
            <c:numRef>
              <c:f>('0. Overview'!$E$18,'0. Overview'!$E$38,'0. Overview'!$E$57,'0. Overview'!$E$84,'0. Overview'!$E$104,'0. Overview'!$E$114,'0. Overview'!$E$153,'0. Overview'!$E$166,'0. Overview'!$E$199)</c:f>
              <c:numCache>
                <c:formatCode>General</c:formatCode>
                <c:ptCount val="9"/>
                <c:pt idx="0">
                  <c:v>0.25</c:v>
                </c:pt>
                <c:pt idx="1">
                  <c:v>0.25</c:v>
                </c:pt>
                <c:pt idx="2">
                  <c:v>0.25</c:v>
                </c:pt>
                <c:pt idx="3">
                  <c:v>0.25</c:v>
                </c:pt>
                <c:pt idx="4">
                  <c:v>0.25</c:v>
                </c:pt>
                <c:pt idx="5">
                  <c:v>0.25</c:v>
                </c:pt>
                <c:pt idx="6">
                  <c:v>0.25</c:v>
                </c:pt>
                <c:pt idx="7">
                  <c:v>0.25</c:v>
                </c:pt>
                <c:pt idx="8">
                  <c:v>0.25</c:v>
                </c:pt>
              </c:numCache>
            </c:numRef>
          </c:val>
          <c:extLst>
            <c:ext xmlns:c16="http://schemas.microsoft.com/office/drawing/2014/chart" uri="{C3380CC4-5D6E-409C-BE32-E72D297353CC}">
              <c16:uniqueId val="{00000002-7B6A-402F-8C21-8BA97F18F498}"/>
            </c:ext>
          </c:extLst>
        </c:ser>
        <c:dLbls>
          <c:showLegendKey val="0"/>
          <c:showVal val="0"/>
          <c:showCatName val="0"/>
          <c:showSerName val="0"/>
          <c:showPercent val="0"/>
          <c:showBubbleSize val="0"/>
        </c:dLbls>
        <c:gapWidth val="50"/>
        <c:overlap val="100"/>
        <c:axId val="239713752"/>
        <c:axId val="239715320"/>
      </c:barChart>
      <c:catAx>
        <c:axId val="395192792"/>
        <c:scaling>
          <c:orientation val="maxMin"/>
        </c:scaling>
        <c:delete val="1"/>
        <c:axPos val="l"/>
        <c:numFmt formatCode="General" sourceLinked="1"/>
        <c:majorTickMark val="none"/>
        <c:minorTickMark val="none"/>
        <c:tickLblPos val="nextTo"/>
        <c:crossAx val="239714928"/>
        <c:crosses val="autoZero"/>
        <c:auto val="1"/>
        <c:lblAlgn val="ctr"/>
        <c:lblOffset val="100"/>
        <c:noMultiLvlLbl val="0"/>
      </c:catAx>
      <c:valAx>
        <c:axId val="239714928"/>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95192792"/>
        <c:crosses val="autoZero"/>
        <c:crossBetween val="between"/>
      </c:valAx>
      <c:valAx>
        <c:axId val="239715320"/>
        <c:scaling>
          <c:orientation val="minMax"/>
          <c:max val="22"/>
          <c:min val="0"/>
        </c:scaling>
        <c:delete val="1"/>
        <c:axPos val="b"/>
        <c:numFmt formatCode="General" sourceLinked="1"/>
        <c:majorTickMark val="out"/>
        <c:minorTickMark val="none"/>
        <c:tickLblPos val="nextTo"/>
        <c:crossAx val="239713752"/>
        <c:crosses val="max"/>
        <c:crossBetween val="between"/>
      </c:valAx>
      <c:catAx>
        <c:axId val="239713752"/>
        <c:scaling>
          <c:orientation val="maxMin"/>
        </c:scaling>
        <c:delete val="1"/>
        <c:axPos val="r"/>
        <c:numFmt formatCode="General" sourceLinked="1"/>
        <c:majorTickMark val="out"/>
        <c:minorTickMark val="none"/>
        <c:tickLblPos val="nextTo"/>
        <c:crossAx val="23971532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10588165115725"/>
          <c:y val="0.18896213184590019"/>
          <c:w val="0.65345629926485926"/>
          <c:h val="0.6694358115792779"/>
        </c:manualLayout>
      </c:layout>
      <c:lineChart>
        <c:grouping val="standard"/>
        <c:varyColors val="0"/>
        <c:ser>
          <c:idx val="0"/>
          <c:order val="0"/>
          <c:tx>
            <c:strRef>
              <c:f>Sheet1!$B$1</c:f>
              <c:strCache>
                <c:ptCount val="1"/>
                <c:pt idx="0">
                  <c:v>% English Speaking</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0.91500000000000004</c:v>
                </c:pt>
                <c:pt idx="1">
                  <c:v>0.91800000000000004</c:v>
                </c:pt>
                <c:pt idx="2">
                  <c:v>0.90600000000000003</c:v>
                </c:pt>
                <c:pt idx="3">
                  <c:v>0.879</c:v>
                </c:pt>
                <c:pt idx="4">
                  <c:v>0.90600000000000003</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41759712"/>
        <c:axId val="341760104"/>
      </c:lineChart>
      <c:catAx>
        <c:axId val="34175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1760104"/>
        <c:crosses val="autoZero"/>
        <c:auto val="1"/>
        <c:lblAlgn val="ctr"/>
        <c:lblOffset val="100"/>
        <c:noMultiLvlLbl val="0"/>
      </c:catAx>
      <c:valAx>
        <c:axId val="341760104"/>
        <c:scaling>
          <c:orientation val="minMax"/>
          <c:max val="1"/>
        </c:scaling>
        <c:delete val="1"/>
        <c:axPos val="l"/>
        <c:numFmt formatCode="0%" sourceLinked="1"/>
        <c:majorTickMark val="out"/>
        <c:minorTickMark val="none"/>
        <c:tickLblPos val="nextTo"/>
        <c:crossAx val="341759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2254750892818548E-2"/>
          <c:w val="0.88658944389763783"/>
          <c:h val="0.89094451655009699"/>
        </c:manualLayout>
      </c:layou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Mercer</c:v>
                </c:pt>
                <c:pt idx="7">
                  <c:v>Somerset</c:v>
                </c:pt>
                <c:pt idx="8">
                  <c:v>Cumberland</c:v>
                </c:pt>
                <c:pt idx="9">
                  <c:v>Atlantic</c:v>
                </c:pt>
                <c:pt idx="10">
                  <c:v>Morris</c:v>
                </c:pt>
                <c:pt idx="11">
                  <c:v>Camden</c:v>
                </c:pt>
                <c:pt idx="12">
                  <c:v>Monmouth</c:v>
                </c:pt>
                <c:pt idx="13">
                  <c:v>Warren</c:v>
                </c:pt>
                <c:pt idx="14">
                  <c:v>Ocean</c:v>
                </c:pt>
                <c:pt idx="15">
                  <c:v>Sussex</c:v>
                </c:pt>
                <c:pt idx="16">
                  <c:v>Burlington</c:v>
                </c:pt>
                <c:pt idx="17">
                  <c:v>Hunterdon</c:v>
                </c:pt>
                <c:pt idx="18">
                  <c:v>Gloucester</c:v>
                </c:pt>
                <c:pt idx="19">
                  <c:v>Cape May</c:v>
                </c:pt>
                <c:pt idx="20">
                  <c:v>Salem</c:v>
                </c:pt>
              </c:strCache>
            </c:strRef>
          </c:cat>
          <c:val>
            <c:numRef>
              <c:f>Sheet1!$B$2:$B$22</c:f>
              <c:numCache>
                <c:formatCode>General</c:formatCode>
                <c:ptCount val="21"/>
                <c:pt idx="0" formatCode="0%">
                  <c:v>0.45400000000000001</c:v>
                </c:pt>
                <c:pt idx="1">
                  <c:v>0.47399999999999998</c:v>
                </c:pt>
                <c:pt idx="2" formatCode="0%">
                  <c:v>0.51400000000000001</c:v>
                </c:pt>
                <c:pt idx="3" formatCode="0%">
                  <c:v>0.52700000000000002</c:v>
                </c:pt>
                <c:pt idx="4" formatCode="0%">
                  <c:v>0.56299999999999994</c:v>
                </c:pt>
                <c:pt idx="5" formatCode="0%">
                  <c:v>0.626</c:v>
                </c:pt>
                <c:pt idx="6" formatCode="0%">
                  <c:v>0.63400000000000001</c:v>
                </c:pt>
                <c:pt idx="7" formatCode="0%">
                  <c:v>0.65600000000000003</c:v>
                </c:pt>
                <c:pt idx="8" formatCode="0%">
                  <c:v>0.68300000000000005</c:v>
                </c:pt>
                <c:pt idx="9" formatCode="0%">
                  <c:v>0.73</c:v>
                </c:pt>
                <c:pt idx="10" formatCode="0%">
                  <c:v>0.74399999999999999</c:v>
                </c:pt>
                <c:pt idx="11" formatCode="0%">
                  <c:v>0.78400000000000003</c:v>
                </c:pt>
                <c:pt idx="12" formatCode="0%">
                  <c:v>0.81899999999999995</c:v>
                </c:pt>
                <c:pt idx="13" formatCode="0%">
                  <c:v>0.83099999999999996</c:v>
                </c:pt>
                <c:pt idx="14" formatCode="0%">
                  <c:v>0.84599999999999997</c:v>
                </c:pt>
                <c:pt idx="15" formatCode="0%">
                  <c:v>0.85899999999999999</c:v>
                </c:pt>
                <c:pt idx="16" formatCode="0%">
                  <c:v>0.86399999999999999</c:v>
                </c:pt>
                <c:pt idx="17" formatCode="0%">
                  <c:v>0.86599999999999999</c:v>
                </c:pt>
                <c:pt idx="18" formatCode="0%">
                  <c:v>0.90200000000000002</c:v>
                </c:pt>
                <c:pt idx="20">
                  <c:v>0.90800000000000003</c:v>
                </c:pt>
              </c:numCache>
            </c:numRef>
          </c:val>
          <c:extLst>
            <c:ext xmlns:c16="http://schemas.microsoft.com/office/drawing/2014/chart" uri="{C3380CC4-5D6E-409C-BE32-E72D297353CC}">
              <c16:uniqueId val="{00000000-4067-47D7-8CDB-16AC942D4C1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Mercer</c:v>
                </c:pt>
                <c:pt idx="7">
                  <c:v>Somerset</c:v>
                </c:pt>
                <c:pt idx="8">
                  <c:v>Cumberland</c:v>
                </c:pt>
                <c:pt idx="9">
                  <c:v>Atlantic</c:v>
                </c:pt>
                <c:pt idx="10">
                  <c:v>Morris</c:v>
                </c:pt>
                <c:pt idx="11">
                  <c:v>Camden</c:v>
                </c:pt>
                <c:pt idx="12">
                  <c:v>Monmouth</c:v>
                </c:pt>
                <c:pt idx="13">
                  <c:v>Warren</c:v>
                </c:pt>
                <c:pt idx="14">
                  <c:v>Ocean</c:v>
                </c:pt>
                <c:pt idx="15">
                  <c:v>Sussex</c:v>
                </c:pt>
                <c:pt idx="16">
                  <c:v>Burlington</c:v>
                </c:pt>
                <c:pt idx="17">
                  <c:v>Hunterdon</c:v>
                </c:pt>
                <c:pt idx="18">
                  <c:v>Gloucester</c:v>
                </c:pt>
                <c:pt idx="19">
                  <c:v>Cape May</c:v>
                </c:pt>
                <c:pt idx="20">
                  <c:v>Salem</c:v>
                </c:pt>
              </c:strCache>
            </c:strRef>
          </c:cat>
          <c:val>
            <c:numRef>
              <c:f>Sheet1!$C$2:$C$22</c:f>
              <c:numCache>
                <c:formatCode>General</c:formatCode>
                <c:ptCount val="21"/>
                <c:pt idx="19">
                  <c:v>0.90600000000000003</c:v>
                </c:pt>
              </c:numCache>
            </c:numRef>
          </c:val>
          <c:extLst>
            <c:ext xmlns:c16="http://schemas.microsoft.com/office/drawing/2014/chart" uri="{C3380CC4-5D6E-409C-BE32-E72D297353CC}">
              <c16:uniqueId val="{00000001-4067-47D7-8CDB-16AC942D4C1E}"/>
            </c:ext>
          </c:extLst>
        </c:ser>
        <c:ser>
          <c:idx val="2"/>
          <c:order val="2"/>
          <c:tx>
            <c:strRef>
              <c:f>Sheet1!$D$1</c:f>
              <c:strCache>
                <c:ptCount val="1"/>
                <c:pt idx="0">
                  <c:v>NJ avg 66.7%</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Passaic</c:v>
                </c:pt>
                <c:pt idx="2">
                  <c:v>Middlesex</c:v>
                </c:pt>
                <c:pt idx="3">
                  <c:v>Union</c:v>
                </c:pt>
                <c:pt idx="4">
                  <c:v>Bergen</c:v>
                </c:pt>
                <c:pt idx="5">
                  <c:v>Essex</c:v>
                </c:pt>
                <c:pt idx="6">
                  <c:v>Mercer</c:v>
                </c:pt>
                <c:pt idx="7">
                  <c:v>Somerset</c:v>
                </c:pt>
                <c:pt idx="8">
                  <c:v>Cumberland</c:v>
                </c:pt>
                <c:pt idx="9">
                  <c:v>Atlantic</c:v>
                </c:pt>
                <c:pt idx="10">
                  <c:v>Morris</c:v>
                </c:pt>
                <c:pt idx="11">
                  <c:v>Camden</c:v>
                </c:pt>
                <c:pt idx="12">
                  <c:v>Monmouth</c:v>
                </c:pt>
                <c:pt idx="13">
                  <c:v>Warren</c:v>
                </c:pt>
                <c:pt idx="14">
                  <c:v>Ocean</c:v>
                </c:pt>
                <c:pt idx="15">
                  <c:v>Sussex</c:v>
                </c:pt>
                <c:pt idx="16">
                  <c:v>Burlington</c:v>
                </c:pt>
                <c:pt idx="17">
                  <c:v>Hunterdon</c:v>
                </c:pt>
                <c:pt idx="18">
                  <c:v>Gloucester</c:v>
                </c:pt>
                <c:pt idx="19">
                  <c:v>Cape May</c:v>
                </c:pt>
                <c:pt idx="20">
                  <c:v>Salem</c:v>
                </c:pt>
              </c:strCache>
            </c:strRef>
          </c:cat>
          <c:val>
            <c:numRef>
              <c:f>Sheet1!$D$2:$D$22</c:f>
              <c:numCache>
                <c:formatCode>0%</c:formatCode>
                <c:ptCount val="21"/>
                <c:pt idx="0">
                  <c:v>0.66700000000000004</c:v>
                </c:pt>
                <c:pt idx="1">
                  <c:v>0.66700000000000004</c:v>
                </c:pt>
                <c:pt idx="2">
                  <c:v>0.66700000000000004</c:v>
                </c:pt>
                <c:pt idx="3">
                  <c:v>0.66700000000000004</c:v>
                </c:pt>
                <c:pt idx="4">
                  <c:v>0.66700000000000004</c:v>
                </c:pt>
                <c:pt idx="5">
                  <c:v>0.66700000000000004</c:v>
                </c:pt>
                <c:pt idx="6">
                  <c:v>0.66700000000000004</c:v>
                </c:pt>
                <c:pt idx="7">
                  <c:v>0.66700000000000004</c:v>
                </c:pt>
                <c:pt idx="8">
                  <c:v>0.66700000000000004</c:v>
                </c:pt>
                <c:pt idx="9">
                  <c:v>0.66700000000000004</c:v>
                </c:pt>
                <c:pt idx="10">
                  <c:v>0.66700000000000004</c:v>
                </c:pt>
                <c:pt idx="11">
                  <c:v>0.66700000000000004</c:v>
                </c:pt>
                <c:pt idx="12">
                  <c:v>0.66700000000000004</c:v>
                </c:pt>
                <c:pt idx="13">
                  <c:v>0.66700000000000004</c:v>
                </c:pt>
                <c:pt idx="14">
                  <c:v>0.66700000000000004</c:v>
                </c:pt>
                <c:pt idx="15">
                  <c:v>0.66700000000000004</c:v>
                </c:pt>
                <c:pt idx="16">
                  <c:v>0.66700000000000004</c:v>
                </c:pt>
                <c:pt idx="17">
                  <c:v>0.66700000000000004</c:v>
                </c:pt>
                <c:pt idx="18">
                  <c:v>0.66700000000000004</c:v>
                </c:pt>
                <c:pt idx="19" formatCode="General">
                  <c:v>0.66700000000000004</c:v>
                </c:pt>
                <c:pt idx="20" formatCode="General">
                  <c:v>0.66700000000000004</c:v>
                </c:pt>
              </c:numCache>
            </c:numRef>
          </c:val>
          <c:extLst>
            <c:ext xmlns:c16="http://schemas.microsoft.com/office/drawing/2014/chart" uri="{C3380CC4-5D6E-409C-BE32-E72D297353CC}">
              <c16:uniqueId val="{00000002-4067-47D7-8CDB-16AC942D4C1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4603801673228345"/>
          <c:y val="0.92625640217418781"/>
          <c:w val="0.10108993602362205"/>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7289341347592461E-2"/>
          <c:y val="3.9482376714724286E-2"/>
          <c:w val="0.87045976632280841"/>
          <c:h val="0.92716589593129439"/>
        </c:manualLayout>
      </c:layout>
      <c:barChart>
        <c:barDir val="bar"/>
        <c:grouping val="clustered"/>
        <c:varyColors val="0"/>
        <c:ser>
          <c:idx val="0"/>
          <c:order val="0"/>
          <c:tx>
            <c:strRef>
              <c:f>Sheet1!$B$1</c:f>
              <c:strCache>
                <c:ptCount val="1"/>
                <c:pt idx="0">
                  <c:v>Population_Under18_2019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Bergen</c:v>
                </c:pt>
                <c:pt idx="20">
                  <c:v>Essex</c:v>
                </c:pt>
              </c:strCache>
            </c:strRef>
          </c:cat>
          <c:val>
            <c:numRef>
              <c:f>Sheet1!$B$2:$B$22</c:f>
              <c:numCache>
                <c:formatCode>General</c:formatCode>
                <c:ptCount val="21"/>
                <c:pt idx="0">
                  <c:v>14457</c:v>
                </c:pt>
                <c:pt idx="2">
                  <c:v>21375</c:v>
                </c:pt>
                <c:pt idx="3">
                  <c:v>24700</c:v>
                </c:pt>
                <c:pt idx="4">
                  <c:v>28066</c:v>
                </c:pt>
                <c:pt idx="5">
                  <c:v>36936</c:v>
                </c:pt>
                <c:pt idx="6">
                  <c:v>56576</c:v>
                </c:pt>
                <c:pt idx="7">
                  <c:v>65193</c:v>
                </c:pt>
                <c:pt idx="8">
                  <c:v>72571</c:v>
                </c:pt>
                <c:pt idx="9">
                  <c:v>83499</c:v>
                </c:pt>
                <c:pt idx="10">
                  <c:v>95459</c:v>
                </c:pt>
                <c:pt idx="11">
                  <c:v>105163</c:v>
                </c:pt>
                <c:pt idx="12">
                  <c:v>119468</c:v>
                </c:pt>
                <c:pt idx="13">
                  <c:v>120358</c:v>
                </c:pt>
                <c:pt idx="14">
                  <c:v>132581</c:v>
                </c:pt>
                <c:pt idx="15">
                  <c:v>133400</c:v>
                </c:pt>
                <c:pt idx="16">
                  <c:v>136981</c:v>
                </c:pt>
                <c:pt idx="17">
                  <c:v>164877</c:v>
                </c:pt>
                <c:pt idx="18">
                  <c:v>183408</c:v>
                </c:pt>
                <c:pt idx="19">
                  <c:v>198181</c:v>
                </c:pt>
                <c:pt idx="20">
                  <c:v>198748</c:v>
                </c:pt>
              </c:numCache>
            </c:numRef>
          </c:val>
          <c:extLst>
            <c:ext xmlns:c16="http://schemas.microsoft.com/office/drawing/2014/chart" uri="{C3380CC4-5D6E-409C-BE32-E72D297353CC}">
              <c16:uniqueId val="{00000000-9063-4BC1-9D54-539FB46544BA}"/>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Bergen</c:v>
                </c:pt>
                <c:pt idx="20">
                  <c:v>Essex</c:v>
                </c:pt>
              </c:strCache>
            </c:strRef>
          </c:cat>
          <c:val>
            <c:numRef>
              <c:f>Sheet1!$C$2:$C$22</c:f>
              <c:numCache>
                <c:formatCode>General</c:formatCode>
                <c:ptCount val="21"/>
                <c:pt idx="1">
                  <c:v>15601</c:v>
                </c:pt>
              </c:numCache>
            </c:numRef>
          </c:val>
          <c:extLst>
            <c:ext xmlns:c16="http://schemas.microsoft.com/office/drawing/2014/chart" uri="{C3380CC4-5D6E-409C-BE32-E72D297353CC}">
              <c16:uniqueId val="{00000000-CD40-4C5E-BA4A-9EDFAF8CBF63}"/>
            </c:ext>
          </c:extLst>
        </c:ser>
        <c:dLbls>
          <c:dLblPos val="outEnd"/>
          <c:showLegendKey val="0"/>
          <c:showVal val="1"/>
          <c:showCatName val="0"/>
          <c:showSerName val="0"/>
          <c:showPercent val="0"/>
          <c:showBubbleSize val="0"/>
        </c:dLbls>
        <c:gapWidth val="182"/>
        <c:axId val="341899544"/>
        <c:axId val="341899936"/>
      </c:barChart>
      <c:catAx>
        <c:axId val="341899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1899936"/>
        <c:crosses val="autoZero"/>
        <c:auto val="1"/>
        <c:lblAlgn val="ctr"/>
        <c:lblOffset val="100"/>
        <c:noMultiLvlLbl val="0"/>
      </c:catAx>
      <c:valAx>
        <c:axId val="341899936"/>
        <c:scaling>
          <c:orientation val="minMax"/>
        </c:scaling>
        <c:delete val="1"/>
        <c:axPos val="b"/>
        <c:numFmt formatCode="General" sourceLinked="1"/>
        <c:majorTickMark val="none"/>
        <c:minorTickMark val="none"/>
        <c:tickLblPos val="nextTo"/>
        <c:crossAx val="3418995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22732683449082225"/>
          <c:y val="1.9357888513192685E-3"/>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BF8B-40F5-80D4-8A0158538DDC}"/>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BF8B-40F5-80D4-8A0158538DDC}"/>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5-BF8B-40F5-80D4-8A0158538DDC}"/>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7-BF8B-40F5-80D4-8A0158538DDC}"/>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BF8B-40F5-80D4-8A0158538DDC}"/>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BF8B-40F5-80D4-8A0158538DDC}"/>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BF8B-40F5-80D4-8A0158538DDC}"/>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BF8B-40F5-80D4-8A0158538DDC}"/>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1-BF8B-40F5-80D4-8A0158538DD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&lt;6 years old</c:v>
                </c:pt>
                <c:pt idx="1">
                  <c:v>6-11 years old</c:v>
                </c:pt>
                <c:pt idx="2">
                  <c:v>12-17 years old</c:v>
                </c:pt>
              </c:strCache>
            </c:strRef>
          </c:cat>
          <c:val>
            <c:numRef>
              <c:f>Sheet1!$B$2:$B$4</c:f>
              <c:numCache>
                <c:formatCode>General</c:formatCode>
                <c:ptCount val="3"/>
                <c:pt idx="0">
                  <c:v>4755</c:v>
                </c:pt>
                <c:pt idx="1">
                  <c:v>5660</c:v>
                </c:pt>
                <c:pt idx="2">
                  <c:v>5186</c:v>
                </c:pt>
              </c:numCache>
            </c:numRef>
          </c:val>
          <c:extLst>
            <c:ext xmlns:c16="http://schemas.microsoft.com/office/drawing/2014/chart" uri="{C3380CC4-5D6E-409C-BE32-E72D297353CC}">
              <c16:uniqueId val="{00000012-BF8B-40F5-80D4-8A0158538DDC}"/>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7.7423267000231791E-2"/>
          <c:y val="0.88694641230867255"/>
          <c:w val="0.92257673299976817"/>
          <c:h val="9.4686048939668296E-2"/>
        </c:manualLayout>
      </c:layout>
      <c:overlay val="0"/>
      <c:spPr>
        <a:noFill/>
        <a:ln>
          <a:noFill/>
        </a:ln>
        <a:effectLst/>
      </c:spPr>
      <c:txPr>
        <a:bodyPr rot="0" spcFirstLastPara="1" vertOverflow="ellipsis" vert="horz" wrap="square" anchor="ctr" anchorCtr="1"/>
        <a:lstStyle/>
        <a:p>
          <a:pPr rtl="0">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30118110236221"/>
          <c:y val="2.6953335422200752E-2"/>
          <c:w val="0.84538238188976378"/>
          <c:h val="0.91863758510462601"/>
        </c:manualLayout>
      </c:layout>
      <c:barChart>
        <c:barDir val="bar"/>
        <c:grouping val="clustered"/>
        <c:varyColors val="0"/>
        <c:ser>
          <c:idx val="0"/>
          <c:order val="0"/>
          <c:tx>
            <c:strRef>
              <c:f>Sheet1!$B$1</c:f>
              <c:strCache>
                <c:ptCount val="1"/>
                <c:pt idx="0">
                  <c:v>Total children by municipality </c:v>
                </c:pt>
              </c:strCache>
            </c:strRef>
          </c:tx>
          <c:spPr>
            <a:solidFill>
              <a:srgbClr val="C00000"/>
            </a:solidFill>
            <a:ln>
              <a:noFill/>
            </a:ln>
            <a:effectLst/>
          </c:spPr>
          <c:invertIfNegative val="0"/>
          <c:dLbls>
            <c:numFmt formatCode="#,##0" sourceLinked="0"/>
            <c:spPr>
              <a:solidFill>
                <a:schemeClr val="lt1"/>
              </a:solidFill>
              <a:ln>
                <a:no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Lower township</c:v>
                </c:pt>
                <c:pt idx="1">
                  <c:v>Middle township</c:v>
                </c:pt>
                <c:pt idx="2">
                  <c:v>Upper township</c:v>
                </c:pt>
                <c:pt idx="3">
                  <c:v>Ocean City city</c:v>
                </c:pt>
                <c:pt idx="4">
                  <c:v>Dennis township</c:v>
                </c:pt>
                <c:pt idx="5">
                  <c:v>Wildwood city</c:v>
                </c:pt>
                <c:pt idx="6">
                  <c:v>Woodbine borough</c:v>
                </c:pt>
                <c:pt idx="7">
                  <c:v>Cape May city</c:v>
                </c:pt>
                <c:pt idx="8">
                  <c:v>Wildwood Crest borough</c:v>
                </c:pt>
                <c:pt idx="9">
                  <c:v>North Wildwood city</c:v>
                </c:pt>
                <c:pt idx="10">
                  <c:v>West Cape May borough</c:v>
                </c:pt>
                <c:pt idx="11">
                  <c:v>Avalon borough</c:v>
                </c:pt>
                <c:pt idx="12">
                  <c:v>Sea Isle City city</c:v>
                </c:pt>
                <c:pt idx="13">
                  <c:v>West Wildwood borough</c:v>
                </c:pt>
                <c:pt idx="14">
                  <c:v>Stone Harbor borough</c:v>
                </c:pt>
                <c:pt idx="15">
                  <c:v>County subdivisions not defined</c:v>
                </c:pt>
                <c:pt idx="16">
                  <c:v>Cape May Point borough</c:v>
                </c:pt>
              </c:strCache>
            </c:strRef>
          </c:cat>
          <c:val>
            <c:numRef>
              <c:f>Sheet1!$B$2:$B$18</c:f>
              <c:numCache>
                <c:formatCode>0</c:formatCode>
                <c:ptCount val="17"/>
                <c:pt idx="0">
                  <c:v>3947</c:v>
                </c:pt>
                <c:pt idx="1">
                  <c:v>3944</c:v>
                </c:pt>
                <c:pt idx="2">
                  <c:v>2793</c:v>
                </c:pt>
                <c:pt idx="3">
                  <c:v>1697</c:v>
                </c:pt>
                <c:pt idx="4">
                  <c:v>1464</c:v>
                </c:pt>
                <c:pt idx="5">
                  <c:v>835</c:v>
                </c:pt>
                <c:pt idx="6">
                  <c:v>405</c:v>
                </c:pt>
                <c:pt idx="7">
                  <c:v>342</c:v>
                </c:pt>
                <c:pt idx="8">
                  <c:v>257</c:v>
                </c:pt>
                <c:pt idx="9">
                  <c:v>249</c:v>
                </c:pt>
                <c:pt idx="10">
                  <c:v>152</c:v>
                </c:pt>
                <c:pt idx="11">
                  <c:v>138</c:v>
                </c:pt>
                <c:pt idx="12">
                  <c:v>131</c:v>
                </c:pt>
                <c:pt idx="13">
                  <c:v>86</c:v>
                </c:pt>
                <c:pt idx="14">
                  <c:v>75</c:v>
                </c:pt>
                <c:pt idx="15">
                  <c:v>0</c:v>
                </c:pt>
                <c:pt idx="16">
                  <c:v>0</c:v>
                </c:pt>
              </c:numCache>
            </c:numRef>
          </c:val>
          <c:extLst>
            <c:ext xmlns:c16="http://schemas.microsoft.com/office/drawing/2014/chart" uri="{C3380CC4-5D6E-409C-BE32-E72D297353CC}">
              <c16:uniqueId val="{00000000-6482-4CBC-BB12-35CB246AF4A0}"/>
            </c:ext>
          </c:extLst>
        </c:ser>
        <c:dLbls>
          <c:showLegendKey val="0"/>
          <c:showVal val="0"/>
          <c:showCatName val="0"/>
          <c:showSerName val="0"/>
          <c:showPercent val="0"/>
          <c:showBubbleSize val="0"/>
        </c:dLbls>
        <c:gapWidth val="150"/>
        <c:axId val="342400376"/>
        <c:axId val="342400768"/>
      </c:barChart>
      <c:catAx>
        <c:axId val="3424003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768"/>
        <c:crosses val="autoZero"/>
        <c:auto val="1"/>
        <c:lblAlgn val="ctr"/>
        <c:lblOffset val="100"/>
        <c:noMultiLvlLbl val="0"/>
      </c:catAx>
      <c:valAx>
        <c:axId val="342400768"/>
        <c:scaling>
          <c:orientation val="minMax"/>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3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of children in single-parent households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2020</c:v>
                </c:pt>
                <c:pt idx="1">
                  <c:v>2021</c:v>
                </c:pt>
                <c:pt idx="2">
                  <c:v>2022</c:v>
                </c:pt>
                <c:pt idx="3">
                  <c:v>2023</c:v>
                </c:pt>
                <c:pt idx="4">
                  <c:v>2024</c:v>
                </c:pt>
              </c:numCache>
            </c:numRef>
          </c:cat>
          <c:val>
            <c:numRef>
              <c:f>Sheet1!$B$2:$B$6</c:f>
              <c:numCache>
                <c:formatCode>0%</c:formatCode>
                <c:ptCount val="5"/>
                <c:pt idx="0">
                  <c:v>0.27</c:v>
                </c:pt>
                <c:pt idx="1">
                  <c:v>0.21</c:v>
                </c:pt>
                <c:pt idx="2">
                  <c:v>0.22</c:v>
                </c:pt>
                <c:pt idx="3">
                  <c:v>0.20543212818000001</c:v>
                </c:pt>
                <c:pt idx="4">
                  <c:v>0.19926797071999999</c:v>
                </c:pt>
              </c:numCache>
            </c:numRef>
          </c:val>
          <c:smooth val="0"/>
          <c:extLst>
            <c:ext xmlns:c16="http://schemas.microsoft.com/office/drawing/2014/chart" uri="{C3380CC4-5D6E-409C-BE32-E72D297353CC}">
              <c16:uniqueId val="{00000000-3FB0-41A0-801A-3DE889D1DC6D}"/>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Salem</c:v>
                </c:pt>
                <c:pt idx="2">
                  <c:v>Camden</c:v>
                </c:pt>
                <c:pt idx="3">
                  <c:v>Cumberland</c:v>
                </c:pt>
                <c:pt idx="4">
                  <c:v>Hudson</c:v>
                </c:pt>
                <c:pt idx="5">
                  <c:v>Passaic</c:v>
                </c:pt>
                <c:pt idx="6">
                  <c:v>Mercer</c:v>
                </c:pt>
                <c:pt idx="7">
                  <c:v>Atlantic</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Sheet1!$B$2:$B$22</c:f>
              <c:numCache>
                <c:formatCode>0%</c:formatCode>
                <c:ptCount val="21"/>
                <c:pt idx="0">
                  <c:v>0.33580115287000001</c:v>
                </c:pt>
                <c:pt idx="1">
                  <c:v>0.31455365452</c:v>
                </c:pt>
                <c:pt idx="2">
                  <c:v>0.31106109706000001</c:v>
                </c:pt>
                <c:pt idx="3">
                  <c:v>0.29588823882999998</c:v>
                </c:pt>
                <c:pt idx="4">
                  <c:v>0.27035108629999999</c:v>
                </c:pt>
                <c:pt idx="5">
                  <c:v>0.26977240166999999</c:v>
                </c:pt>
                <c:pt idx="6" formatCode="General">
                  <c:v>0.26496799756</c:v>
                </c:pt>
                <c:pt idx="7">
                  <c:v>0.24598409300999999</c:v>
                </c:pt>
                <c:pt idx="8">
                  <c:v>0.23243611942</c:v>
                </c:pt>
                <c:pt idx="9">
                  <c:v>0.20649138521999999</c:v>
                </c:pt>
                <c:pt idx="10">
                  <c:v>0.20253164557</c:v>
                </c:pt>
                <c:pt idx="12">
                  <c:v>0.18003489414000001</c:v>
                </c:pt>
                <c:pt idx="13">
                  <c:v>0.17385718296</c:v>
                </c:pt>
                <c:pt idx="14">
                  <c:v>0.17218613946</c:v>
                </c:pt>
                <c:pt idx="15">
                  <c:v>0.15980490282000001</c:v>
                </c:pt>
                <c:pt idx="16">
                  <c:v>0.14838393241</c:v>
                </c:pt>
                <c:pt idx="17">
                  <c:v>0.13894751174</c:v>
                </c:pt>
                <c:pt idx="18">
                  <c:v>0.12793593281000001</c:v>
                </c:pt>
                <c:pt idx="19">
                  <c:v>0.12302857088999999</c:v>
                </c:pt>
                <c:pt idx="20">
                  <c:v>0.12011975066</c:v>
                </c:pt>
              </c:numCache>
            </c:numRef>
          </c:val>
          <c:extLst>
            <c:ext xmlns:c16="http://schemas.microsoft.com/office/drawing/2014/chart" uri="{C3380CC4-5D6E-409C-BE32-E72D297353CC}">
              <c16:uniqueId val="{00000000-6702-451C-8499-3D6CAE024F5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2-6702-451C-8499-3D6CAE024F5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Salem</c:v>
                </c:pt>
                <c:pt idx="2">
                  <c:v>Camden</c:v>
                </c:pt>
                <c:pt idx="3">
                  <c:v>Cumberland</c:v>
                </c:pt>
                <c:pt idx="4">
                  <c:v>Hudson</c:v>
                </c:pt>
                <c:pt idx="5">
                  <c:v>Passaic</c:v>
                </c:pt>
                <c:pt idx="6">
                  <c:v>Mercer</c:v>
                </c:pt>
                <c:pt idx="7">
                  <c:v>Atlantic</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Sheet1!$C$2:$C$22</c:f>
              <c:numCache>
                <c:formatCode>General</c:formatCode>
                <c:ptCount val="21"/>
                <c:pt idx="11">
                  <c:v>0.19926797071999999</c:v>
                </c:pt>
              </c:numCache>
            </c:numRef>
          </c:val>
          <c:extLst>
            <c:ext xmlns:c16="http://schemas.microsoft.com/office/drawing/2014/chart" uri="{C3380CC4-5D6E-409C-BE32-E72D297353CC}">
              <c16:uniqueId val="{00000003-6702-451C-8499-3D6CAE024F52}"/>
            </c:ext>
          </c:extLst>
        </c:ser>
        <c:ser>
          <c:idx val="2"/>
          <c:order val="2"/>
          <c:tx>
            <c:strRef>
              <c:f>Sheet1!$D$1</c:f>
              <c:strCache>
                <c:ptCount val="1"/>
                <c:pt idx="0">
                  <c:v>NJ Avg. 21%</c:v>
                </c:pt>
              </c:strCache>
            </c:strRef>
          </c:tx>
          <c:spPr>
            <a:solidFill>
              <a:schemeClr val="bg1"/>
            </a:solidFill>
            <a:ln>
              <a:noFill/>
            </a:ln>
            <a:effectLst/>
          </c:spPr>
          <c:invertIfNegative val="0"/>
          <c:trendline>
            <c:name>NJ avg 19%</c:name>
            <c:spPr>
              <a:ln w="19050" cap="rnd">
                <a:solidFill>
                  <a:schemeClr val="bg1">
                    <a:lumMod val="75000"/>
                  </a:schemeClr>
                </a:solidFill>
                <a:prstDash val="sysDot"/>
              </a:ln>
              <a:effectLst/>
            </c:spPr>
            <c:trendlineType val="linear"/>
            <c:dispRSqr val="0"/>
            <c:dispEq val="0"/>
          </c:trendline>
          <c:cat>
            <c:strRef>
              <c:f>Sheet1!$A$2:$A$22</c:f>
              <c:strCache>
                <c:ptCount val="21"/>
                <c:pt idx="0">
                  <c:v>Essex</c:v>
                </c:pt>
                <c:pt idx="1">
                  <c:v>Salem</c:v>
                </c:pt>
                <c:pt idx="2">
                  <c:v>Camden</c:v>
                </c:pt>
                <c:pt idx="3">
                  <c:v>Cumberland</c:v>
                </c:pt>
                <c:pt idx="4">
                  <c:v>Hudson</c:v>
                </c:pt>
                <c:pt idx="5">
                  <c:v>Passaic</c:v>
                </c:pt>
                <c:pt idx="6">
                  <c:v>Mercer</c:v>
                </c:pt>
                <c:pt idx="7">
                  <c:v>Atlantic</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Sheet1!$D$2:$D$22</c:f>
              <c:numCache>
                <c:formatCode>0%</c:formatCode>
                <c:ptCount val="21"/>
                <c:pt idx="0">
                  <c:v>0.21</c:v>
                </c:pt>
                <c:pt idx="1">
                  <c:v>0.21</c:v>
                </c:pt>
                <c:pt idx="2">
                  <c:v>0.21</c:v>
                </c:pt>
                <c:pt idx="3">
                  <c:v>0.21</c:v>
                </c:pt>
                <c:pt idx="4">
                  <c:v>0.21</c:v>
                </c:pt>
                <c:pt idx="5">
                  <c:v>0.21</c:v>
                </c:pt>
                <c:pt idx="6">
                  <c:v>0.21</c:v>
                </c:pt>
                <c:pt idx="7">
                  <c:v>0.21</c:v>
                </c:pt>
                <c:pt idx="8">
                  <c:v>0.21</c:v>
                </c:pt>
                <c:pt idx="9">
                  <c:v>0.21</c:v>
                </c:pt>
                <c:pt idx="10">
                  <c:v>0.21</c:v>
                </c:pt>
                <c:pt idx="11">
                  <c:v>0.21</c:v>
                </c:pt>
                <c:pt idx="12">
                  <c:v>0.21</c:v>
                </c:pt>
                <c:pt idx="13">
                  <c:v>0.21</c:v>
                </c:pt>
                <c:pt idx="14">
                  <c:v>0.21</c:v>
                </c:pt>
                <c:pt idx="15">
                  <c:v>0.21</c:v>
                </c:pt>
                <c:pt idx="16">
                  <c:v>0.21</c:v>
                </c:pt>
                <c:pt idx="17">
                  <c:v>0.21</c:v>
                </c:pt>
                <c:pt idx="18">
                  <c:v>0.21</c:v>
                </c:pt>
                <c:pt idx="19">
                  <c:v>0.21</c:v>
                </c:pt>
                <c:pt idx="20">
                  <c:v>0.21</c:v>
                </c:pt>
              </c:numCache>
            </c:numRef>
          </c:val>
          <c:extLst>
            <c:ext xmlns:c16="http://schemas.microsoft.com/office/drawing/2014/chart" uri="{C3380CC4-5D6E-409C-BE32-E72D297353CC}">
              <c16:uniqueId val="{00000004-6702-451C-8499-3D6CAE024F52}"/>
            </c:ext>
          </c:extLst>
        </c:ser>
        <c:dLbls>
          <c:showLegendKey val="0"/>
          <c:showVal val="0"/>
          <c:showCatName val="0"/>
          <c:showSerName val="0"/>
          <c:showPercent val="0"/>
          <c:showBubbleSize val="0"/>
        </c:dLbls>
        <c:gapWidth val="182"/>
        <c:axId val="339418056"/>
        <c:axId val="339418448"/>
      </c:barChart>
      <c:catAx>
        <c:axId val="33941805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t"/>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50809614378707513"/>
          <c:y val="0.91850339692247573"/>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24079657211523259"/>
          <c:y val="7.6978694325441147E-2"/>
          <c:w val="0.56258372070961005"/>
          <c:h val="0.81129357395901669"/>
        </c:manualLayout>
      </c:layout>
      <c:doughnutChart>
        <c:varyColors val="1"/>
        <c:ser>
          <c:idx val="0"/>
          <c:order val="0"/>
          <c:tx>
            <c:strRef>
              <c:f>Sheet1!$A$2</c:f>
              <c:strCache>
                <c:ptCount val="1"/>
                <c:pt idx="0">
                  <c:v>Cape May</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971D-4CBD-B4A3-29AB7ABBFF98}"/>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971D-4CBD-B4A3-29AB7ABBFF98}"/>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5-971D-4CBD-B4A3-29AB7ABBFF98}"/>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7-971D-4CBD-B4A3-29AB7ABBFF98}"/>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971D-4CBD-B4A3-29AB7ABBFF98}"/>
              </c:ext>
            </c:extLst>
          </c:dPt>
          <c:dPt>
            <c:idx val="5"/>
            <c:bubble3D val="0"/>
            <c:spPr>
              <a:solidFill>
                <a:srgbClr val="C00000"/>
              </a:solidFill>
              <a:ln w="19050">
                <a:solidFill>
                  <a:schemeClr val="lt1"/>
                </a:solidFill>
              </a:ln>
              <a:effectLst/>
            </c:spPr>
            <c:extLst>
              <c:ext xmlns:c16="http://schemas.microsoft.com/office/drawing/2014/chart" uri="{C3380CC4-5D6E-409C-BE32-E72D297353CC}">
                <c16:uniqueId val="{0000000B-971D-4CBD-B4A3-29AB7ABBFF98}"/>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971D-4CBD-B4A3-29AB7ABBFF98}"/>
              </c:ext>
            </c:extLst>
          </c:dPt>
          <c:dLbls>
            <c:dLbl>
              <c:idx val="0"/>
              <c:layout>
                <c:manualLayout>
                  <c:x val="0.15461847389558234"/>
                  <c:y val="-0.19401545876139747"/>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71D-4CBD-B4A3-29AB7ABBFF98}"/>
                </c:ext>
              </c:extLst>
            </c:dLbl>
            <c:dLbl>
              <c:idx val="1"/>
              <c:layout>
                <c:manualLayout>
                  <c:x val="0.22088353413654604"/>
                  <c:y val="-6.08108154326768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71D-4CBD-B4A3-29AB7ABBFF98}"/>
                </c:ext>
              </c:extLst>
            </c:dLbl>
            <c:dLbl>
              <c:idx val="2"/>
              <c:layout>
                <c:manualLayout>
                  <c:x val="0.19879518072289157"/>
                  <c:y val="0.12451738398119538"/>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71D-4CBD-B4A3-29AB7ABBFF98}"/>
                </c:ext>
              </c:extLst>
            </c:dLbl>
            <c:dLbl>
              <c:idx val="3"/>
              <c:layout>
                <c:manualLayout>
                  <c:x val="0.1606425702811245"/>
                  <c:y val="0.1998404827653667"/>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71D-4CBD-B4A3-29AB7ABBFF98}"/>
                </c:ext>
              </c:extLst>
            </c:dLbl>
            <c:dLbl>
              <c:idx val="4"/>
              <c:layout>
                <c:manualLayout>
                  <c:x val="-0.16666666666666666"/>
                  <c:y val="0.13899614956040404"/>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71D-4CBD-B4A3-29AB7ABBFF98}"/>
                </c:ext>
              </c:extLst>
            </c:dLbl>
            <c:dLbl>
              <c:idx val="5"/>
              <c:layout>
                <c:manualLayout>
                  <c:x val="-0.2289156626506024"/>
                  <c:y val="-5.2123556085151561E-2"/>
                </c:manualLayout>
              </c:layout>
              <c:tx>
                <c:rich>
                  <a:bodyPr/>
                  <a:lstStyle/>
                  <a:p>
                    <a:fld id="{41F640AB-C292-4434-8135-1B15A3D75F53}" type="CATEGORYNAME">
                      <a:rPr lang="en-US" b="1"/>
                      <a:pPr/>
                      <a:t>[CATEGORY NAME]</a:t>
                    </a:fld>
                    <a:r>
                      <a:rPr lang="en-US" b="1" baseline="0" dirty="0"/>
                      <a:t>, </a:t>
                    </a:r>
                    <a:fld id="{FB0AFEBB-D925-4313-99CF-DBFD5317648A}" type="VALUE">
                      <a:rPr lang="en-US" b="1" baseline="0"/>
                      <a:pPr/>
                      <a:t>[VALUE]</a:t>
                    </a:fld>
                    <a:endParaRPr lang="en-US" b="1" baseline="0" dirty="0"/>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971D-4CBD-B4A3-29AB7ABBFF98}"/>
                </c:ext>
              </c:extLst>
            </c:dLbl>
            <c:dLbl>
              <c:idx val="6"/>
              <c:layout>
                <c:manualLayout>
                  <c:x val="-0.11646586345381527"/>
                  <c:y val="-0.18822395252971397"/>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71D-4CBD-B4A3-29AB7ABBFF9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Housing</c:v>
                </c:pt>
                <c:pt idx="1">
                  <c:v>Food </c:v>
                </c:pt>
                <c:pt idx="2">
                  <c:v>Transportation</c:v>
                </c:pt>
                <c:pt idx="3">
                  <c:v>Healthcare</c:v>
                </c:pt>
                <c:pt idx="4">
                  <c:v>Other Necessities</c:v>
                </c:pt>
                <c:pt idx="5">
                  <c:v>Childcare</c:v>
                </c:pt>
                <c:pt idx="6">
                  <c:v>Taxes</c:v>
                </c:pt>
              </c:strCache>
            </c:strRef>
          </c:cat>
          <c:val>
            <c:numRef>
              <c:f>Sheet1!$B$2:$H$2</c:f>
              <c:numCache>
                <c:formatCode>_("$"* #,##0_);_("$"* \(#,##0\);_("$"* "-"??_);_(@_)</c:formatCode>
                <c:ptCount val="7"/>
                <c:pt idx="0">
                  <c:v>1569</c:v>
                </c:pt>
                <c:pt idx="1">
                  <c:v>1176</c:v>
                </c:pt>
                <c:pt idx="2">
                  <c:v>1544</c:v>
                </c:pt>
                <c:pt idx="3">
                  <c:v>1403</c:v>
                </c:pt>
                <c:pt idx="4">
                  <c:v>924</c:v>
                </c:pt>
                <c:pt idx="5">
                  <c:v>2017</c:v>
                </c:pt>
                <c:pt idx="6">
                  <c:v>1388</c:v>
                </c:pt>
              </c:numCache>
            </c:numRef>
          </c:val>
          <c:extLst>
            <c:ext xmlns:c16="http://schemas.microsoft.com/office/drawing/2014/chart" uri="{C3380CC4-5D6E-409C-BE32-E72D297353CC}">
              <c16:uniqueId val="{00000000-8171-4647-B500-88806271EA70}"/>
            </c:ext>
          </c:extLst>
        </c:ser>
        <c:dLbls>
          <c:showLegendKey val="0"/>
          <c:showVal val="0"/>
          <c:showCatName val="0"/>
          <c:showSerName val="0"/>
          <c:showPercent val="0"/>
          <c:showBubbleSize val="0"/>
          <c:showLeaderLines val="1"/>
        </c:dLbls>
        <c:firstSliceAng val="0"/>
        <c:holeSize val="2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7741141732285"/>
          <c:y val="2.578124841404722E-2"/>
          <c:w val="0.86201008858267714"/>
          <c:h val="0.94843750317190556"/>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Camden</c:v>
                </c:pt>
                <c:pt idx="4">
                  <c:v>Warren</c:v>
                </c:pt>
                <c:pt idx="5">
                  <c:v>Cape May</c:v>
                </c:pt>
                <c:pt idx="6">
                  <c:v>Passaic</c:v>
                </c:pt>
                <c:pt idx="7">
                  <c:v>Essex</c:v>
                </c:pt>
                <c:pt idx="8">
                  <c:v>Gloucester</c:v>
                </c:pt>
                <c:pt idx="9">
                  <c:v>Hudson</c:v>
                </c:pt>
                <c:pt idx="10">
                  <c:v>Ocean</c:v>
                </c:pt>
                <c:pt idx="11">
                  <c:v>Sussex</c:v>
                </c:pt>
                <c:pt idx="12">
                  <c:v>Mercer</c:v>
                </c:pt>
                <c:pt idx="13">
                  <c:v>Union</c:v>
                </c:pt>
                <c:pt idx="14">
                  <c:v>Monmouth</c:v>
                </c:pt>
                <c:pt idx="15">
                  <c:v>Bergen</c:v>
                </c:pt>
                <c:pt idx="16">
                  <c:v>Burlington</c:v>
                </c:pt>
                <c:pt idx="17">
                  <c:v>Middlesex</c:v>
                </c:pt>
                <c:pt idx="18">
                  <c:v>Hunterdon</c:v>
                </c:pt>
                <c:pt idx="19">
                  <c:v>Morris</c:v>
                </c:pt>
                <c:pt idx="20">
                  <c:v>Somerset</c:v>
                </c:pt>
              </c:strCache>
            </c:strRef>
          </c:cat>
          <c:val>
            <c:numRef>
              <c:f>Sheet1!$B$2:$B$22</c:f>
              <c:numCache>
                <c:formatCode>"$"#,##0_);[Red]\("$"#,##0\)</c:formatCode>
                <c:ptCount val="21"/>
                <c:pt idx="0">
                  <c:v>114822</c:v>
                </c:pt>
                <c:pt idx="1">
                  <c:v>117942</c:v>
                </c:pt>
                <c:pt idx="2">
                  <c:v>118487</c:v>
                </c:pt>
                <c:pt idx="3">
                  <c:v>118814</c:v>
                </c:pt>
                <c:pt idx="4">
                  <c:v>119487</c:v>
                </c:pt>
                <c:pt idx="6">
                  <c:v>122499</c:v>
                </c:pt>
                <c:pt idx="7">
                  <c:v>122979</c:v>
                </c:pt>
                <c:pt idx="8">
                  <c:v>125916</c:v>
                </c:pt>
                <c:pt idx="9">
                  <c:v>127925</c:v>
                </c:pt>
                <c:pt idx="10">
                  <c:v>128030</c:v>
                </c:pt>
                <c:pt idx="11">
                  <c:v>129044</c:v>
                </c:pt>
                <c:pt idx="12">
                  <c:v>129113</c:v>
                </c:pt>
                <c:pt idx="13">
                  <c:v>129165</c:v>
                </c:pt>
                <c:pt idx="14">
                  <c:v>131147</c:v>
                </c:pt>
                <c:pt idx="15">
                  <c:v>131215</c:v>
                </c:pt>
                <c:pt idx="16">
                  <c:v>132914</c:v>
                </c:pt>
                <c:pt idx="17">
                  <c:v>135189</c:v>
                </c:pt>
                <c:pt idx="18">
                  <c:v>136958</c:v>
                </c:pt>
                <c:pt idx="19">
                  <c:v>141336</c:v>
                </c:pt>
                <c:pt idx="20">
                  <c:v>143308</c:v>
                </c:pt>
              </c:numCache>
            </c:numRef>
          </c:val>
          <c:extLst>
            <c:ext xmlns:c16="http://schemas.microsoft.com/office/drawing/2014/chart" uri="{C3380CC4-5D6E-409C-BE32-E72D297353CC}">
              <c16:uniqueId val="{00000000-365B-42DE-9370-E3DA0E80A0E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Camden</c:v>
                </c:pt>
                <c:pt idx="4">
                  <c:v>Warren</c:v>
                </c:pt>
                <c:pt idx="5">
                  <c:v>Cape May</c:v>
                </c:pt>
                <c:pt idx="6">
                  <c:v>Passaic</c:v>
                </c:pt>
                <c:pt idx="7">
                  <c:v>Essex</c:v>
                </c:pt>
                <c:pt idx="8">
                  <c:v>Gloucester</c:v>
                </c:pt>
                <c:pt idx="9">
                  <c:v>Hudson</c:v>
                </c:pt>
                <c:pt idx="10">
                  <c:v>Ocean</c:v>
                </c:pt>
                <c:pt idx="11">
                  <c:v>Sussex</c:v>
                </c:pt>
                <c:pt idx="12">
                  <c:v>Mercer</c:v>
                </c:pt>
                <c:pt idx="13">
                  <c:v>Union</c:v>
                </c:pt>
                <c:pt idx="14">
                  <c:v>Monmouth</c:v>
                </c:pt>
                <c:pt idx="15">
                  <c:v>Bergen</c:v>
                </c:pt>
                <c:pt idx="16">
                  <c:v>Burlington</c:v>
                </c:pt>
                <c:pt idx="17">
                  <c:v>Middlesex</c:v>
                </c:pt>
                <c:pt idx="18">
                  <c:v>Hunterdon</c:v>
                </c:pt>
                <c:pt idx="19">
                  <c:v>Morris</c:v>
                </c:pt>
                <c:pt idx="20">
                  <c:v>Somerset</c:v>
                </c:pt>
              </c:strCache>
            </c:strRef>
          </c:cat>
          <c:val>
            <c:numRef>
              <c:f>Sheet1!$C$2:$C$22</c:f>
              <c:numCache>
                <c:formatCode>General</c:formatCode>
                <c:ptCount val="21"/>
                <c:pt idx="5">
                  <c:v>120253</c:v>
                </c:pt>
              </c:numCache>
            </c:numRef>
          </c:val>
          <c:extLst>
            <c:ext xmlns:c16="http://schemas.microsoft.com/office/drawing/2014/chart" uri="{C3380CC4-5D6E-409C-BE32-E72D297353CC}">
              <c16:uniqueId val="{00000003-365B-42DE-9370-E3DA0E80A0EE}"/>
            </c:ext>
          </c:extLst>
        </c:ser>
        <c:dLbls>
          <c:showLegendKey val="0"/>
          <c:showVal val="0"/>
          <c:showCatName val="0"/>
          <c:showSerName val="0"/>
          <c:showPercent val="0"/>
          <c:showBubbleSize val="0"/>
        </c:dLbls>
        <c:gapWidth val="182"/>
        <c:axId val="343886536"/>
        <c:axId val="343886928"/>
      </c:barChart>
      <c:catAx>
        <c:axId val="343886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6928"/>
        <c:crosses val="autoZero"/>
        <c:auto val="1"/>
        <c:lblAlgn val="ctr"/>
        <c:lblOffset val="100"/>
        <c:noMultiLvlLbl val="0"/>
      </c:catAx>
      <c:valAx>
        <c:axId val="343886928"/>
        <c:scaling>
          <c:orientation val="minMax"/>
        </c:scaling>
        <c:delete val="1"/>
        <c:axPos val="b"/>
        <c:numFmt formatCode="&quot;$&quot;#,##0_);[Red]\(&quot;$&quot;#,##0\)" sourceLinked="1"/>
        <c:majorTickMark val="none"/>
        <c:minorTickMark val="none"/>
        <c:tickLblPos val="nextTo"/>
        <c:crossAx val="3438865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Median Household Income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_("$"* #,##0_);_("$"* \(#,##0\);_("$"* "-"??_);_(@_)</c:formatCode>
                <c:ptCount val="5"/>
                <c:pt idx="0">
                  <c:v>69980</c:v>
                </c:pt>
                <c:pt idx="1">
                  <c:v>72385</c:v>
                </c:pt>
                <c:pt idx="2">
                  <c:v>78657</c:v>
                </c:pt>
                <c:pt idx="3">
                  <c:v>84870</c:v>
                </c:pt>
                <c:pt idx="4">
                  <c:v>84364</c:v>
                </c:pt>
              </c:numCache>
            </c:numRef>
          </c:val>
          <c:smooth val="0"/>
          <c:extLst>
            <c:ext xmlns:c16="http://schemas.microsoft.com/office/drawing/2014/chart" uri="{C3380CC4-5D6E-409C-BE32-E72D297353CC}">
              <c16:uniqueId val="{00000000-9CEB-49C5-8383-3FFA73E81C1C}"/>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_(&quot;$&quot;* #,##0_);_(&quot;$&quot;* \(#,##0\);_(&quot;$&quot;* &quot;-&quot;??_);_(@_)"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1794432719725818E-2"/>
          <c:y val="0"/>
          <c:w val="0.94171020668050265"/>
          <c:h val="0.92582700387651939"/>
        </c:manualLayout>
      </c:layout>
      <c:barChart>
        <c:barDir val="bar"/>
        <c:grouping val="stacked"/>
        <c:varyColors val="0"/>
        <c:ser>
          <c:idx val="1"/>
          <c:order val="0"/>
          <c:spPr>
            <a:gradFill>
              <a:gsLst>
                <a:gs pos="0">
                  <a:srgbClr val="92D050"/>
                </a:gs>
                <a:gs pos="50000">
                  <a:srgbClr val="FFFF00"/>
                </a:gs>
                <a:gs pos="100000">
                  <a:srgbClr val="FF0000"/>
                </a:gs>
              </a:gsLst>
              <a:path path="circle">
                <a:fillToRect l="100000" t="100000"/>
              </a:path>
            </a:gradFill>
            <a:ln>
              <a:noFill/>
            </a:ln>
            <a:effectLst/>
          </c:spPr>
          <c:invertIfNegative val="0"/>
          <c:cat>
            <c:strRef>
              <c:f>('0. Overview'!$A$225,'0. Overview'!$A$248,'0. Overview'!$A$269,'0. Overview'!$A$277,'0. Overview'!$A$329,'0. Overview'!$A$339,'0. Overview'!$A$361,'0. Overview'!$A$385)</c:f>
              <c:strCache>
                <c:ptCount val="8"/>
                <c:pt idx="0">
                  <c:v>Cape May</c:v>
                </c:pt>
                <c:pt idx="1">
                  <c:v>Cape May</c:v>
                </c:pt>
                <c:pt idx="2">
                  <c:v>Cape May</c:v>
                </c:pt>
                <c:pt idx="3">
                  <c:v>Cape May</c:v>
                </c:pt>
                <c:pt idx="4">
                  <c:v>Cape May</c:v>
                </c:pt>
                <c:pt idx="5">
                  <c:v>Cape May</c:v>
                </c:pt>
                <c:pt idx="6">
                  <c:v>Cape May</c:v>
                </c:pt>
                <c:pt idx="7">
                  <c:v>Cape May</c:v>
                </c:pt>
              </c:strCache>
            </c:strRef>
          </c:cat>
          <c:val>
            <c:numRef>
              <c:f>('0. Overview'!$C$225,'0. Overview'!$C$248,'0. Overview'!$C$269,'0. Overview'!$C$277,'0. Overview'!$C$329,'0. Overview'!$C$339,'0. Overview'!$C$361,'0. Overview'!$C$385)</c:f>
              <c:numCache>
                <c:formatCode>General</c:formatCode>
                <c:ptCount val="8"/>
                <c:pt idx="0">
                  <c:v>22</c:v>
                </c:pt>
                <c:pt idx="1">
                  <c:v>22</c:v>
                </c:pt>
                <c:pt idx="2">
                  <c:v>22</c:v>
                </c:pt>
                <c:pt idx="3">
                  <c:v>22</c:v>
                </c:pt>
                <c:pt idx="4">
                  <c:v>22</c:v>
                </c:pt>
                <c:pt idx="5">
                  <c:v>22</c:v>
                </c:pt>
                <c:pt idx="6">
                  <c:v>22</c:v>
                </c:pt>
                <c:pt idx="7">
                  <c:v>22</c:v>
                </c:pt>
              </c:numCache>
            </c:numRef>
          </c:val>
          <c:extLst>
            <c:ext xmlns:c16="http://schemas.microsoft.com/office/drawing/2014/chart" uri="{C3380CC4-5D6E-409C-BE32-E72D297353CC}">
              <c16:uniqueId val="{00000000-8BDF-4892-B4DD-7D1F2FB20988}"/>
            </c:ext>
          </c:extLst>
        </c:ser>
        <c:dLbls>
          <c:showLegendKey val="0"/>
          <c:showVal val="0"/>
          <c:showCatName val="0"/>
          <c:showSerName val="0"/>
          <c:showPercent val="0"/>
          <c:showBubbleSize val="0"/>
        </c:dLbls>
        <c:gapWidth val="150"/>
        <c:overlap val="100"/>
        <c:axId val="238405520"/>
        <c:axId val="241780984"/>
      </c:barChart>
      <c:barChart>
        <c:barDir val="bar"/>
        <c:grouping val="stacked"/>
        <c:varyColors val="0"/>
        <c:ser>
          <c:idx val="2"/>
          <c:order val="1"/>
          <c:spPr>
            <a:noFill/>
            <a:ln>
              <a:noFill/>
            </a:ln>
            <a:effectLst/>
          </c:spPr>
          <c:invertIfNegative val="0"/>
          <c:cat>
            <c:strRef>
              <c:f>('0. Overview'!$A$225,'0. Overview'!$A$248,'0. Overview'!$A$269,'0. Overview'!$A$277,'0. Overview'!$A$329,'0. Overview'!$A$339,'0. Overview'!$A$361,'0. Overview'!$A$385)</c:f>
              <c:strCache>
                <c:ptCount val="8"/>
                <c:pt idx="0">
                  <c:v>Cape May</c:v>
                </c:pt>
                <c:pt idx="1">
                  <c:v>Cape May</c:v>
                </c:pt>
                <c:pt idx="2">
                  <c:v>Cape May</c:v>
                </c:pt>
                <c:pt idx="3">
                  <c:v>Cape May</c:v>
                </c:pt>
                <c:pt idx="4">
                  <c:v>Cape May</c:v>
                </c:pt>
                <c:pt idx="5">
                  <c:v>Cape May</c:v>
                </c:pt>
                <c:pt idx="6">
                  <c:v>Cape May</c:v>
                </c:pt>
                <c:pt idx="7">
                  <c:v>Cape May</c:v>
                </c:pt>
              </c:strCache>
            </c:strRef>
          </c:cat>
          <c:val>
            <c:numRef>
              <c:f>('0. Overview'!$D$225,'0. Overview'!$D$248,'0. Overview'!$D$269,'0. Overview'!$D$277,'0. Overview'!$D$329,'0. Overview'!$D$339,'0. Overview'!$D$361,'0. Overview'!$D$385)</c:f>
              <c:numCache>
                <c:formatCode>General</c:formatCode>
                <c:ptCount val="8"/>
                <c:pt idx="0">
                  <c:v>1.875</c:v>
                </c:pt>
                <c:pt idx="1">
                  <c:v>0.875</c:v>
                </c:pt>
                <c:pt idx="2">
                  <c:v>1.875</c:v>
                </c:pt>
                <c:pt idx="3">
                  <c:v>15.875</c:v>
                </c:pt>
                <c:pt idx="4">
                  <c:v>5.875</c:v>
                </c:pt>
                <c:pt idx="5">
                  <c:v>19.875</c:v>
                </c:pt>
                <c:pt idx="6">
                  <c:v>19.875</c:v>
                </c:pt>
                <c:pt idx="7">
                  <c:v>17.875</c:v>
                </c:pt>
              </c:numCache>
            </c:numRef>
          </c:val>
          <c:extLst>
            <c:ext xmlns:c16="http://schemas.microsoft.com/office/drawing/2014/chart" uri="{C3380CC4-5D6E-409C-BE32-E72D297353CC}">
              <c16:uniqueId val="{00000001-8BDF-4892-B4DD-7D1F2FB20988}"/>
            </c:ext>
          </c:extLst>
        </c:ser>
        <c:ser>
          <c:idx val="3"/>
          <c:order val="2"/>
          <c:spPr>
            <a:solidFill>
              <a:schemeClr val="bg2">
                <a:lumMod val="75000"/>
              </a:schemeClr>
            </a:solidFill>
            <a:ln>
              <a:solidFill>
                <a:schemeClr val="tx1"/>
              </a:solidFill>
            </a:ln>
            <a:effectLst/>
          </c:spPr>
          <c:invertIfNegative val="0"/>
          <c:cat>
            <c:strRef>
              <c:f>('0. Overview'!$A$225,'0. Overview'!$A$248,'0. Overview'!$A$269,'0. Overview'!$A$277,'0. Overview'!$A$329,'0. Overview'!$A$339,'0. Overview'!$A$361,'0. Overview'!$A$385)</c:f>
              <c:strCache>
                <c:ptCount val="8"/>
                <c:pt idx="0">
                  <c:v>Cape May</c:v>
                </c:pt>
                <c:pt idx="1">
                  <c:v>Cape May</c:v>
                </c:pt>
                <c:pt idx="2">
                  <c:v>Cape May</c:v>
                </c:pt>
                <c:pt idx="3">
                  <c:v>Cape May</c:v>
                </c:pt>
                <c:pt idx="4">
                  <c:v>Cape May</c:v>
                </c:pt>
                <c:pt idx="5">
                  <c:v>Cape May</c:v>
                </c:pt>
                <c:pt idx="6">
                  <c:v>Cape May</c:v>
                </c:pt>
                <c:pt idx="7">
                  <c:v>Cape May</c:v>
                </c:pt>
              </c:strCache>
            </c:strRef>
          </c:cat>
          <c:val>
            <c:numRef>
              <c:f>('0. Overview'!$E$225,'0. Overview'!$E$248,'0. Overview'!$E$269,'0. Overview'!$E$277,'0. Overview'!$E$329,'0. Overview'!$E$339,'0. Overview'!$E$361,'0. Overview'!$E$385)</c:f>
              <c:numCache>
                <c:formatCode>General</c:formatCode>
                <c:ptCount val="8"/>
                <c:pt idx="0">
                  <c:v>0.25</c:v>
                </c:pt>
                <c:pt idx="1">
                  <c:v>0.25</c:v>
                </c:pt>
                <c:pt idx="2">
                  <c:v>0.25</c:v>
                </c:pt>
                <c:pt idx="3">
                  <c:v>0.25</c:v>
                </c:pt>
                <c:pt idx="4">
                  <c:v>0.25</c:v>
                </c:pt>
                <c:pt idx="5">
                  <c:v>0.25</c:v>
                </c:pt>
                <c:pt idx="6">
                  <c:v>0.25</c:v>
                </c:pt>
                <c:pt idx="7">
                  <c:v>0.25</c:v>
                </c:pt>
              </c:numCache>
            </c:numRef>
          </c:val>
          <c:extLst>
            <c:ext xmlns:c16="http://schemas.microsoft.com/office/drawing/2014/chart" uri="{C3380CC4-5D6E-409C-BE32-E72D297353CC}">
              <c16:uniqueId val="{00000002-8BDF-4892-B4DD-7D1F2FB20988}"/>
            </c:ext>
          </c:extLst>
        </c:ser>
        <c:dLbls>
          <c:showLegendKey val="0"/>
          <c:showVal val="0"/>
          <c:showCatName val="0"/>
          <c:showSerName val="0"/>
          <c:showPercent val="0"/>
          <c:showBubbleSize val="0"/>
        </c:dLbls>
        <c:gapWidth val="50"/>
        <c:overlap val="100"/>
        <c:axId val="167034536"/>
        <c:axId val="241780200"/>
      </c:barChart>
      <c:catAx>
        <c:axId val="238405520"/>
        <c:scaling>
          <c:orientation val="maxMin"/>
        </c:scaling>
        <c:delete val="1"/>
        <c:axPos val="l"/>
        <c:numFmt formatCode="General" sourceLinked="1"/>
        <c:majorTickMark val="none"/>
        <c:minorTickMark val="none"/>
        <c:tickLblPos val="nextTo"/>
        <c:crossAx val="241780984"/>
        <c:crosses val="autoZero"/>
        <c:auto val="1"/>
        <c:lblAlgn val="ctr"/>
        <c:lblOffset val="100"/>
        <c:noMultiLvlLbl val="0"/>
      </c:catAx>
      <c:valAx>
        <c:axId val="241780984"/>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38405520"/>
        <c:crosses val="autoZero"/>
        <c:crossBetween val="between"/>
      </c:valAx>
      <c:valAx>
        <c:axId val="241780200"/>
        <c:scaling>
          <c:orientation val="minMax"/>
          <c:max val="22"/>
          <c:min val="0"/>
        </c:scaling>
        <c:delete val="1"/>
        <c:axPos val="b"/>
        <c:numFmt formatCode="General" sourceLinked="1"/>
        <c:majorTickMark val="out"/>
        <c:minorTickMark val="none"/>
        <c:tickLblPos val="nextTo"/>
        <c:crossAx val="167034536"/>
        <c:crosses val="max"/>
        <c:crossBetween val="between"/>
      </c:valAx>
      <c:catAx>
        <c:axId val="167034536"/>
        <c:scaling>
          <c:orientation val="maxMin"/>
        </c:scaling>
        <c:delete val="1"/>
        <c:axPos val="r"/>
        <c:numFmt formatCode="General" sourceLinked="1"/>
        <c:majorTickMark val="out"/>
        <c:minorTickMark val="none"/>
        <c:tickLblPos val="nextTo"/>
        <c:crossAx val="24178020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1304937137274"/>
          <c:y val="3.4083286631144086E-2"/>
          <c:w val="0.83863633823441486"/>
          <c:h val="0.90939351331083618"/>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Sheet1!$B$2:$B$22</c:f>
              <c:numCache>
                <c:formatCode>_("$"* #,##0_);_("$"* \(#,##0\);_("$"* "-"??_);_(@_)</c:formatCode>
                <c:ptCount val="21"/>
                <c:pt idx="0">
                  <c:v>64908</c:v>
                </c:pt>
                <c:pt idx="1">
                  <c:v>77053</c:v>
                </c:pt>
                <c:pt idx="2">
                  <c:v>80463</c:v>
                </c:pt>
                <c:pt idx="3">
                  <c:v>82825</c:v>
                </c:pt>
                <c:pt idx="4">
                  <c:v>83763</c:v>
                </c:pt>
                <c:pt idx="6">
                  <c:v>85464</c:v>
                </c:pt>
                <c:pt idx="7">
                  <c:v>87294</c:v>
                </c:pt>
                <c:pt idx="8">
                  <c:v>89272</c:v>
                </c:pt>
                <c:pt idx="9">
                  <c:v>96152</c:v>
                </c:pt>
                <c:pt idx="10">
                  <c:v>97474</c:v>
                </c:pt>
                <c:pt idx="11">
                  <c:v>100532</c:v>
                </c:pt>
                <c:pt idx="12">
                  <c:v>101146</c:v>
                </c:pt>
                <c:pt idx="13">
                  <c:v>102532</c:v>
                </c:pt>
                <c:pt idx="14">
                  <c:v>105055</c:v>
                </c:pt>
                <c:pt idx="15">
                  <c:v>110785</c:v>
                </c:pt>
                <c:pt idx="16">
                  <c:v>116709</c:v>
                </c:pt>
                <c:pt idx="17">
                  <c:v>118008</c:v>
                </c:pt>
                <c:pt idx="18">
                  <c:v>134579</c:v>
                </c:pt>
                <c:pt idx="19">
                  <c:v>137275</c:v>
                </c:pt>
                <c:pt idx="20">
                  <c:v>142092</c:v>
                </c:pt>
              </c:numCache>
            </c:numRef>
          </c:val>
          <c:extLst>
            <c:ext xmlns:c16="http://schemas.microsoft.com/office/drawing/2014/chart" uri="{C3380CC4-5D6E-409C-BE32-E72D297353CC}">
              <c16:uniqueId val="{00000000-21A9-4ECC-B516-84D663BD2CF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Sheet1!$C$2:$C$22</c:f>
              <c:numCache>
                <c:formatCode>General</c:formatCode>
                <c:ptCount val="21"/>
                <c:pt idx="5" formatCode="_(&quot;$&quot;* #,##0_);_(&quot;$&quot;* \(#,##0\);_(&quot;$&quot;* &quot;-&quot;??_);_(@_)">
                  <c:v>84364</c:v>
                </c:pt>
              </c:numCache>
            </c:numRef>
          </c:val>
          <c:extLst>
            <c:ext xmlns:c16="http://schemas.microsoft.com/office/drawing/2014/chart" uri="{C3380CC4-5D6E-409C-BE32-E72D297353CC}">
              <c16:uniqueId val="{00000001-21A9-4ECC-B516-84D663BD2CFF}"/>
            </c:ext>
          </c:extLst>
        </c:ser>
        <c:ser>
          <c:idx val="2"/>
          <c:order val="2"/>
          <c:tx>
            <c:strRef>
              <c:f>Sheet1!$D$1</c:f>
              <c:strCache>
                <c:ptCount val="1"/>
                <c:pt idx="0">
                  <c:v>NJ Median $99,781</c:v>
                </c:pt>
              </c:strCache>
            </c:strRef>
          </c:tx>
          <c:spPr>
            <a:solidFill>
              <a:schemeClr val="bg1"/>
            </a:solidFill>
            <a:ln>
              <a:solidFill>
                <a:schemeClr val="bg1"/>
              </a:solidFill>
            </a:ln>
            <a:effectLst/>
          </c:spPr>
          <c:invertIfNegative val="0"/>
          <c:trendline>
            <c:name>NJ median $76,475</c:name>
            <c:spPr>
              <a:ln w="19050" cap="rnd">
                <a:solidFill>
                  <a:schemeClr val="accent3"/>
                </a:solidFill>
                <a:prstDash val="sysDot"/>
              </a:ln>
              <a:effectLst/>
            </c:spPr>
            <c:trendlineType val="linear"/>
            <c:dispRSqr val="0"/>
            <c:dispEq val="0"/>
          </c:trendline>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Sheet1!$D$2:$D$22</c:f>
              <c:numCache>
                <c:formatCode>_("$"* #,##0_);_("$"* \(#,##0\);_("$"* "-"??_);_(@_)</c:formatCode>
                <c:ptCount val="21"/>
                <c:pt idx="0">
                  <c:v>99781</c:v>
                </c:pt>
                <c:pt idx="1">
                  <c:v>99781</c:v>
                </c:pt>
                <c:pt idx="2">
                  <c:v>99781</c:v>
                </c:pt>
                <c:pt idx="3">
                  <c:v>99781</c:v>
                </c:pt>
                <c:pt idx="4">
                  <c:v>99781</c:v>
                </c:pt>
                <c:pt idx="5">
                  <c:v>99781</c:v>
                </c:pt>
                <c:pt idx="6">
                  <c:v>99781</c:v>
                </c:pt>
                <c:pt idx="7">
                  <c:v>99781</c:v>
                </c:pt>
                <c:pt idx="8">
                  <c:v>99781</c:v>
                </c:pt>
                <c:pt idx="9">
                  <c:v>99781</c:v>
                </c:pt>
                <c:pt idx="10">
                  <c:v>99781</c:v>
                </c:pt>
                <c:pt idx="11">
                  <c:v>99781</c:v>
                </c:pt>
                <c:pt idx="12">
                  <c:v>99781</c:v>
                </c:pt>
                <c:pt idx="13">
                  <c:v>99781</c:v>
                </c:pt>
                <c:pt idx="14">
                  <c:v>99781</c:v>
                </c:pt>
                <c:pt idx="15">
                  <c:v>99781</c:v>
                </c:pt>
                <c:pt idx="16">
                  <c:v>99781</c:v>
                </c:pt>
                <c:pt idx="17">
                  <c:v>99781</c:v>
                </c:pt>
                <c:pt idx="18">
                  <c:v>99781</c:v>
                </c:pt>
                <c:pt idx="19">
                  <c:v>99781</c:v>
                </c:pt>
                <c:pt idx="20">
                  <c:v>99781</c:v>
                </c:pt>
              </c:numCache>
            </c:numRef>
          </c:val>
          <c:extLst>
            <c:ext xmlns:c16="http://schemas.microsoft.com/office/drawing/2014/chart" uri="{C3380CC4-5D6E-409C-BE32-E72D297353CC}">
              <c16:uniqueId val="{00000002-21A9-4ECC-B516-84D663BD2CFF}"/>
            </c:ext>
          </c:extLst>
        </c:ser>
        <c:ser>
          <c:idx val="3"/>
          <c:order val="3"/>
          <c:tx>
            <c:strRef>
              <c:f>Sheet1!$E$1</c:f>
              <c:strCache>
                <c:ptCount val="1"/>
                <c:pt idx="0">
                  <c:v>US Median $77,719</c:v>
                </c:pt>
              </c:strCache>
            </c:strRef>
          </c:tx>
          <c:spPr>
            <a:solidFill>
              <a:schemeClr val="bg1"/>
            </a:solidFill>
            <a:ln>
              <a:noFill/>
            </a:ln>
            <a:effectLst/>
          </c:spPr>
          <c:invertIfNegative val="0"/>
          <c:trendline>
            <c:name>US median $57,652</c:name>
            <c:spPr>
              <a:ln w="19050" cap="rnd">
                <a:solidFill>
                  <a:schemeClr val="accent4"/>
                </a:solidFill>
                <a:prstDash val="sysDot"/>
              </a:ln>
              <a:effectLst/>
            </c:spPr>
            <c:trendlineType val="linear"/>
            <c:dispRSqr val="0"/>
            <c:dispEq val="0"/>
          </c:trendline>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Sheet1!$E$2:$E$22</c:f>
              <c:numCache>
                <c:formatCode>_("$"* #,##0_);_("$"* \(#,##0\);_("$"* "-"??_);_(@_)</c:formatCode>
                <c:ptCount val="21"/>
                <c:pt idx="0">
                  <c:v>77719</c:v>
                </c:pt>
                <c:pt idx="1">
                  <c:v>77719</c:v>
                </c:pt>
                <c:pt idx="2">
                  <c:v>77719</c:v>
                </c:pt>
                <c:pt idx="3">
                  <c:v>77719</c:v>
                </c:pt>
                <c:pt idx="4">
                  <c:v>77719</c:v>
                </c:pt>
                <c:pt idx="5">
                  <c:v>77719</c:v>
                </c:pt>
                <c:pt idx="6">
                  <c:v>77719</c:v>
                </c:pt>
                <c:pt idx="7">
                  <c:v>77719</c:v>
                </c:pt>
                <c:pt idx="8">
                  <c:v>77719</c:v>
                </c:pt>
                <c:pt idx="9">
                  <c:v>77719</c:v>
                </c:pt>
                <c:pt idx="10">
                  <c:v>77719</c:v>
                </c:pt>
                <c:pt idx="11">
                  <c:v>77719</c:v>
                </c:pt>
                <c:pt idx="12">
                  <c:v>77719</c:v>
                </c:pt>
                <c:pt idx="13">
                  <c:v>77719</c:v>
                </c:pt>
                <c:pt idx="14">
                  <c:v>77719</c:v>
                </c:pt>
                <c:pt idx="15">
                  <c:v>77719</c:v>
                </c:pt>
                <c:pt idx="16">
                  <c:v>77719</c:v>
                </c:pt>
                <c:pt idx="17">
                  <c:v>77719</c:v>
                </c:pt>
                <c:pt idx="18">
                  <c:v>77719</c:v>
                </c:pt>
                <c:pt idx="19">
                  <c:v>77719</c:v>
                </c:pt>
                <c:pt idx="20">
                  <c:v>77719</c:v>
                </c:pt>
              </c:numCache>
            </c:numRef>
          </c:val>
          <c:extLst>
            <c:ext xmlns:c16="http://schemas.microsoft.com/office/drawing/2014/chart" uri="{C3380CC4-5D6E-409C-BE32-E72D297353CC}">
              <c16:uniqueId val="{00000005-21A9-4ECC-B516-84D663BD2CFF}"/>
            </c:ext>
          </c:extLst>
        </c:ser>
        <c:dLbls>
          <c:showLegendKey val="0"/>
          <c:showVal val="0"/>
          <c:showCatName val="0"/>
          <c:showSerName val="0"/>
          <c:showPercent val="0"/>
          <c:showBubbleSize val="0"/>
        </c:dLbls>
        <c:gapWidth val="182"/>
        <c:axId val="343888888"/>
        <c:axId val="343889280"/>
      </c:barChart>
      <c:catAx>
        <c:axId val="343888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9280"/>
        <c:crosses val="autoZero"/>
        <c:auto val="1"/>
        <c:lblAlgn val="ctr"/>
        <c:lblOffset val="100"/>
        <c:noMultiLvlLbl val="0"/>
      </c:catAx>
      <c:valAx>
        <c:axId val="343889280"/>
        <c:scaling>
          <c:orientation val="minMax"/>
        </c:scaling>
        <c:delete val="1"/>
        <c:axPos val="b"/>
        <c:numFmt formatCode="_(&quot;$&quot;* #,##0_);_(&quot;$&quot;* \(#,##0\);_(&quot;$&quot;* &quot;-&quot;??_);_(@_)" sourceLinked="1"/>
        <c:majorTickMark val="none"/>
        <c:minorTickMark val="none"/>
        <c:tickLblPos val="nextTo"/>
        <c:crossAx val="343888888"/>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5616262646924668"/>
          <c:y val="0.94150281214848131"/>
          <c:w val="0.39148876983071673"/>
          <c:h val="4.870243100076863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0147434885837"/>
          <c:y val="2.6270489383299792E-2"/>
          <c:w val="0.71204512353667171"/>
          <c:h val="0.97372951061670021"/>
        </c:manualLayout>
      </c:layout>
      <c:barChart>
        <c:barDir val="bar"/>
        <c:grouping val="clustered"/>
        <c:varyColors val="0"/>
        <c:ser>
          <c:idx val="0"/>
          <c:order val="0"/>
          <c:tx>
            <c:strRef>
              <c:f>Sheet1!$B$1</c:f>
              <c:strCache>
                <c:ptCount val="1"/>
                <c:pt idx="0">
                  <c:v>Median Household Income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Woodbine borough</c:v>
                </c:pt>
                <c:pt idx="1">
                  <c:v>Wildwood city</c:v>
                </c:pt>
                <c:pt idx="2">
                  <c:v>Cape May city</c:v>
                </c:pt>
                <c:pt idx="3">
                  <c:v>West Wildwood borough</c:v>
                </c:pt>
                <c:pt idx="4">
                  <c:v>West Cape May borough</c:v>
                </c:pt>
                <c:pt idx="5">
                  <c:v>Lower township</c:v>
                </c:pt>
                <c:pt idx="6">
                  <c:v>Wildwood Crest borough</c:v>
                </c:pt>
                <c:pt idx="7">
                  <c:v>North Wildwood city</c:v>
                </c:pt>
                <c:pt idx="8">
                  <c:v>Cape May Point borough</c:v>
                </c:pt>
                <c:pt idx="9">
                  <c:v>Middle township</c:v>
                </c:pt>
              </c:strCache>
            </c:strRef>
          </c:cat>
          <c:val>
            <c:numRef>
              <c:f>Sheet1!$B$2:$B$11</c:f>
              <c:numCache>
                <c:formatCode>_("$"* #,##0_);_("$"* \(#,##0\);_("$"* "-"??_);_(@_)</c:formatCode>
                <c:ptCount val="10"/>
                <c:pt idx="0">
                  <c:v>45179</c:v>
                </c:pt>
                <c:pt idx="1">
                  <c:v>51996</c:v>
                </c:pt>
                <c:pt idx="2">
                  <c:v>57230</c:v>
                </c:pt>
                <c:pt idx="3">
                  <c:v>64750</c:v>
                </c:pt>
                <c:pt idx="4">
                  <c:v>79375</c:v>
                </c:pt>
                <c:pt idx="5">
                  <c:v>80731</c:v>
                </c:pt>
                <c:pt idx="6">
                  <c:v>82143</c:v>
                </c:pt>
                <c:pt idx="7">
                  <c:v>85812</c:v>
                </c:pt>
                <c:pt idx="8">
                  <c:v>88333</c:v>
                </c:pt>
                <c:pt idx="9">
                  <c:v>91040</c:v>
                </c:pt>
              </c:numCache>
            </c:numRef>
          </c:val>
          <c:extLst>
            <c:ext xmlns:c16="http://schemas.microsoft.com/office/drawing/2014/chart" uri="{C3380CC4-5D6E-409C-BE32-E72D297353CC}">
              <c16:uniqueId val="{00000000-84DA-4FFD-9073-BA9317D5137F}"/>
            </c:ext>
          </c:extLst>
        </c:ser>
        <c:ser>
          <c:idx val="1"/>
          <c:order val="1"/>
          <c:tx>
            <c:strRef>
              <c:f>Sheet1!$C$1</c:f>
              <c:strCache>
                <c:ptCount val="1"/>
                <c:pt idx="0">
                  <c:v>Cape May Median $88046</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Woodbine borough</c:v>
                </c:pt>
                <c:pt idx="1">
                  <c:v>Wildwood city</c:v>
                </c:pt>
                <c:pt idx="2">
                  <c:v>Cape May city</c:v>
                </c:pt>
                <c:pt idx="3">
                  <c:v>West Wildwood borough</c:v>
                </c:pt>
                <c:pt idx="4">
                  <c:v>West Cape May borough</c:v>
                </c:pt>
                <c:pt idx="5">
                  <c:v>Lower township</c:v>
                </c:pt>
                <c:pt idx="6">
                  <c:v>Wildwood Crest borough</c:v>
                </c:pt>
                <c:pt idx="7">
                  <c:v>North Wildwood city</c:v>
                </c:pt>
                <c:pt idx="8">
                  <c:v>Cape May Point borough</c:v>
                </c:pt>
                <c:pt idx="9">
                  <c:v>Middle township</c:v>
                </c:pt>
              </c:strCache>
            </c:strRef>
          </c:cat>
          <c:val>
            <c:numRef>
              <c:f>Sheet1!$C$2:$C$11</c:f>
              <c:numCache>
                <c:formatCode>"$"#,##0</c:formatCode>
                <c:ptCount val="10"/>
                <c:pt idx="0">
                  <c:v>88046</c:v>
                </c:pt>
                <c:pt idx="1">
                  <c:v>88046</c:v>
                </c:pt>
                <c:pt idx="2">
                  <c:v>88046</c:v>
                </c:pt>
                <c:pt idx="3">
                  <c:v>88046</c:v>
                </c:pt>
                <c:pt idx="4">
                  <c:v>88046</c:v>
                </c:pt>
                <c:pt idx="5">
                  <c:v>88046</c:v>
                </c:pt>
                <c:pt idx="6">
                  <c:v>88046</c:v>
                </c:pt>
                <c:pt idx="7">
                  <c:v>88046</c:v>
                </c:pt>
                <c:pt idx="8">
                  <c:v>88046</c:v>
                </c:pt>
                <c:pt idx="9">
                  <c:v>88046</c:v>
                </c:pt>
              </c:numCache>
            </c:numRef>
          </c:val>
          <c:extLst>
            <c:ext xmlns:c16="http://schemas.microsoft.com/office/drawing/2014/chart" uri="{C3380CC4-5D6E-409C-BE32-E72D297353CC}">
              <c16:uniqueId val="{00000001-84DA-4FFD-9073-BA9317D5137F}"/>
            </c:ext>
          </c:extLst>
        </c:ser>
        <c:dLbls>
          <c:showLegendKey val="0"/>
          <c:showVal val="0"/>
          <c:showCatName val="0"/>
          <c:showSerName val="0"/>
          <c:showPercent val="0"/>
          <c:showBubbleSize val="0"/>
        </c:dLbls>
        <c:gapWidth val="182"/>
        <c:axId val="339416880"/>
        <c:axId val="339417272"/>
      </c:barChart>
      <c:catAx>
        <c:axId val="339416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7272"/>
        <c:crosses val="autoZero"/>
        <c:auto val="1"/>
        <c:lblAlgn val="ctr"/>
        <c:lblOffset val="100"/>
        <c:noMultiLvlLbl val="0"/>
      </c:catAx>
      <c:valAx>
        <c:axId val="339417272"/>
        <c:scaling>
          <c:orientation val="minMax"/>
        </c:scaling>
        <c:delete val="1"/>
        <c:axPos val="b"/>
        <c:numFmt formatCode="_(&quot;$&quot;* #,##0_);_(&quot;$&quot;* \(#,##0\);_(&quot;$&quot;* &quot;-&quot;??_);_(@_)" sourceLinked="1"/>
        <c:majorTickMark val="none"/>
        <c:minorTickMark val="none"/>
        <c:tickLblPos val="nextTo"/>
        <c:crossAx val="33941688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64008576497296665"/>
          <c:y val="0.95602824049401303"/>
          <c:w val="0.21203020759989713"/>
          <c:h val="3.845740137659620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48010217905997"/>
          <c:y val="2.7520053204650688E-2"/>
          <c:w val="0.781724346127043"/>
          <c:h val="0.8282760425150942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Pt>
            <c:idx val="1"/>
            <c:invertIfNegative val="0"/>
            <c:bubble3D val="0"/>
            <c:spPr>
              <a:solidFill>
                <a:srgbClr val="C00000"/>
              </a:solidFill>
              <a:ln>
                <a:noFill/>
              </a:ln>
              <a:effectLst/>
            </c:spPr>
            <c:extLst>
              <c:ext xmlns:c16="http://schemas.microsoft.com/office/drawing/2014/chart" uri="{C3380CC4-5D6E-409C-BE32-E72D297353CC}">
                <c16:uniqueId val="{00000006-5682-4133-8C70-8A9BBC2F0F3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Sheet1!$B$2:$B$22</c:f>
              <c:numCache>
                <c:formatCode>0%</c:formatCode>
                <c:ptCount val="21"/>
                <c:pt idx="0">
                  <c:v>3.6999999999999998E-2</c:v>
                </c:pt>
                <c:pt idx="1">
                  <c:v>3.9E-2</c:v>
                </c:pt>
                <c:pt idx="2">
                  <c:v>4.2999999999999997E-2</c:v>
                </c:pt>
                <c:pt idx="3">
                  <c:v>0.05</c:v>
                </c:pt>
                <c:pt idx="4">
                  <c:v>6.5000000000000002E-2</c:v>
                </c:pt>
                <c:pt idx="5">
                  <c:v>6.7000000000000004E-2</c:v>
                </c:pt>
                <c:pt idx="6">
                  <c:v>6.7000000000000004E-2</c:v>
                </c:pt>
                <c:pt idx="7">
                  <c:v>7.2999999999999995E-2</c:v>
                </c:pt>
                <c:pt idx="8">
                  <c:v>8.1000000000000003E-2</c:v>
                </c:pt>
                <c:pt idx="9">
                  <c:v>8.4000000000000005E-2</c:v>
                </c:pt>
                <c:pt idx="10">
                  <c:v>8.6999999999999994E-2</c:v>
                </c:pt>
                <c:pt idx="11">
                  <c:v>8.7999999999999995E-2</c:v>
                </c:pt>
                <c:pt idx="12">
                  <c:v>0.107</c:v>
                </c:pt>
                <c:pt idx="14">
                  <c:v>0.11799999999999999</c:v>
                </c:pt>
                <c:pt idx="15">
                  <c:v>0.14899999999999999</c:v>
                </c:pt>
                <c:pt idx="16">
                  <c:v>0.151</c:v>
                </c:pt>
                <c:pt idx="17">
                  <c:v>0.153</c:v>
                </c:pt>
                <c:pt idx="18">
                  <c:v>0.17499999999999999</c:v>
                </c:pt>
                <c:pt idx="19">
                  <c:v>0.20499999999999999</c:v>
                </c:pt>
                <c:pt idx="20">
                  <c:v>0.223</c:v>
                </c:pt>
              </c:numCache>
            </c:numRef>
          </c:val>
          <c:extLst>
            <c:ext xmlns:c16="http://schemas.microsoft.com/office/drawing/2014/chart" uri="{C3380CC4-5D6E-409C-BE32-E72D297353CC}">
              <c16:uniqueId val="{00000000-5682-4133-8C70-8A9BBC2F0F3E}"/>
            </c:ext>
          </c:extLst>
        </c:ser>
        <c:ser>
          <c:idx val="1"/>
          <c:order val="1"/>
          <c:tx>
            <c:strRef>
              <c:f>Sheet1!$C$1</c:f>
              <c:strCache>
                <c:ptCount val="1"/>
                <c:pt idx="0">
                  <c:v>County</c:v>
                </c:pt>
              </c:strCache>
            </c:strRef>
          </c:tx>
          <c:spPr>
            <a:solidFill>
              <a:schemeClr val="bg1">
                <a:lumMod val="75000"/>
              </a:schemeClr>
            </a:solidFill>
            <a:ln w="19050">
              <a:noFill/>
              <a:prstDash val="sysDot"/>
            </a:ln>
            <a:effectLst/>
          </c:spPr>
          <c:invertIfNegative val="0"/>
          <c:dLbls>
            <c:dLbl>
              <c:idx val="20"/>
              <c:layout>
                <c:manualLayout>
                  <c:x val="1.3550188848345177E-2"/>
                  <c:y val="-3.6510747558566262E-17"/>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15:layout>
                    <c:manualLayout>
                      <c:w val="4.0047478821244896E-2"/>
                      <c:h val="0.16573415519792556"/>
                    </c:manualLayout>
                  </c15:layout>
                </c:ext>
                <c:ext xmlns:c16="http://schemas.microsoft.com/office/drawing/2014/chart" uri="{C3380CC4-5D6E-409C-BE32-E72D297353CC}">
                  <c16:uniqueId val="{00000003-5682-4133-8C70-8A9BBC2F0F3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Sheet1!$C$2:$C$22</c:f>
              <c:numCache>
                <c:formatCode>General</c:formatCode>
                <c:ptCount val="21"/>
                <c:pt idx="13" formatCode="0%">
                  <c:v>0.111</c:v>
                </c:pt>
              </c:numCache>
            </c:numRef>
          </c:val>
          <c:extLst>
            <c:ext xmlns:c16="http://schemas.microsoft.com/office/drawing/2014/chart" uri="{C3380CC4-5D6E-409C-BE32-E72D297353CC}">
              <c16:uniqueId val="{00000001-5682-4133-8C70-8A9BBC2F0F3E}"/>
            </c:ext>
          </c:extLst>
        </c:ser>
        <c:ser>
          <c:idx val="2"/>
          <c:order val="2"/>
          <c:tx>
            <c:strRef>
              <c:f>Sheet1!$D$1</c:f>
              <c:strCache>
                <c:ptCount val="1"/>
                <c:pt idx="0">
                  <c:v>US 13.3%</c:v>
                </c:pt>
              </c:strCache>
            </c:strRef>
          </c:tx>
          <c:spPr>
            <a:solidFill>
              <a:schemeClr val="bg1"/>
            </a:solidFill>
            <a:ln w="19050">
              <a:noFill/>
              <a:prstDash val="sysDot"/>
            </a:ln>
            <a:effectLst/>
          </c:spPr>
          <c:invertIfNegative val="0"/>
          <c:trendline>
            <c:name>US 17%</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Sheet1!$D$2:$D$22</c:f>
              <c:numCache>
                <c:formatCode>0%</c:formatCode>
                <c:ptCount val="21"/>
                <c:pt idx="0">
                  <c:v>0.13300000000000001</c:v>
                </c:pt>
                <c:pt idx="1">
                  <c:v>0.13300000000000001</c:v>
                </c:pt>
                <c:pt idx="2">
                  <c:v>0.13300000000000001</c:v>
                </c:pt>
                <c:pt idx="3">
                  <c:v>0.13300000000000001</c:v>
                </c:pt>
                <c:pt idx="4">
                  <c:v>0.13300000000000001</c:v>
                </c:pt>
                <c:pt idx="5">
                  <c:v>0.13300000000000001</c:v>
                </c:pt>
                <c:pt idx="6">
                  <c:v>0.13300000000000001</c:v>
                </c:pt>
                <c:pt idx="7">
                  <c:v>0.13300000000000001</c:v>
                </c:pt>
                <c:pt idx="8">
                  <c:v>0.13300000000000001</c:v>
                </c:pt>
                <c:pt idx="9">
                  <c:v>0.13300000000000001</c:v>
                </c:pt>
                <c:pt idx="10">
                  <c:v>0.13300000000000001</c:v>
                </c:pt>
                <c:pt idx="11">
                  <c:v>0.13300000000000001</c:v>
                </c:pt>
                <c:pt idx="12">
                  <c:v>0.13300000000000001</c:v>
                </c:pt>
                <c:pt idx="13">
                  <c:v>0.13300000000000001</c:v>
                </c:pt>
                <c:pt idx="14">
                  <c:v>0.13300000000000001</c:v>
                </c:pt>
                <c:pt idx="15">
                  <c:v>0.13300000000000001</c:v>
                </c:pt>
                <c:pt idx="16">
                  <c:v>0.13300000000000001</c:v>
                </c:pt>
                <c:pt idx="17">
                  <c:v>0.13300000000000001</c:v>
                </c:pt>
                <c:pt idx="18">
                  <c:v>0.13300000000000001</c:v>
                </c:pt>
                <c:pt idx="19">
                  <c:v>0.13300000000000001</c:v>
                </c:pt>
                <c:pt idx="20">
                  <c:v>0.13300000000000001</c:v>
                </c:pt>
              </c:numCache>
            </c:numRef>
          </c:val>
          <c:extLst>
            <c:ext xmlns:c16="http://schemas.microsoft.com/office/drawing/2014/chart" uri="{C3380CC4-5D6E-409C-BE32-E72D297353CC}">
              <c16:uniqueId val="{00000002-5682-4133-8C70-8A9BBC2F0F3E}"/>
            </c:ext>
          </c:extLst>
        </c:ser>
        <c:ser>
          <c:idx val="3"/>
          <c:order val="3"/>
          <c:tx>
            <c:strRef>
              <c:f>Sheet1!$E$1</c:f>
              <c:strCache>
                <c:ptCount val="1"/>
                <c:pt idx="0">
                  <c:v>NJ 10.8%</c:v>
                </c:pt>
              </c:strCache>
            </c:strRef>
          </c:tx>
          <c:spPr>
            <a:solidFill>
              <a:schemeClr val="bg1"/>
            </a:solidFill>
            <a:ln>
              <a:noFill/>
            </a:ln>
            <a:effectLst/>
          </c:spPr>
          <c:invertIfNegative val="0"/>
          <c:trendline>
            <c:name>NJ 12%</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Sheet1!$E$2:$E$22</c:f>
              <c:numCache>
                <c:formatCode>0%</c:formatCode>
                <c:ptCount val="21"/>
                <c:pt idx="0">
                  <c:v>0.108</c:v>
                </c:pt>
                <c:pt idx="1">
                  <c:v>0.108</c:v>
                </c:pt>
                <c:pt idx="2">
                  <c:v>0.108</c:v>
                </c:pt>
                <c:pt idx="3">
                  <c:v>0.108</c:v>
                </c:pt>
                <c:pt idx="4">
                  <c:v>0.108</c:v>
                </c:pt>
                <c:pt idx="5">
                  <c:v>0.108</c:v>
                </c:pt>
                <c:pt idx="6">
                  <c:v>0.108</c:v>
                </c:pt>
                <c:pt idx="7">
                  <c:v>0.108</c:v>
                </c:pt>
                <c:pt idx="8">
                  <c:v>0.108</c:v>
                </c:pt>
                <c:pt idx="9">
                  <c:v>0.108</c:v>
                </c:pt>
                <c:pt idx="10">
                  <c:v>0.108</c:v>
                </c:pt>
                <c:pt idx="11">
                  <c:v>0.108</c:v>
                </c:pt>
                <c:pt idx="12">
                  <c:v>0.108</c:v>
                </c:pt>
                <c:pt idx="13">
                  <c:v>0.108</c:v>
                </c:pt>
                <c:pt idx="14">
                  <c:v>0.108</c:v>
                </c:pt>
                <c:pt idx="15">
                  <c:v>0.108</c:v>
                </c:pt>
                <c:pt idx="16">
                  <c:v>0.108</c:v>
                </c:pt>
                <c:pt idx="17">
                  <c:v>0.108</c:v>
                </c:pt>
                <c:pt idx="18">
                  <c:v>0.108</c:v>
                </c:pt>
                <c:pt idx="19">
                  <c:v>0.108</c:v>
                </c:pt>
                <c:pt idx="20">
                  <c:v>0.108</c:v>
                </c:pt>
              </c:numCache>
            </c:numRef>
          </c:val>
          <c:extLst>
            <c:ext xmlns:c16="http://schemas.microsoft.com/office/drawing/2014/chart" uri="{C3380CC4-5D6E-409C-BE32-E72D297353CC}">
              <c16:uniqueId val="{00000002-18E6-47BB-A8A4-0F79A6BE2F30}"/>
            </c:ext>
          </c:extLst>
        </c:ser>
        <c:dLbls>
          <c:showLegendKey val="0"/>
          <c:showVal val="0"/>
          <c:showCatName val="0"/>
          <c:showSerName val="0"/>
          <c:showPercent val="0"/>
          <c:showBubbleSize val="0"/>
        </c:dLbls>
        <c:gapWidth val="219"/>
        <c:axId val="342808224"/>
        <c:axId val="342808616"/>
      </c:barChart>
      <c:catAx>
        <c:axId val="342808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8616"/>
        <c:crosses val="autoZero"/>
        <c:auto val="1"/>
        <c:lblAlgn val="ctr"/>
        <c:lblOffset val="100"/>
        <c:noMultiLvlLbl val="0"/>
      </c:catAx>
      <c:valAx>
        <c:axId val="342808616"/>
        <c:scaling>
          <c:orientation val="minMax"/>
          <c:max val="0.25"/>
          <c:min val="0"/>
        </c:scaling>
        <c:delete val="1"/>
        <c:axPos val="b"/>
        <c:numFmt formatCode="0%" sourceLinked="1"/>
        <c:majorTickMark val="out"/>
        <c:minorTickMark val="none"/>
        <c:tickLblPos val="nextTo"/>
        <c:crossAx val="342808224"/>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28757800005666562"/>
          <c:y val="0.80010682823564527"/>
          <c:w val="0.36442046810874962"/>
          <c:h val="0.1037474790861956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8051948051948E-2"/>
          <c:y val="9.8802418502149672E-2"/>
          <c:w val="0.98051958782929916"/>
          <c:h val="0.70175107307064766"/>
        </c:manualLayout>
      </c:layout>
      <c:lineChart>
        <c:grouping val="standard"/>
        <c:varyColors val="0"/>
        <c:ser>
          <c:idx val="0"/>
          <c:order val="0"/>
          <c:tx>
            <c:strRef>
              <c:f>Sheet1!$B$1</c:f>
              <c:strCache>
                <c:ptCount val="1"/>
                <c:pt idx="0">
                  <c:v>Poverty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0.11600000000000001</c:v>
                </c:pt>
                <c:pt idx="1">
                  <c:v>0.14099999999999999</c:v>
                </c:pt>
                <c:pt idx="2">
                  <c:v>4.3999999999999997E-2</c:v>
                </c:pt>
                <c:pt idx="3">
                  <c:v>6.2E-2</c:v>
                </c:pt>
                <c:pt idx="4">
                  <c:v>0.111</c:v>
                </c:pt>
              </c:numCache>
            </c:numRef>
          </c:val>
          <c:smooth val="0"/>
          <c:extLst>
            <c:ext xmlns:c16="http://schemas.microsoft.com/office/drawing/2014/chart" uri="{C3380CC4-5D6E-409C-BE32-E72D297353CC}">
              <c16:uniqueId val="{00000000-9686-42E0-BC70-10DB069A9596}"/>
            </c:ext>
          </c:extLst>
        </c:ser>
        <c:dLbls>
          <c:showLegendKey val="0"/>
          <c:showVal val="0"/>
          <c:showCatName val="0"/>
          <c:showSerName val="0"/>
          <c:showPercent val="0"/>
          <c:showBubbleSize val="0"/>
        </c:dLbls>
        <c:marker val="1"/>
        <c:smooth val="0"/>
        <c:axId val="342809400"/>
        <c:axId val="342809792"/>
      </c:lineChart>
      <c:catAx>
        <c:axId val="342809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2809792"/>
        <c:crosses val="autoZero"/>
        <c:auto val="1"/>
        <c:lblAlgn val="ctr"/>
        <c:lblOffset val="100"/>
        <c:noMultiLvlLbl val="0"/>
      </c:catAx>
      <c:valAx>
        <c:axId val="342809792"/>
        <c:scaling>
          <c:orientation val="minMax"/>
          <c:max val="1"/>
          <c:min val="0"/>
        </c:scaling>
        <c:delete val="1"/>
        <c:axPos val="l"/>
        <c:numFmt formatCode="0%" sourceLinked="1"/>
        <c:majorTickMark val="out"/>
        <c:minorTickMark val="none"/>
        <c:tickLblPos val="nextTo"/>
        <c:crossAx val="342809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5136954293489"/>
          <c:y val="1.6524894615445797E-2"/>
          <c:w val="0.84443376207209986"/>
          <c:h val="0.9134664719329438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Woodbine borough</c:v>
                </c:pt>
                <c:pt idx="1">
                  <c:v>Lower township</c:v>
                </c:pt>
                <c:pt idx="2">
                  <c:v>Wildwood city</c:v>
                </c:pt>
                <c:pt idx="3">
                  <c:v>Middle township</c:v>
                </c:pt>
                <c:pt idx="4">
                  <c:v>Ocean City city</c:v>
                </c:pt>
                <c:pt idx="5">
                  <c:v>Cape May city</c:v>
                </c:pt>
                <c:pt idx="6">
                  <c:v>Avalon borough</c:v>
                </c:pt>
                <c:pt idx="7">
                  <c:v>Upper township</c:v>
                </c:pt>
              </c:strCache>
            </c:strRef>
          </c:cat>
          <c:val>
            <c:numRef>
              <c:f>Sheet1!$B$2:$B$9</c:f>
              <c:numCache>
                <c:formatCode>0%</c:formatCode>
                <c:ptCount val="8"/>
                <c:pt idx="0">
                  <c:v>0.32700000000000001</c:v>
                </c:pt>
                <c:pt idx="1">
                  <c:v>0.17299999999999999</c:v>
                </c:pt>
                <c:pt idx="2">
                  <c:v>0.16600000000000001</c:v>
                </c:pt>
                <c:pt idx="3">
                  <c:v>0.154</c:v>
                </c:pt>
                <c:pt idx="4">
                  <c:v>0.10199999999999999</c:v>
                </c:pt>
                <c:pt idx="5">
                  <c:v>6.0999999999999999E-2</c:v>
                </c:pt>
                <c:pt idx="6">
                  <c:v>4.5999999999999999E-2</c:v>
                </c:pt>
                <c:pt idx="7">
                  <c:v>2.3E-2</c:v>
                </c:pt>
              </c:numCache>
            </c:numRef>
          </c:val>
          <c:extLst>
            <c:ext xmlns:c16="http://schemas.microsoft.com/office/drawing/2014/chart" uri="{C3380CC4-5D6E-409C-BE32-E72D297353CC}">
              <c16:uniqueId val="{00000000-9387-42DF-8A2C-FECD6E8874E8}"/>
            </c:ext>
          </c:extLst>
        </c:ser>
        <c:ser>
          <c:idx val="1"/>
          <c:order val="1"/>
          <c:tx>
            <c:strRef>
              <c:f>Sheet1!$C$1</c:f>
              <c:strCache>
                <c:ptCount val="1"/>
                <c:pt idx="0">
                  <c:v>Cape May Avg. 11.5%</c:v>
                </c:pt>
              </c:strCache>
            </c:strRef>
          </c:tx>
          <c:spPr>
            <a:noFill/>
            <a:ln>
              <a:noFill/>
            </a:ln>
            <a:effectLst/>
          </c:spPr>
          <c:invertIfNegative val="0"/>
          <c:trendline>
            <c:spPr>
              <a:ln w="19050" cap="rnd">
                <a:solidFill>
                  <a:schemeClr val="accent2"/>
                </a:solidFill>
                <a:prstDash val="sysDot"/>
              </a:ln>
              <a:effectLst/>
            </c:spPr>
            <c:trendlineType val="linear"/>
            <c:dispRSqr val="0"/>
            <c:dispEq val="0"/>
          </c:trendline>
          <c:cat>
            <c:strRef>
              <c:f>Sheet1!$A$2:$A$9</c:f>
              <c:strCache>
                <c:ptCount val="8"/>
                <c:pt idx="0">
                  <c:v>Woodbine borough</c:v>
                </c:pt>
                <c:pt idx="1">
                  <c:v>Lower township</c:v>
                </c:pt>
                <c:pt idx="2">
                  <c:v>Wildwood city</c:v>
                </c:pt>
                <c:pt idx="3">
                  <c:v>Middle township</c:v>
                </c:pt>
                <c:pt idx="4">
                  <c:v>Ocean City city</c:v>
                </c:pt>
                <c:pt idx="5">
                  <c:v>Cape May city</c:v>
                </c:pt>
                <c:pt idx="6">
                  <c:v>Avalon borough</c:v>
                </c:pt>
                <c:pt idx="7">
                  <c:v>Upper township</c:v>
                </c:pt>
              </c:strCache>
            </c:strRef>
          </c:cat>
          <c:val>
            <c:numRef>
              <c:f>Sheet1!$C$2:$C$9</c:f>
              <c:numCache>
                <c:formatCode>0%</c:formatCode>
                <c:ptCount val="8"/>
                <c:pt idx="0">
                  <c:v>0.115</c:v>
                </c:pt>
                <c:pt idx="1">
                  <c:v>0.115</c:v>
                </c:pt>
                <c:pt idx="2">
                  <c:v>0.115</c:v>
                </c:pt>
                <c:pt idx="3">
                  <c:v>0.115</c:v>
                </c:pt>
                <c:pt idx="4">
                  <c:v>0.115</c:v>
                </c:pt>
                <c:pt idx="5">
                  <c:v>0.115</c:v>
                </c:pt>
                <c:pt idx="6">
                  <c:v>0.115</c:v>
                </c:pt>
                <c:pt idx="7">
                  <c:v>0.115</c:v>
                </c:pt>
              </c:numCache>
            </c:numRef>
          </c:val>
          <c:extLst>
            <c:ext xmlns:c16="http://schemas.microsoft.com/office/drawing/2014/chart" uri="{C3380CC4-5D6E-409C-BE32-E72D297353CC}">
              <c16:uniqueId val="{00000000-E7BE-4383-8DC8-A14CF706F22E}"/>
            </c:ext>
          </c:extLst>
        </c:ser>
        <c:dLbls>
          <c:showLegendKey val="0"/>
          <c:showVal val="0"/>
          <c:showCatName val="0"/>
          <c:showSerName val="0"/>
          <c:showPercent val="0"/>
          <c:showBubbleSize val="0"/>
        </c:dLbls>
        <c:gapWidth val="182"/>
        <c:axId val="343056520"/>
        <c:axId val="343056912"/>
      </c:barChart>
      <c:catAx>
        <c:axId val="34305652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6912"/>
        <c:crosses val="autoZero"/>
        <c:auto val="1"/>
        <c:lblAlgn val="ctr"/>
        <c:lblOffset val="100"/>
        <c:noMultiLvlLbl val="0"/>
      </c:catAx>
      <c:valAx>
        <c:axId val="343056912"/>
        <c:scaling>
          <c:orientation val="minMax"/>
          <c:max val="0.8"/>
        </c:scaling>
        <c:delete val="1"/>
        <c:axPos val="b"/>
        <c:numFmt formatCode="0%" sourceLinked="1"/>
        <c:majorTickMark val="out"/>
        <c:minorTickMark val="none"/>
        <c:tickLblPos val="nextTo"/>
        <c:crossAx val="34305652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14991800275506986"/>
          <c:y val="0.91995983456613373"/>
          <c:w val="0.17886653918581089"/>
          <c:h val="4.06639226914817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Burlington</c:v>
                </c:pt>
                <c:pt idx="3">
                  <c:v>Somerset</c:v>
                </c:pt>
                <c:pt idx="4">
                  <c:v>Gloucester</c:v>
                </c:pt>
                <c:pt idx="5">
                  <c:v>Morris</c:v>
                </c:pt>
                <c:pt idx="6">
                  <c:v>Warren</c:v>
                </c:pt>
                <c:pt idx="7">
                  <c:v>Middlesex</c:v>
                </c:pt>
                <c:pt idx="8">
                  <c:v>Monmouth</c:v>
                </c:pt>
                <c:pt idx="9">
                  <c:v>Salem</c:v>
                </c:pt>
                <c:pt idx="10">
                  <c:v>Cape May</c:v>
                </c:pt>
                <c:pt idx="11">
                  <c:v>Ocean</c:v>
                </c:pt>
                <c:pt idx="12">
                  <c:v>Mercer</c:v>
                </c:pt>
                <c:pt idx="13">
                  <c:v>Camden</c:v>
                </c:pt>
                <c:pt idx="14">
                  <c:v>Bergen</c:v>
                </c:pt>
                <c:pt idx="15">
                  <c:v>Union</c:v>
                </c:pt>
                <c:pt idx="16">
                  <c:v>Atlantic</c:v>
                </c:pt>
                <c:pt idx="17">
                  <c:v>Cumberland</c:v>
                </c:pt>
                <c:pt idx="18">
                  <c:v>Hudson</c:v>
                </c:pt>
                <c:pt idx="19">
                  <c:v>Passaic</c:v>
                </c:pt>
                <c:pt idx="20">
                  <c:v>Essex</c:v>
                </c:pt>
              </c:strCache>
            </c:strRef>
          </c:cat>
          <c:val>
            <c:numRef>
              <c:f>Sheet1!$B$2:$B$22</c:f>
              <c:numCache>
                <c:formatCode>0%</c:formatCode>
                <c:ptCount val="21"/>
                <c:pt idx="0">
                  <c:v>0.11843377708</c:v>
                </c:pt>
                <c:pt idx="1">
                  <c:v>0.12911939491999999</c:v>
                </c:pt>
                <c:pt idx="2">
                  <c:v>0.13336631646</c:v>
                </c:pt>
                <c:pt idx="3">
                  <c:v>0.13711081952000001</c:v>
                </c:pt>
                <c:pt idx="4">
                  <c:v>0.13728832297999999</c:v>
                </c:pt>
                <c:pt idx="5">
                  <c:v>0.13837917212</c:v>
                </c:pt>
                <c:pt idx="6">
                  <c:v>0.14530348488</c:v>
                </c:pt>
                <c:pt idx="7">
                  <c:v>0.15554969057000001</c:v>
                </c:pt>
                <c:pt idx="8">
                  <c:v>0.15887685328000001</c:v>
                </c:pt>
                <c:pt idx="9">
                  <c:v>0.15973886456</c:v>
                </c:pt>
                <c:pt idx="11">
                  <c:v>0.16304435818999999</c:v>
                </c:pt>
                <c:pt idx="12">
                  <c:v>0.16459204867999999</c:v>
                </c:pt>
                <c:pt idx="13">
                  <c:v>0.16995598247999999</c:v>
                </c:pt>
                <c:pt idx="14">
                  <c:v>0.17817396567999999</c:v>
                </c:pt>
                <c:pt idx="15">
                  <c:v>0.17919722900999999</c:v>
                </c:pt>
                <c:pt idx="16">
                  <c:v>0.18702891863000001</c:v>
                </c:pt>
                <c:pt idx="17">
                  <c:v>0.20053653952</c:v>
                </c:pt>
                <c:pt idx="18">
                  <c:v>0.20567278222999999</c:v>
                </c:pt>
                <c:pt idx="19">
                  <c:v>0.21890538624</c:v>
                </c:pt>
                <c:pt idx="20">
                  <c:v>0.23490675723000001</c:v>
                </c:pt>
              </c:numCache>
            </c:numRef>
          </c:val>
          <c:extLst>
            <c:ext xmlns:c16="http://schemas.microsoft.com/office/drawing/2014/chart" uri="{C3380CC4-5D6E-409C-BE32-E72D297353CC}">
              <c16:uniqueId val="{00000000-12E6-4172-A066-5D780C1D65D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4-12E6-4172-A066-5D780C1D65D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Burlington</c:v>
                </c:pt>
                <c:pt idx="3">
                  <c:v>Somerset</c:v>
                </c:pt>
                <c:pt idx="4">
                  <c:v>Gloucester</c:v>
                </c:pt>
                <c:pt idx="5">
                  <c:v>Morris</c:v>
                </c:pt>
                <c:pt idx="6">
                  <c:v>Warren</c:v>
                </c:pt>
                <c:pt idx="7">
                  <c:v>Middlesex</c:v>
                </c:pt>
                <c:pt idx="8">
                  <c:v>Monmouth</c:v>
                </c:pt>
                <c:pt idx="9">
                  <c:v>Salem</c:v>
                </c:pt>
                <c:pt idx="10">
                  <c:v>Cape May</c:v>
                </c:pt>
                <c:pt idx="11">
                  <c:v>Ocean</c:v>
                </c:pt>
                <c:pt idx="12">
                  <c:v>Mercer</c:v>
                </c:pt>
                <c:pt idx="13">
                  <c:v>Camden</c:v>
                </c:pt>
                <c:pt idx="14">
                  <c:v>Bergen</c:v>
                </c:pt>
                <c:pt idx="15">
                  <c:v>Union</c:v>
                </c:pt>
                <c:pt idx="16">
                  <c:v>Atlantic</c:v>
                </c:pt>
                <c:pt idx="17">
                  <c:v>Cumberland</c:v>
                </c:pt>
                <c:pt idx="18">
                  <c:v>Hudson</c:v>
                </c:pt>
                <c:pt idx="19">
                  <c:v>Passaic</c:v>
                </c:pt>
                <c:pt idx="20">
                  <c:v>Essex</c:v>
                </c:pt>
              </c:strCache>
            </c:strRef>
          </c:cat>
          <c:val>
            <c:numRef>
              <c:f>Sheet1!$C$2:$C$22</c:f>
              <c:numCache>
                <c:formatCode>General</c:formatCode>
                <c:ptCount val="21"/>
                <c:pt idx="10">
                  <c:v>0.16085989621999999</c:v>
                </c:pt>
              </c:numCache>
            </c:numRef>
          </c:val>
          <c:extLst>
            <c:ext xmlns:c16="http://schemas.microsoft.com/office/drawing/2014/chart" uri="{C3380CC4-5D6E-409C-BE32-E72D297353CC}">
              <c16:uniqueId val="{00000001-12E6-4172-A066-5D780C1D65D2}"/>
            </c:ext>
          </c:extLst>
        </c:ser>
        <c:ser>
          <c:idx val="2"/>
          <c:order val="2"/>
          <c:tx>
            <c:strRef>
              <c:f>Sheet1!$D$1</c:f>
              <c:strCache>
                <c:ptCount val="1"/>
                <c:pt idx="0">
                  <c:v>NJ Avg. 17%</c:v>
                </c:pt>
              </c:strCache>
            </c:strRef>
          </c:tx>
          <c:spPr>
            <a:solidFill>
              <a:schemeClr val="bg1"/>
            </a:solidFill>
            <a:ln>
              <a:noFill/>
            </a:ln>
            <a:effectLst/>
          </c:spPr>
          <c:invertIfNegative val="0"/>
          <c:trendline>
            <c:name>NJ avg 19%</c:name>
            <c:spPr>
              <a:ln w="19050" cap="rnd">
                <a:solidFill>
                  <a:schemeClr val="accent3"/>
                </a:solidFill>
                <a:prstDash val="sysDot"/>
              </a:ln>
              <a:effectLst/>
            </c:spPr>
            <c:trendlineType val="linear"/>
            <c:dispRSqr val="0"/>
            <c:dispEq val="0"/>
          </c:trendline>
          <c:cat>
            <c:strRef>
              <c:f>Sheet1!$A$2:$A$22</c:f>
              <c:strCache>
                <c:ptCount val="21"/>
                <c:pt idx="0">
                  <c:v>Hunterdon</c:v>
                </c:pt>
                <c:pt idx="1">
                  <c:v>Sussex</c:v>
                </c:pt>
                <c:pt idx="2">
                  <c:v>Burlington</c:v>
                </c:pt>
                <c:pt idx="3">
                  <c:v>Somerset</c:v>
                </c:pt>
                <c:pt idx="4">
                  <c:v>Gloucester</c:v>
                </c:pt>
                <c:pt idx="5">
                  <c:v>Morris</c:v>
                </c:pt>
                <c:pt idx="6">
                  <c:v>Warren</c:v>
                </c:pt>
                <c:pt idx="7">
                  <c:v>Middlesex</c:v>
                </c:pt>
                <c:pt idx="8">
                  <c:v>Monmouth</c:v>
                </c:pt>
                <c:pt idx="9">
                  <c:v>Salem</c:v>
                </c:pt>
                <c:pt idx="10">
                  <c:v>Cape May</c:v>
                </c:pt>
                <c:pt idx="11">
                  <c:v>Ocean</c:v>
                </c:pt>
                <c:pt idx="12">
                  <c:v>Mercer</c:v>
                </c:pt>
                <c:pt idx="13">
                  <c:v>Camden</c:v>
                </c:pt>
                <c:pt idx="14">
                  <c:v>Bergen</c:v>
                </c:pt>
                <c:pt idx="15">
                  <c:v>Union</c:v>
                </c:pt>
                <c:pt idx="16">
                  <c:v>Atlantic</c:v>
                </c:pt>
                <c:pt idx="17">
                  <c:v>Cumberland</c:v>
                </c:pt>
                <c:pt idx="18">
                  <c:v>Hudson</c:v>
                </c:pt>
                <c:pt idx="19">
                  <c:v>Passaic</c:v>
                </c:pt>
                <c:pt idx="20">
                  <c:v>Essex</c:v>
                </c:pt>
              </c:strCache>
            </c:strRef>
          </c:cat>
          <c:val>
            <c:numRef>
              <c:f>Sheet1!$D$2:$D$22</c:f>
              <c:numCache>
                <c:formatCode>0%</c:formatCode>
                <c:ptCount val="21"/>
                <c:pt idx="0">
                  <c:v>0.17</c:v>
                </c:pt>
                <c:pt idx="1">
                  <c:v>0.17</c:v>
                </c:pt>
                <c:pt idx="2">
                  <c:v>0.17</c:v>
                </c:pt>
                <c:pt idx="3">
                  <c:v>0.17</c:v>
                </c:pt>
                <c:pt idx="4">
                  <c:v>0.17</c:v>
                </c:pt>
                <c:pt idx="5">
                  <c:v>0.17</c:v>
                </c:pt>
                <c:pt idx="6">
                  <c:v>0.17</c:v>
                </c:pt>
                <c:pt idx="7">
                  <c:v>0.17</c:v>
                </c:pt>
                <c:pt idx="8">
                  <c:v>0.17</c:v>
                </c:pt>
                <c:pt idx="9">
                  <c:v>0.17</c:v>
                </c:pt>
                <c:pt idx="10">
                  <c:v>0.17</c:v>
                </c:pt>
                <c:pt idx="11">
                  <c:v>0.17</c:v>
                </c:pt>
                <c:pt idx="12">
                  <c:v>0.17</c:v>
                </c:pt>
                <c:pt idx="13">
                  <c:v>0.17</c:v>
                </c:pt>
                <c:pt idx="14">
                  <c:v>0.17</c:v>
                </c:pt>
                <c:pt idx="15">
                  <c:v>0.17</c:v>
                </c:pt>
                <c:pt idx="16">
                  <c:v>0.17</c:v>
                </c:pt>
                <c:pt idx="17">
                  <c:v>0.17</c:v>
                </c:pt>
                <c:pt idx="18">
                  <c:v>0.17</c:v>
                </c:pt>
                <c:pt idx="19">
                  <c:v>0.17</c:v>
                </c:pt>
                <c:pt idx="20">
                  <c:v>0.17</c:v>
                </c:pt>
              </c:numCache>
            </c:numRef>
          </c:val>
          <c:extLst>
            <c:ext xmlns:c16="http://schemas.microsoft.com/office/drawing/2014/chart" uri="{C3380CC4-5D6E-409C-BE32-E72D297353CC}">
              <c16:uniqueId val="{00000002-12E6-4172-A066-5D780C1D65D2}"/>
            </c:ext>
          </c:extLst>
        </c:ser>
        <c:dLbls>
          <c:showLegendKey val="0"/>
          <c:showVal val="0"/>
          <c:showCatName val="0"/>
          <c:showSerName val="0"/>
          <c:showPercent val="0"/>
          <c:showBubbleSize val="0"/>
        </c:dLbls>
        <c:gapWidth val="182"/>
        <c:axId val="339418056"/>
        <c:axId val="339418448"/>
      </c:barChart>
      <c:catAx>
        <c:axId val="3394180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b"/>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1947551673228352"/>
          <c:y val="0.90934454444797685"/>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Households with severe housing problems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2019</c:v>
                </c:pt>
                <c:pt idx="1">
                  <c:v>2020</c:v>
                </c:pt>
                <c:pt idx="2">
                  <c:v>2021</c:v>
                </c:pt>
                <c:pt idx="3">
                  <c:v>2022</c:v>
                </c:pt>
                <c:pt idx="4">
                  <c:v>2023</c:v>
                </c:pt>
                <c:pt idx="5">
                  <c:v>2024</c:v>
                </c:pt>
              </c:numCache>
            </c:numRef>
          </c:cat>
          <c:val>
            <c:numRef>
              <c:f>Sheet1!$B$2:$B$7</c:f>
              <c:numCache>
                <c:formatCode>0%</c:formatCode>
                <c:ptCount val="6"/>
                <c:pt idx="0">
                  <c:v>0.21</c:v>
                </c:pt>
                <c:pt idx="1">
                  <c:v>0.2</c:v>
                </c:pt>
                <c:pt idx="2">
                  <c:v>0.2</c:v>
                </c:pt>
                <c:pt idx="3">
                  <c:v>0.19847136949999999</c:v>
                </c:pt>
                <c:pt idx="4">
                  <c:v>0.19</c:v>
                </c:pt>
                <c:pt idx="5">
                  <c:v>0.19</c:v>
                </c:pt>
              </c:numCache>
            </c:numRef>
          </c:val>
          <c:smooth val="0"/>
          <c:extLst>
            <c:ext xmlns:c16="http://schemas.microsoft.com/office/drawing/2014/chart" uri="{C3380CC4-5D6E-409C-BE32-E72D297353CC}">
              <c16:uniqueId val="{00000000-B6F5-40C9-B08C-BFB9B91ABFE3}"/>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2018</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Sheet1!$B$2:$B$22</c:f>
              <c:numCache>
                <c:formatCode>0.0%</c:formatCode>
                <c:ptCount val="21"/>
                <c:pt idx="0">
                  <c:v>6.8000000000000005E-2</c:v>
                </c:pt>
                <c:pt idx="1">
                  <c:v>7.1999999999999995E-2</c:v>
                </c:pt>
                <c:pt idx="2">
                  <c:v>7.8E-2</c:v>
                </c:pt>
                <c:pt idx="3">
                  <c:v>7.9000000000000001E-2</c:v>
                </c:pt>
                <c:pt idx="4">
                  <c:v>8.4000000000000005E-2</c:v>
                </c:pt>
                <c:pt idx="5">
                  <c:v>8.4000000000000005E-2</c:v>
                </c:pt>
                <c:pt idx="6">
                  <c:v>8.8999999999999996E-2</c:v>
                </c:pt>
                <c:pt idx="7">
                  <c:v>8.8999999999999996E-2</c:v>
                </c:pt>
                <c:pt idx="8">
                  <c:v>9.2999999999999999E-2</c:v>
                </c:pt>
                <c:pt idx="9">
                  <c:v>9.4E-2</c:v>
                </c:pt>
                <c:pt idx="10">
                  <c:v>9.7000000000000003E-2</c:v>
                </c:pt>
                <c:pt idx="11">
                  <c:v>9.7000000000000003E-2</c:v>
                </c:pt>
                <c:pt idx="12" formatCode="General">
                  <c:v>0.106</c:v>
                </c:pt>
                <c:pt idx="13">
                  <c:v>0.113</c:v>
                </c:pt>
                <c:pt idx="14">
                  <c:v>0.11600000000000001</c:v>
                </c:pt>
                <c:pt idx="16">
                  <c:v>0.121</c:v>
                </c:pt>
                <c:pt idx="17">
                  <c:v>0.122</c:v>
                </c:pt>
                <c:pt idx="18">
                  <c:v>0.124</c:v>
                </c:pt>
                <c:pt idx="19">
                  <c:v>0.13</c:v>
                </c:pt>
                <c:pt idx="20">
                  <c:v>0.13100000000000001</c:v>
                </c:pt>
              </c:numCache>
            </c:numRef>
          </c:val>
          <c:extLst>
            <c:ext xmlns:c16="http://schemas.microsoft.com/office/drawing/2014/chart" uri="{C3380CC4-5D6E-409C-BE32-E72D297353CC}">
              <c16:uniqueId val="{00000000-6B04-41B3-8E09-5A37B3148D73}"/>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Sheet1!$C$2:$C$22</c:f>
              <c:numCache>
                <c:formatCode>General</c:formatCode>
                <c:ptCount val="21"/>
                <c:pt idx="15" formatCode="0.0%">
                  <c:v>0.11899999999999999</c:v>
                </c:pt>
              </c:numCache>
            </c:numRef>
          </c:val>
          <c:extLst>
            <c:ext xmlns:c16="http://schemas.microsoft.com/office/drawing/2014/chart" uri="{C3380CC4-5D6E-409C-BE32-E72D297353CC}">
              <c16:uniqueId val="{00000001-6B04-41B3-8E09-5A37B3148D73}"/>
            </c:ext>
          </c:extLst>
        </c:ser>
        <c:ser>
          <c:idx val="2"/>
          <c:order val="2"/>
          <c:tx>
            <c:strRef>
              <c:f>Sheet1!$D$1</c:f>
              <c:strCache>
                <c:ptCount val="1"/>
                <c:pt idx="0">
                  <c:v>US avg. 13.5%</c:v>
                </c:pt>
              </c:strCache>
            </c:strRef>
          </c:tx>
          <c:spPr>
            <a:solidFill>
              <a:schemeClr val="bg1"/>
            </a:solidFill>
            <a:ln>
              <a:solidFill>
                <a:schemeClr val="bg1"/>
              </a:solidFill>
            </a:ln>
            <a:effectLst/>
          </c:spPr>
          <c:invertIfNegative val="0"/>
          <c:trendline>
            <c:name>US avg 12.5%</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Sheet1!$D$2:$D$22</c:f>
              <c:numCache>
                <c:formatCode>0.00%</c:formatCode>
                <c:ptCount val="21"/>
                <c:pt idx="0">
                  <c:v>0.13500000000000001</c:v>
                </c:pt>
                <c:pt idx="1">
                  <c:v>0.13500000000000001</c:v>
                </c:pt>
                <c:pt idx="2">
                  <c:v>0.13500000000000001</c:v>
                </c:pt>
                <c:pt idx="3">
                  <c:v>0.13500000000000001</c:v>
                </c:pt>
                <c:pt idx="4">
                  <c:v>0.13500000000000001</c:v>
                </c:pt>
                <c:pt idx="5">
                  <c:v>0.13500000000000001</c:v>
                </c:pt>
                <c:pt idx="6">
                  <c:v>0.13500000000000001</c:v>
                </c:pt>
                <c:pt idx="7">
                  <c:v>0.13500000000000001</c:v>
                </c:pt>
                <c:pt idx="8">
                  <c:v>0.13500000000000001</c:v>
                </c:pt>
                <c:pt idx="9">
                  <c:v>0.13500000000000001</c:v>
                </c:pt>
                <c:pt idx="10">
                  <c:v>0.13500000000000001</c:v>
                </c:pt>
                <c:pt idx="11">
                  <c:v>0.13500000000000001</c:v>
                </c:pt>
                <c:pt idx="12">
                  <c:v>0.13500000000000001</c:v>
                </c:pt>
                <c:pt idx="13">
                  <c:v>0.13500000000000001</c:v>
                </c:pt>
                <c:pt idx="14">
                  <c:v>0.13500000000000001</c:v>
                </c:pt>
                <c:pt idx="15">
                  <c:v>0.13500000000000001</c:v>
                </c:pt>
                <c:pt idx="16">
                  <c:v>0.13500000000000001</c:v>
                </c:pt>
                <c:pt idx="17">
                  <c:v>0.13500000000000001</c:v>
                </c:pt>
                <c:pt idx="18">
                  <c:v>0.13500000000000001</c:v>
                </c:pt>
                <c:pt idx="19">
                  <c:v>0.13500000000000001</c:v>
                </c:pt>
                <c:pt idx="20">
                  <c:v>0.13500000000000001</c:v>
                </c:pt>
              </c:numCache>
            </c:numRef>
          </c:val>
          <c:extLst>
            <c:ext xmlns:c16="http://schemas.microsoft.com/office/drawing/2014/chart" uri="{C3380CC4-5D6E-409C-BE32-E72D297353CC}">
              <c16:uniqueId val="{00000002-6B04-41B3-8E09-5A37B3148D73}"/>
            </c:ext>
          </c:extLst>
        </c:ser>
        <c:ser>
          <c:idx val="3"/>
          <c:order val="3"/>
          <c:tx>
            <c:strRef>
              <c:f>Sheet1!$E$1</c:f>
              <c:strCache>
                <c:ptCount val="1"/>
                <c:pt idx="0">
                  <c:v>NJ avg. 10.7%</c:v>
                </c:pt>
              </c:strCache>
            </c:strRef>
          </c:tx>
          <c:spPr>
            <a:solidFill>
              <a:schemeClr val="bg1"/>
            </a:solidFill>
            <a:ln>
              <a:noFill/>
            </a:ln>
            <a:effectLst/>
          </c:spPr>
          <c:invertIfNegative val="0"/>
          <c:trendline>
            <c:name>NJ avg 9.6%</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Sheet1!$E$2:$E$22</c:f>
              <c:numCache>
                <c:formatCode>0.00%</c:formatCode>
                <c:ptCount val="21"/>
                <c:pt idx="0">
                  <c:v>0.107</c:v>
                </c:pt>
                <c:pt idx="1">
                  <c:v>0.107</c:v>
                </c:pt>
                <c:pt idx="2">
                  <c:v>0.107</c:v>
                </c:pt>
                <c:pt idx="3">
                  <c:v>0.107</c:v>
                </c:pt>
                <c:pt idx="4">
                  <c:v>0.107</c:v>
                </c:pt>
                <c:pt idx="5">
                  <c:v>0.107</c:v>
                </c:pt>
                <c:pt idx="6">
                  <c:v>0.107</c:v>
                </c:pt>
                <c:pt idx="7">
                  <c:v>0.107</c:v>
                </c:pt>
                <c:pt idx="8">
                  <c:v>0.107</c:v>
                </c:pt>
                <c:pt idx="9">
                  <c:v>0.107</c:v>
                </c:pt>
                <c:pt idx="10">
                  <c:v>0.107</c:v>
                </c:pt>
                <c:pt idx="11">
                  <c:v>0.107</c:v>
                </c:pt>
                <c:pt idx="12">
                  <c:v>0.107</c:v>
                </c:pt>
                <c:pt idx="13">
                  <c:v>0.107</c:v>
                </c:pt>
                <c:pt idx="14">
                  <c:v>0.107</c:v>
                </c:pt>
                <c:pt idx="15">
                  <c:v>0.107</c:v>
                </c:pt>
                <c:pt idx="16">
                  <c:v>0.107</c:v>
                </c:pt>
                <c:pt idx="17">
                  <c:v>0.107</c:v>
                </c:pt>
                <c:pt idx="18">
                  <c:v>0.107</c:v>
                </c:pt>
                <c:pt idx="19">
                  <c:v>0.107</c:v>
                </c:pt>
                <c:pt idx="20">
                  <c:v>0.107</c:v>
                </c:pt>
              </c:numCache>
            </c:numRef>
          </c:val>
          <c:extLst>
            <c:ext xmlns:c16="http://schemas.microsoft.com/office/drawing/2014/chart" uri="{C3380CC4-5D6E-409C-BE32-E72D297353CC}">
              <c16:uniqueId val="{00000004-6B04-41B3-8E09-5A37B3148D73}"/>
            </c:ext>
          </c:extLst>
        </c:ser>
        <c:dLbls>
          <c:showLegendKey val="0"/>
          <c:showVal val="0"/>
          <c:showCatName val="0"/>
          <c:showSerName val="0"/>
          <c:showPercent val="0"/>
          <c:showBubbleSize val="0"/>
        </c:dLbls>
        <c:gapWidth val="182"/>
        <c:axId val="344572784"/>
        <c:axId val="344573176"/>
      </c:barChart>
      <c:catAx>
        <c:axId val="3445727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b"/>
        <c:numFmt formatCode="0.0%" sourceLinked="1"/>
        <c:majorTickMark val="none"/>
        <c:minorTickMark val="none"/>
        <c:tickLblPos val="nextTo"/>
        <c:crossAx val="344572784"/>
        <c:crosses val="autoZero"/>
        <c:crossBetween val="between"/>
      </c:valAx>
      <c:spPr>
        <a:noFill/>
        <a:ln>
          <a:noFill/>
        </a:ln>
        <a:effectLst/>
      </c:spPr>
    </c:plotArea>
    <c:legend>
      <c:legendPos val="b"/>
      <c:legendEntry>
        <c:idx val="2"/>
        <c:delete val="1"/>
      </c:legendEntry>
      <c:legendEntry>
        <c:idx val="3"/>
        <c:delete val="1"/>
      </c:legendEntry>
      <c:legendEntry>
        <c:idx val="4"/>
        <c:delete val="1"/>
      </c:legendEntry>
      <c:legendEntry>
        <c:idx val="5"/>
        <c:delete val="1"/>
      </c:legendEntry>
      <c:layout>
        <c:manualLayout>
          <c:xMode val="edge"/>
          <c:yMode val="edge"/>
          <c:x val="0.52137758366141729"/>
          <c:y val="0.90222293488742389"/>
          <c:w val="0.40255720964566927"/>
          <c:h val="4.79623494117649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food insecurity</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2020</c:v>
                </c:pt>
                <c:pt idx="1">
                  <c:v>2021</c:v>
                </c:pt>
                <c:pt idx="2">
                  <c:v>2022</c:v>
                </c:pt>
              </c:numCache>
            </c:numRef>
          </c:cat>
          <c:val>
            <c:numRef>
              <c:f>Sheet1!$B$2:$B$4</c:f>
              <c:numCache>
                <c:formatCode>0.0%</c:formatCode>
                <c:ptCount val="3"/>
                <c:pt idx="0">
                  <c:v>0.125</c:v>
                </c:pt>
                <c:pt idx="1">
                  <c:v>9.9000000000000005E-2</c:v>
                </c:pt>
                <c:pt idx="2">
                  <c:v>0.11899999999999999</c:v>
                </c:pt>
              </c:numCache>
            </c:numRef>
          </c:val>
          <c:smooth val="0"/>
          <c:extLst>
            <c:ext xmlns:c16="http://schemas.microsoft.com/office/drawing/2014/chart" uri="{C3380CC4-5D6E-409C-BE32-E72D297353CC}">
              <c16:uniqueId val="{00000000-5FDF-431D-BAE4-16CB1CB28D49}"/>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0.0%"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49164808156211E-2"/>
          <c:y val="6.931305557506362E-2"/>
          <c:w val="0.91052944790860679"/>
          <c:h val="0.71046591961533778"/>
        </c:manualLayout>
      </c:layout>
      <c:lineChart>
        <c:grouping val="standard"/>
        <c:varyColors val="0"/>
        <c:ser>
          <c:idx val="2"/>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2018</c:v>
                </c:pt>
                <c:pt idx="1">
                  <c:v>2019</c:v>
                </c:pt>
                <c:pt idx="2">
                  <c:v>2020</c:v>
                </c:pt>
                <c:pt idx="3">
                  <c:v>2021</c:v>
                </c:pt>
                <c:pt idx="4">
                  <c:v>2022</c:v>
                </c:pt>
              </c:strCache>
            </c:strRef>
          </c:cat>
          <c:val>
            <c:numRef>
              <c:f>Sheet1!$A$2:$E$2</c:f>
              <c:numCache>
                <c:formatCode>_(* #,##0_);_(* \(#,##0\);_(* "-"??_);_(@_)</c:formatCode>
                <c:ptCount val="5"/>
                <c:pt idx="0">
                  <c:v>1344</c:v>
                </c:pt>
                <c:pt idx="1">
                  <c:v>1349</c:v>
                </c:pt>
                <c:pt idx="2">
                  <c:v>1296</c:v>
                </c:pt>
                <c:pt idx="3">
                  <c:v>1286</c:v>
                </c:pt>
                <c:pt idx="4">
                  <c:v>1009</c:v>
                </c:pt>
              </c:numCache>
            </c:numRef>
          </c:val>
          <c:smooth val="0"/>
          <c:extLst>
            <c:ext xmlns:c16="http://schemas.microsoft.com/office/drawing/2014/chart" uri="{C3380CC4-5D6E-409C-BE32-E72D297353CC}">
              <c16:uniqueId val="{00000001-EB54-47DF-8BCB-FF60E67D1CE0}"/>
            </c:ext>
          </c:extLst>
        </c:ser>
        <c:dLbls>
          <c:showLegendKey val="0"/>
          <c:showVal val="0"/>
          <c:showCatName val="0"/>
          <c:showSerName val="0"/>
          <c:showPercent val="0"/>
          <c:showBubbleSize val="0"/>
        </c:dLbls>
        <c:marker val="1"/>
        <c:smooth val="0"/>
        <c:axId val="344435928"/>
        <c:axId val="344436320"/>
      </c:lineChart>
      <c:catAx>
        <c:axId val="344435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6320"/>
        <c:crosses val="autoZero"/>
        <c:auto val="1"/>
        <c:lblAlgn val="ctr"/>
        <c:lblOffset val="100"/>
        <c:noMultiLvlLbl val="0"/>
      </c:catAx>
      <c:valAx>
        <c:axId val="344436320"/>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592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Sheet1!$A$2</c:f>
              <c:strCache>
                <c:ptCount val="1"/>
                <c:pt idx="0">
                  <c:v>Cape May</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Sheet1!$B$2:$H$2</c:f>
              <c:numCache>
                <c:formatCode>0%</c:formatCode>
                <c:ptCount val="7"/>
                <c:pt idx="0">
                  <c:v>0.91</c:v>
                </c:pt>
                <c:pt idx="1">
                  <c:v>5.1999999999999998E-2</c:v>
                </c:pt>
                <c:pt idx="2">
                  <c:v>2.4E-2</c:v>
                </c:pt>
                <c:pt idx="3">
                  <c:v>1.4E-2</c:v>
                </c:pt>
                <c:pt idx="4">
                  <c:v>3.0000000000000001E-3</c:v>
                </c:pt>
                <c:pt idx="5">
                  <c:v>6.7000000000000004E-2</c:v>
                </c:pt>
                <c:pt idx="6">
                  <c:v>0.08</c:v>
                </c:pt>
              </c:numCache>
            </c:numRef>
          </c:val>
          <c:extLst>
            <c:ext xmlns:c16="http://schemas.microsoft.com/office/drawing/2014/chart" uri="{C3380CC4-5D6E-409C-BE32-E72D297353CC}">
              <c16:uniqueId val="{00000000-4EE0-4DB6-B3DC-1B4C57B2B304}"/>
            </c:ext>
          </c:extLst>
        </c:ser>
        <c:ser>
          <c:idx val="1"/>
          <c:order val="1"/>
          <c:tx>
            <c:strRef>
              <c:f>Sheet1!$A$3</c:f>
              <c:strCache>
                <c:ptCount val="1"/>
                <c:pt idx="0">
                  <c:v>New Jersey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Sheet1!$B$3:$H$3</c:f>
              <c:numCache>
                <c:formatCode>0%</c:formatCode>
                <c:ptCount val="7"/>
                <c:pt idx="0">
                  <c:v>0.64400000000000002</c:v>
                </c:pt>
                <c:pt idx="1">
                  <c:v>0.153</c:v>
                </c:pt>
                <c:pt idx="2">
                  <c:v>1.9E-2</c:v>
                </c:pt>
                <c:pt idx="3">
                  <c:v>0.114</c:v>
                </c:pt>
                <c:pt idx="4">
                  <c:v>1E-3</c:v>
                </c:pt>
                <c:pt idx="5">
                  <c:v>0.2</c:v>
                </c:pt>
                <c:pt idx="6">
                  <c:v>0.23</c:v>
                </c:pt>
              </c:numCache>
            </c:numRef>
          </c:val>
          <c:extLst>
            <c:ext xmlns:c16="http://schemas.microsoft.com/office/drawing/2014/chart" uri="{C3380CC4-5D6E-409C-BE32-E72D297353CC}">
              <c16:uniqueId val="{00000001-4EE0-4DB6-B3DC-1B4C57B2B304}"/>
            </c:ext>
          </c:extLst>
        </c:ser>
        <c:dLbls>
          <c:showLegendKey val="0"/>
          <c:showVal val="0"/>
          <c:showCatName val="0"/>
          <c:showSerName val="0"/>
          <c:showPercent val="0"/>
          <c:showBubbleSize val="0"/>
        </c:dLbls>
        <c:gapWidth val="100"/>
        <c:overlap val="-24"/>
        <c:axId val="339281288"/>
        <c:axId val="160337472"/>
      </c:barChart>
      <c:catAx>
        <c:axId val="33928128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0337472"/>
        <c:crosses val="autoZero"/>
        <c:auto val="1"/>
        <c:lblAlgn val="ctr"/>
        <c:lblOffset val="100"/>
        <c:noMultiLvlLbl val="0"/>
      </c:catAx>
      <c:valAx>
        <c:axId val="160337472"/>
        <c:scaling>
          <c:orientation val="minMax"/>
          <c:max val="1"/>
        </c:scaling>
        <c:delete val="1"/>
        <c:axPos val="l"/>
        <c:numFmt formatCode="0%" sourceLinked="1"/>
        <c:majorTickMark val="none"/>
        <c:minorTickMark val="none"/>
        <c:tickLblPos val="nextTo"/>
        <c:crossAx val="339281288"/>
        <c:crosses val="autoZero"/>
        <c:crossBetween val="between"/>
      </c:valAx>
      <c:spPr>
        <a:noFill/>
        <a:ln>
          <a:noFill/>
        </a:ln>
        <a:effectLst/>
      </c:spPr>
    </c:plotArea>
    <c:legend>
      <c:legendPos val="b"/>
      <c:layout>
        <c:manualLayout>
          <c:xMode val="edge"/>
          <c:yMode val="edge"/>
          <c:x val="0.73494512795275579"/>
          <c:y val="4.9214272898599025E-2"/>
          <c:w val="0.17056742125984253"/>
          <c:h val="3.87940527433095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2019</c:v>
                </c:pt>
                <c:pt idx="1">
                  <c:v>2020</c:v>
                </c:pt>
                <c:pt idx="2">
                  <c:v>2021</c:v>
                </c:pt>
                <c:pt idx="3">
                  <c:v>2022</c:v>
                </c:pt>
                <c:pt idx="4">
                  <c:v>2023</c:v>
                </c:pt>
              </c:strCache>
            </c:strRef>
          </c:cat>
          <c:val>
            <c:numRef>
              <c:f>Sheet1!$A$2:$E$2</c:f>
              <c:numCache>
                <c:formatCode>General</c:formatCode>
                <c:ptCount val="5"/>
                <c:pt idx="0" formatCode="#,##0">
                  <c:v>3461</c:v>
                </c:pt>
                <c:pt idx="3" formatCode="#,##0">
                  <c:v>2775</c:v>
                </c:pt>
                <c:pt idx="4" formatCode="#,##0">
                  <c:v>2992</c:v>
                </c:pt>
              </c:numCache>
            </c:numRef>
          </c:val>
          <c:smooth val="0"/>
          <c:extLst>
            <c:ext xmlns:c16="http://schemas.microsoft.com/office/drawing/2014/chart" uri="{C3380CC4-5D6E-409C-BE32-E72D297353CC}">
              <c16:uniqueId val="{00000000-C5C2-49CC-AC23-912B9F1E77EB}"/>
            </c:ext>
          </c:extLst>
        </c:ser>
        <c:dLbls>
          <c:showLegendKey val="0"/>
          <c:showVal val="0"/>
          <c:showCatName val="0"/>
          <c:showSerName val="0"/>
          <c:showPercent val="0"/>
          <c:showBubbleSize val="0"/>
        </c:dLbls>
        <c:marker val="1"/>
        <c:smooth val="0"/>
        <c:axId val="344437104"/>
        <c:axId val="344437496"/>
      </c:lineChart>
      <c:catAx>
        <c:axId val="344437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496"/>
        <c:crosses val="autoZero"/>
        <c:auto val="1"/>
        <c:lblAlgn val="ctr"/>
        <c:lblOffset val="100"/>
        <c:noMultiLvlLbl val="0"/>
      </c:catAx>
      <c:valAx>
        <c:axId val="3444374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1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01514264161132E-2"/>
          <c:y val="4.5591674429207037E-2"/>
          <c:w val="0.90544052578362488"/>
          <c:h val="0.74798431919941244"/>
        </c:manualLayout>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2020</c:v>
                </c:pt>
                <c:pt idx="1">
                  <c:v>2021</c:v>
                </c:pt>
                <c:pt idx="2">
                  <c:v>2022</c:v>
                </c:pt>
                <c:pt idx="3">
                  <c:v>2023</c:v>
                </c:pt>
                <c:pt idx="4">
                  <c:v>2024</c:v>
                </c:pt>
              </c:strCache>
            </c:strRef>
          </c:cat>
          <c:val>
            <c:numRef>
              <c:f>Sheet1!$A$2:$E$2</c:f>
              <c:numCache>
                <c:formatCode>#,##0</c:formatCode>
                <c:ptCount val="5"/>
                <c:pt idx="0">
                  <c:v>3112</c:v>
                </c:pt>
                <c:pt idx="1">
                  <c:v>3550</c:v>
                </c:pt>
                <c:pt idx="2">
                  <c:v>3118</c:v>
                </c:pt>
                <c:pt idx="3">
                  <c:v>3308</c:v>
                </c:pt>
                <c:pt idx="4">
                  <c:v>3331</c:v>
                </c:pt>
              </c:numCache>
            </c:numRef>
          </c:val>
          <c:smooth val="0"/>
          <c:extLst>
            <c:ext xmlns:c16="http://schemas.microsoft.com/office/drawing/2014/chart" uri="{C3380CC4-5D6E-409C-BE32-E72D297353CC}">
              <c16:uniqueId val="{00000012-626F-46FC-AC93-00998AC4957B}"/>
            </c:ext>
          </c:extLst>
        </c:ser>
        <c:dLbls>
          <c:showLegendKey val="0"/>
          <c:showVal val="0"/>
          <c:showCatName val="0"/>
          <c:showSerName val="0"/>
          <c:showPercent val="0"/>
          <c:showBubbleSize val="0"/>
        </c:dLbls>
        <c:marker val="1"/>
        <c:smooth val="0"/>
        <c:axId val="344438280"/>
        <c:axId val="344438672"/>
      </c:lineChart>
      <c:catAx>
        <c:axId val="344438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672"/>
        <c:crosses val="autoZero"/>
        <c:auto val="1"/>
        <c:lblAlgn val="ctr"/>
        <c:lblOffset val="100"/>
        <c:noMultiLvlLbl val="0"/>
      </c:catAx>
      <c:valAx>
        <c:axId val="34443867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2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Lowest Median  Cost in NJ</c:v>
                </c:pt>
              </c:strCache>
            </c:strRef>
          </c:tx>
          <c:spPr>
            <a:pattFill prst="ltDnDiag">
              <a:fgClr>
                <a:schemeClr val="tx1"/>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Sheet1!$B$2:$E$2</c:f>
              <c:numCache>
                <c:formatCode>"$"#,##0_);[Red]\("$"#,##0\)</c:formatCode>
                <c:ptCount val="4"/>
                <c:pt idx="0">
                  <c:v>1183</c:v>
                </c:pt>
                <c:pt idx="1">
                  <c:v>1028</c:v>
                </c:pt>
                <c:pt idx="2">
                  <c:v>1050</c:v>
                </c:pt>
                <c:pt idx="3">
                  <c:v>320</c:v>
                </c:pt>
              </c:numCache>
            </c:numRef>
          </c:val>
          <c:extLst>
            <c:ext xmlns:c16="http://schemas.microsoft.com/office/drawing/2014/chart" uri="{C3380CC4-5D6E-409C-BE32-E72D297353CC}">
              <c16:uniqueId val="{00000000-0819-4204-AF60-A99B135F4AA2}"/>
            </c:ext>
          </c:extLst>
        </c:ser>
        <c:ser>
          <c:idx val="1"/>
          <c:order val="1"/>
          <c:tx>
            <c:strRef>
              <c:f>Sheet1!$A$3</c:f>
              <c:strCache>
                <c:ptCount val="1"/>
                <c:pt idx="0">
                  <c:v>Cape May</c:v>
                </c:pt>
              </c:strCache>
            </c:strRef>
          </c:tx>
          <c:spPr>
            <a:solidFill>
              <a:srgbClr val="C000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Sheet1!$B$3:$E$3</c:f>
              <c:numCache>
                <c:formatCode>"$"#,##0_);[Red]\("$"#,##0\)</c:formatCode>
                <c:ptCount val="4"/>
                <c:pt idx="0">
                  <c:v>1332</c:v>
                </c:pt>
                <c:pt idx="1">
                  <c:v>1326</c:v>
                </c:pt>
                <c:pt idx="2">
                  <c:v>1137</c:v>
                </c:pt>
                <c:pt idx="3">
                  <c:v>320</c:v>
                </c:pt>
              </c:numCache>
            </c:numRef>
          </c:val>
          <c:extLst>
            <c:ext xmlns:c16="http://schemas.microsoft.com/office/drawing/2014/chart" uri="{C3380CC4-5D6E-409C-BE32-E72D297353CC}">
              <c16:uniqueId val="{00000001-0819-4204-AF60-A99B135F4AA2}"/>
            </c:ext>
          </c:extLst>
        </c:ser>
        <c:ser>
          <c:idx val="2"/>
          <c:order val="2"/>
          <c:tx>
            <c:strRef>
              <c:f>Sheet1!$A$4</c:f>
              <c:strCache>
                <c:ptCount val="1"/>
                <c:pt idx="0">
                  <c:v>Highest Median Cost in NJ</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Sheet1!$B$4:$E$4</c:f>
              <c:numCache>
                <c:formatCode>"$"#,##0_);[Red]\("$"#,##0\)</c:formatCode>
                <c:ptCount val="4"/>
                <c:pt idx="0">
                  <c:v>1950</c:v>
                </c:pt>
                <c:pt idx="1">
                  <c:v>1800</c:v>
                </c:pt>
                <c:pt idx="2">
                  <c:v>1668</c:v>
                </c:pt>
                <c:pt idx="3">
                  <c:v>1665</c:v>
                </c:pt>
              </c:numCache>
            </c:numRef>
          </c:val>
          <c:extLst>
            <c:ext xmlns:c16="http://schemas.microsoft.com/office/drawing/2014/chart" uri="{C3380CC4-5D6E-409C-BE32-E72D297353CC}">
              <c16:uniqueId val="{00000002-0819-4204-AF60-A99B135F4AA2}"/>
            </c:ext>
          </c:extLst>
        </c:ser>
        <c:dLbls>
          <c:showLegendKey val="0"/>
          <c:showVal val="0"/>
          <c:showCatName val="0"/>
          <c:showSerName val="0"/>
          <c:showPercent val="0"/>
          <c:showBubbleSize val="0"/>
        </c:dLbls>
        <c:gapWidth val="219"/>
        <c:axId val="344439456"/>
        <c:axId val="344954008"/>
      </c:barChart>
      <c:catAx>
        <c:axId val="344439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954008"/>
        <c:crosses val="autoZero"/>
        <c:auto val="1"/>
        <c:lblAlgn val="ctr"/>
        <c:lblOffset val="100"/>
        <c:noMultiLvlLbl val="0"/>
      </c:catAx>
      <c:valAx>
        <c:axId val="34495400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439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Infant County Copy</c:v>
                </c:pt>
              </c:strCache>
            </c:strRef>
          </c:tx>
          <c:spPr>
            <a:solidFill>
              <a:srgbClr val="FFFF00"/>
            </a:solidFill>
            <a:ln>
              <a:no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Sheet1!$B$2:$B$23</c:f>
              <c:numCache>
                <c:formatCode>General</c:formatCode>
                <c:ptCount val="22"/>
                <c:pt idx="5">
                  <c:v>1332</c:v>
                </c:pt>
              </c:numCache>
            </c:numRef>
          </c:val>
          <c:extLst>
            <c:ext xmlns:c16="http://schemas.microsoft.com/office/drawing/2014/chart" uri="{C3380CC4-5D6E-409C-BE32-E72D297353CC}">
              <c16:uniqueId val="{00000000-658D-4BE9-9377-7C2DC5919060}"/>
            </c:ext>
          </c:extLst>
        </c:ser>
        <c:ser>
          <c:idx val="1"/>
          <c:order val="1"/>
          <c:tx>
            <c:strRef>
              <c:f>Sheet1!$C$1</c:f>
              <c:strCache>
                <c:ptCount val="1"/>
                <c:pt idx="0">
                  <c:v>Infant</c:v>
                </c:pt>
              </c:strCache>
            </c:strRef>
          </c:tx>
          <c:spPr>
            <a:solidFill>
              <a:srgbClr val="C00000"/>
            </a:solidFill>
            <a:ln>
              <a:no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Sheet1!$C$2:$C$23</c:f>
              <c:numCache>
                <c:formatCode>"$"#,##0_);[Red]\("$"#,##0\)</c:formatCode>
                <c:ptCount val="22"/>
                <c:pt idx="0">
                  <c:v>1183</c:v>
                </c:pt>
                <c:pt idx="1">
                  <c:v>1422</c:v>
                </c:pt>
                <c:pt idx="2">
                  <c:v>1750</c:v>
                </c:pt>
                <c:pt idx="3">
                  <c:v>1625</c:v>
                </c:pt>
                <c:pt idx="4">
                  <c:v>1733</c:v>
                </c:pt>
                <c:pt idx="5">
                  <c:v>1332</c:v>
                </c:pt>
                <c:pt idx="6">
                  <c:v>1775</c:v>
                </c:pt>
                <c:pt idx="7">
                  <c:v>1310</c:v>
                </c:pt>
                <c:pt idx="8">
                  <c:v>1800</c:v>
                </c:pt>
                <c:pt idx="9">
                  <c:v>1950</c:v>
                </c:pt>
                <c:pt idx="10">
                  <c:v>1614</c:v>
                </c:pt>
                <c:pt idx="11">
                  <c:v>1375</c:v>
                </c:pt>
                <c:pt idx="12">
                  <c:v>1895</c:v>
                </c:pt>
                <c:pt idx="13">
                  <c:v>1720</c:v>
                </c:pt>
                <c:pt idx="14">
                  <c:v>1676</c:v>
                </c:pt>
                <c:pt idx="15">
                  <c:v>1575</c:v>
                </c:pt>
                <c:pt idx="16">
                  <c:v>1780</c:v>
                </c:pt>
                <c:pt idx="17">
                  <c:v>1656</c:v>
                </c:pt>
                <c:pt idx="18">
                  <c:v>1785</c:v>
                </c:pt>
                <c:pt idx="19">
                  <c:v>1699</c:v>
                </c:pt>
                <c:pt idx="20">
                  <c:v>1820</c:v>
                </c:pt>
                <c:pt idx="21">
                  <c:v>1750</c:v>
                </c:pt>
              </c:numCache>
            </c:numRef>
          </c:val>
          <c:extLst>
            <c:ext xmlns:c16="http://schemas.microsoft.com/office/drawing/2014/chart" uri="{C3380CC4-5D6E-409C-BE32-E72D297353CC}">
              <c16:uniqueId val="{00000001-658D-4BE9-9377-7C2DC5919060}"/>
            </c:ext>
          </c:extLst>
        </c:ser>
        <c:ser>
          <c:idx val="2"/>
          <c:order val="2"/>
          <c:tx>
            <c:strRef>
              <c:f>Sheet1!$D$1</c:f>
              <c:strCache>
                <c:ptCount val="1"/>
                <c:pt idx="0">
                  <c:v>Toddler</c:v>
                </c:pt>
              </c:strCache>
            </c:strRef>
          </c:tx>
          <c:spPr>
            <a:pattFill prst="ltDnDiag">
              <a:fgClr>
                <a:schemeClr val="tx1"/>
              </a:fgClr>
              <a:bgClr>
                <a:schemeClr val="bg1"/>
              </a:bgClr>
            </a:pattFill>
            <a:ln>
              <a:solidFill>
                <a:schemeClr val="tx1"/>
              </a:solid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Sheet1!$D$2:$D$23</c:f>
              <c:numCache>
                <c:formatCode>"$"#,##0_);[Red]\("$"#,##0\)</c:formatCode>
                <c:ptCount val="22"/>
                <c:pt idx="0">
                  <c:v>1028</c:v>
                </c:pt>
                <c:pt idx="1">
                  <c:v>1257</c:v>
                </c:pt>
                <c:pt idx="2">
                  <c:v>1646</c:v>
                </c:pt>
                <c:pt idx="3">
                  <c:v>1575</c:v>
                </c:pt>
                <c:pt idx="4">
                  <c:v>1628</c:v>
                </c:pt>
                <c:pt idx="5">
                  <c:v>1326</c:v>
                </c:pt>
                <c:pt idx="6">
                  <c:v>1518</c:v>
                </c:pt>
                <c:pt idx="7">
                  <c:v>1310</c:v>
                </c:pt>
                <c:pt idx="8">
                  <c:v>1790</c:v>
                </c:pt>
                <c:pt idx="9">
                  <c:v>1700</c:v>
                </c:pt>
                <c:pt idx="10">
                  <c:v>1537</c:v>
                </c:pt>
                <c:pt idx="11">
                  <c:v>1275</c:v>
                </c:pt>
                <c:pt idx="12">
                  <c:v>1795</c:v>
                </c:pt>
                <c:pt idx="13">
                  <c:v>1612</c:v>
                </c:pt>
                <c:pt idx="14">
                  <c:v>1541</c:v>
                </c:pt>
                <c:pt idx="15">
                  <c:v>1504</c:v>
                </c:pt>
                <c:pt idx="16">
                  <c:v>1685</c:v>
                </c:pt>
                <c:pt idx="17">
                  <c:v>1535</c:v>
                </c:pt>
                <c:pt idx="18">
                  <c:v>1695</c:v>
                </c:pt>
                <c:pt idx="19">
                  <c:v>1635</c:v>
                </c:pt>
                <c:pt idx="20">
                  <c:v>1800</c:v>
                </c:pt>
                <c:pt idx="21">
                  <c:v>1625</c:v>
                </c:pt>
              </c:numCache>
            </c:numRef>
          </c:val>
          <c:extLst>
            <c:ext xmlns:c16="http://schemas.microsoft.com/office/drawing/2014/chart" uri="{C3380CC4-5D6E-409C-BE32-E72D297353CC}">
              <c16:uniqueId val="{00000002-658D-4BE9-9377-7C2DC5919060}"/>
            </c:ext>
          </c:extLst>
        </c:ser>
        <c:ser>
          <c:idx val="3"/>
          <c:order val="3"/>
          <c:tx>
            <c:strRef>
              <c:f>Sheet1!$E$1</c:f>
              <c:strCache>
                <c:ptCount val="1"/>
                <c:pt idx="0">
                  <c:v>PreK </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2-E349-4999-BF44-BDCBA0D04AB7}"/>
              </c:ext>
            </c:extLst>
          </c:dPt>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Sheet1!$E$2:$E$23</c:f>
              <c:numCache>
                <c:formatCode>"$"#,##0_);[Red]\("$"#,##0\)</c:formatCode>
                <c:ptCount val="22"/>
                <c:pt idx="0">
                  <c:v>1050</c:v>
                </c:pt>
                <c:pt idx="1">
                  <c:v>1140</c:v>
                </c:pt>
                <c:pt idx="2">
                  <c:v>1517</c:v>
                </c:pt>
                <c:pt idx="3">
                  <c:v>1440</c:v>
                </c:pt>
                <c:pt idx="4">
                  <c:v>1370</c:v>
                </c:pt>
                <c:pt idx="5">
                  <c:v>1137</c:v>
                </c:pt>
                <c:pt idx="6">
                  <c:v>1300</c:v>
                </c:pt>
                <c:pt idx="7">
                  <c:v>1215</c:v>
                </c:pt>
                <c:pt idx="8">
                  <c:v>1550</c:v>
                </c:pt>
                <c:pt idx="9">
                  <c:v>1515</c:v>
                </c:pt>
                <c:pt idx="10">
                  <c:v>1450</c:v>
                </c:pt>
                <c:pt idx="11">
                  <c:v>1200</c:v>
                </c:pt>
                <c:pt idx="12">
                  <c:v>1595</c:v>
                </c:pt>
                <c:pt idx="13">
                  <c:v>1470</c:v>
                </c:pt>
                <c:pt idx="14">
                  <c:v>1390</c:v>
                </c:pt>
                <c:pt idx="15">
                  <c:v>1213</c:v>
                </c:pt>
                <c:pt idx="16">
                  <c:v>1540</c:v>
                </c:pt>
                <c:pt idx="17">
                  <c:v>1450</c:v>
                </c:pt>
                <c:pt idx="18">
                  <c:v>1530</c:v>
                </c:pt>
                <c:pt idx="19">
                  <c:v>1650</c:v>
                </c:pt>
                <c:pt idx="20">
                  <c:v>1668</c:v>
                </c:pt>
                <c:pt idx="21">
                  <c:v>1462</c:v>
                </c:pt>
              </c:numCache>
            </c:numRef>
          </c:val>
          <c:extLst>
            <c:ext xmlns:c16="http://schemas.microsoft.com/office/drawing/2014/chart" uri="{C3380CC4-5D6E-409C-BE32-E72D297353CC}">
              <c16:uniqueId val="{00000003-658D-4BE9-9377-7C2DC5919060}"/>
            </c:ext>
          </c:extLst>
        </c:ser>
        <c:ser>
          <c:idx val="5"/>
          <c:order val="4"/>
          <c:tx>
            <c:strRef>
              <c:f>Sheet1!$F$1</c:f>
              <c:strCache>
                <c:ptCount val="1"/>
                <c:pt idx="0">
                  <c:v>School-Age</c:v>
                </c:pt>
              </c:strCache>
            </c:strRef>
          </c:tx>
          <c:spPr>
            <a:solidFill>
              <a:schemeClr val="tx1"/>
            </a:solidFill>
            <a:ln>
              <a:no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Sheet1!$F$2:$F$23</c:f>
              <c:numCache>
                <c:formatCode>"$"#,##0_);[Red]\("$"#,##0\)</c:formatCode>
                <c:ptCount val="22"/>
                <c:pt idx="0">
                  <c:v>1200</c:v>
                </c:pt>
                <c:pt idx="1">
                  <c:v>1167</c:v>
                </c:pt>
                <c:pt idx="2">
                  <c:v>1167</c:v>
                </c:pt>
                <c:pt idx="3">
                  <c:v>1200</c:v>
                </c:pt>
                <c:pt idx="4">
                  <c:v>1167</c:v>
                </c:pt>
                <c:pt idx="5">
                  <c:v>320</c:v>
                </c:pt>
                <c:pt idx="6">
                  <c:v>1200</c:v>
                </c:pt>
                <c:pt idx="7">
                  <c:v>735</c:v>
                </c:pt>
                <c:pt idx="8">
                  <c:v>1300</c:v>
                </c:pt>
                <c:pt idx="9">
                  <c:v>1200</c:v>
                </c:pt>
                <c:pt idx="10">
                  <c:v>827</c:v>
                </c:pt>
                <c:pt idx="11">
                  <c:v>900</c:v>
                </c:pt>
                <c:pt idx="12">
                  <c:v>1665</c:v>
                </c:pt>
                <c:pt idx="13">
                  <c:v>1350</c:v>
                </c:pt>
                <c:pt idx="14">
                  <c:v>1200</c:v>
                </c:pt>
                <c:pt idx="15">
                  <c:v>780</c:v>
                </c:pt>
                <c:pt idx="16">
                  <c:v>997</c:v>
                </c:pt>
                <c:pt idx="17">
                  <c:v>1400</c:v>
                </c:pt>
                <c:pt idx="18">
                  <c:v>1565</c:v>
                </c:pt>
                <c:pt idx="19">
                  <c:v>1398</c:v>
                </c:pt>
                <c:pt idx="20">
                  <c:v>1525</c:v>
                </c:pt>
                <c:pt idx="21">
                  <c:v>1213</c:v>
                </c:pt>
              </c:numCache>
            </c:numRef>
          </c:val>
          <c:extLst>
            <c:ext xmlns:c16="http://schemas.microsoft.com/office/drawing/2014/chart" uri="{C3380CC4-5D6E-409C-BE32-E72D297353CC}">
              <c16:uniqueId val="{00000001-E349-4999-BF44-BDCBA0D04AB7}"/>
            </c:ext>
          </c:extLst>
        </c:ser>
        <c:ser>
          <c:idx val="4"/>
          <c:order val="5"/>
          <c:tx>
            <c:strRef>
              <c:f>Sheet1!$G$1</c:f>
              <c:strCache>
                <c:ptCount val="1"/>
                <c:pt idx="0">
                  <c:v>School-Age Copy</c:v>
                </c:pt>
              </c:strCache>
            </c:strRef>
          </c:tx>
          <c:spPr>
            <a:solidFill>
              <a:srgbClr val="FFFF00"/>
            </a:solidFill>
            <a:ln>
              <a:noFill/>
            </a:ln>
            <a:effectLst/>
          </c:spPr>
          <c:invertIfNegative val="0"/>
          <c:dPt>
            <c:idx val="7"/>
            <c:invertIfNegative val="0"/>
            <c:bubble3D val="0"/>
            <c:spPr>
              <a:solidFill>
                <a:srgbClr val="FFFF00"/>
              </a:solidFill>
              <a:ln>
                <a:noFill/>
              </a:ln>
              <a:effectLst/>
            </c:spPr>
            <c:extLst>
              <c:ext xmlns:c16="http://schemas.microsoft.com/office/drawing/2014/chart" uri="{C3380CC4-5D6E-409C-BE32-E72D297353CC}">
                <c16:uniqueId val="{00000004-A76E-4264-AA49-C177181B243E}"/>
              </c:ext>
            </c:extLst>
          </c:dPt>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Sheet1!$G$2:$G$23</c:f>
              <c:numCache>
                <c:formatCode>General</c:formatCode>
                <c:ptCount val="22"/>
                <c:pt idx="5" formatCode="&quot;$&quot;#,##0_);[Red]\(&quot;$&quot;#,##0\)">
                  <c:v>320</c:v>
                </c:pt>
              </c:numCache>
            </c:numRef>
          </c:val>
          <c:extLst>
            <c:ext xmlns:c16="http://schemas.microsoft.com/office/drawing/2014/chart" uri="{C3380CC4-5D6E-409C-BE32-E72D297353CC}">
              <c16:uniqueId val="{00000000-E349-4999-BF44-BDCBA0D04AB7}"/>
            </c:ext>
          </c:extLst>
        </c:ser>
        <c:dLbls>
          <c:showLegendKey val="0"/>
          <c:showVal val="0"/>
          <c:showCatName val="0"/>
          <c:showSerName val="0"/>
          <c:showPercent val="0"/>
          <c:showBubbleSize val="0"/>
        </c:dLbls>
        <c:gapWidth val="150"/>
        <c:axId val="344954792"/>
        <c:axId val="344955184"/>
      </c:barChart>
      <c:lineChart>
        <c:grouping val="standard"/>
        <c:varyColors val="0"/>
        <c:ser>
          <c:idx val="6"/>
          <c:order val="6"/>
          <c:tx>
            <c:strRef>
              <c:f>Sheet1!$H$1</c:f>
              <c:strCache>
                <c:ptCount val="1"/>
                <c:pt idx="0">
                  <c:v>Median Household Income</c:v>
                </c:pt>
              </c:strCache>
            </c:strRef>
          </c:tx>
          <c:spPr>
            <a:ln w="28575" cap="rnd">
              <a:solidFill>
                <a:schemeClr val="accent1">
                  <a:lumMod val="60000"/>
                </a:schemeClr>
              </a:solidFill>
              <a:round/>
            </a:ln>
            <a:effectLst/>
          </c:spPr>
          <c:marker>
            <c:symbol val="none"/>
          </c:marker>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Sheet1!$H$2:$H$23</c:f>
              <c:numCache>
                <c:formatCode>"$"#,##0_);[Red]\("$"#,##0\)</c:formatCode>
                <c:ptCount val="22"/>
                <c:pt idx="0">
                  <c:v>54587</c:v>
                </c:pt>
                <c:pt idx="1">
                  <c:v>63389</c:v>
                </c:pt>
                <c:pt idx="2">
                  <c:v>64626</c:v>
                </c:pt>
                <c:pt idx="3">
                  <c:v>68531</c:v>
                </c:pt>
                <c:pt idx="4">
                  <c:v>69980</c:v>
                </c:pt>
                <c:pt idx="5">
                  <c:v>73672</c:v>
                </c:pt>
                <c:pt idx="6">
                  <c:v>76093</c:v>
                </c:pt>
                <c:pt idx="7">
                  <c:v>77040</c:v>
                </c:pt>
                <c:pt idx="8">
                  <c:v>78808</c:v>
                </c:pt>
                <c:pt idx="9">
                  <c:v>79492</c:v>
                </c:pt>
                <c:pt idx="10">
                  <c:v>80339</c:v>
                </c:pt>
                <c:pt idx="11">
                  <c:v>84479</c:v>
                </c:pt>
                <c:pt idx="12">
                  <c:v>88797</c:v>
                </c:pt>
                <c:pt idx="13">
                  <c:v>89447</c:v>
                </c:pt>
                <c:pt idx="14">
                  <c:v>93418</c:v>
                </c:pt>
                <c:pt idx="15">
                  <c:v>101130</c:v>
                </c:pt>
                <c:pt idx="16">
                  <c:v>102870</c:v>
                </c:pt>
                <c:pt idx="17">
                  <c:v>108827</c:v>
                </c:pt>
                <c:pt idx="18">
                  <c:v>111587</c:v>
                </c:pt>
                <c:pt idx="19">
                  <c:v>116155</c:v>
                </c:pt>
                <c:pt idx="20">
                  <c:v>116283</c:v>
                </c:pt>
                <c:pt idx="21">
                  <c:v>85751</c:v>
                </c:pt>
              </c:numCache>
            </c:numRef>
          </c:val>
          <c:smooth val="0"/>
          <c:extLst>
            <c:ext xmlns:c16="http://schemas.microsoft.com/office/drawing/2014/chart" uri="{C3380CC4-5D6E-409C-BE32-E72D297353CC}">
              <c16:uniqueId val="{00000002-A76E-4264-AA49-C177181B243E}"/>
            </c:ext>
          </c:extLst>
        </c:ser>
        <c:dLbls>
          <c:showLegendKey val="0"/>
          <c:showVal val="0"/>
          <c:showCatName val="0"/>
          <c:showSerName val="0"/>
          <c:showPercent val="0"/>
          <c:showBubbleSize val="0"/>
        </c:dLbls>
        <c:marker val="1"/>
        <c:smooth val="0"/>
        <c:axId val="344955968"/>
        <c:axId val="344955576"/>
      </c:lineChart>
      <c:catAx>
        <c:axId val="344954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5184"/>
        <c:crosses val="autoZero"/>
        <c:auto val="1"/>
        <c:lblAlgn val="ctr"/>
        <c:lblOffset val="100"/>
        <c:noMultiLvlLbl val="0"/>
      </c:catAx>
      <c:valAx>
        <c:axId val="344955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4792"/>
        <c:crosses val="autoZero"/>
        <c:crossBetween val="between"/>
      </c:valAx>
      <c:valAx>
        <c:axId val="344955576"/>
        <c:scaling>
          <c:orientation val="minMax"/>
        </c:scaling>
        <c:delete val="0"/>
        <c:axPos val="r"/>
        <c:numFmt formatCode="&quot;$&quot;#,##0_);[Red]\(&quot;$&quot;#,##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crossAx val="344955968"/>
        <c:crosses val="max"/>
        <c:crossBetween val="between"/>
      </c:valAx>
      <c:catAx>
        <c:axId val="344955968"/>
        <c:scaling>
          <c:orientation val="minMax"/>
        </c:scaling>
        <c:delete val="1"/>
        <c:axPos val="b"/>
        <c:numFmt formatCode="General" sourceLinked="1"/>
        <c:majorTickMark val="out"/>
        <c:minorTickMark val="none"/>
        <c:tickLblPos val="nextTo"/>
        <c:crossAx val="344955576"/>
        <c:crosses val="autoZero"/>
        <c:auto val="1"/>
        <c:lblAlgn val="ctr"/>
        <c:lblOffset val="100"/>
        <c:noMultiLvlLbl val="0"/>
      </c:catAx>
      <c:spPr>
        <a:noFill/>
        <a:ln>
          <a:noFill/>
        </a:ln>
        <a:effectLst/>
      </c:spPr>
    </c:plotArea>
    <c:legend>
      <c:legendPos val="b"/>
      <c:legendEntry>
        <c:idx val="0"/>
        <c:delete val="1"/>
      </c:legendEntry>
      <c:legendEntry>
        <c:idx val="5"/>
        <c:delete val="1"/>
      </c:legendEntry>
      <c:overlay val="0"/>
      <c:spPr>
        <a:noFill/>
        <a:ln>
          <a:noFill/>
        </a:ln>
        <a:effectLst/>
      </c:spPr>
      <c:txPr>
        <a:bodyPr rot="0" spcFirstLastPara="1" vertOverflow="ellipsis" vert="horz" wrap="square" anchor="b" anchorCtr="0"/>
        <a:lstStyle/>
        <a:p>
          <a:pPr>
            <a:defRPr sz="11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05218540682206"/>
          <c:y val="2.4030476906058036E-2"/>
          <c:w val="0.75260273724894999"/>
          <c:h val="0.95193904618788394"/>
        </c:manualLayout>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Sheet1!$B$2:$B$22</c:f>
              <c:numCache>
                <c:formatCode>General</c:formatCode>
                <c:ptCount val="21"/>
                <c:pt idx="0">
                  <c:v>36.200000000000003</c:v>
                </c:pt>
                <c:pt idx="1">
                  <c:v>35.6</c:v>
                </c:pt>
                <c:pt idx="2">
                  <c:v>35.5</c:v>
                </c:pt>
                <c:pt idx="3">
                  <c:v>34.6</c:v>
                </c:pt>
                <c:pt idx="4">
                  <c:v>34.1</c:v>
                </c:pt>
                <c:pt idx="5">
                  <c:v>33.4</c:v>
                </c:pt>
                <c:pt idx="6">
                  <c:v>33.1</c:v>
                </c:pt>
                <c:pt idx="7">
                  <c:v>32</c:v>
                </c:pt>
                <c:pt idx="8">
                  <c:v>32</c:v>
                </c:pt>
                <c:pt idx="9">
                  <c:v>31.7</c:v>
                </c:pt>
                <c:pt idx="10">
                  <c:v>30.2</c:v>
                </c:pt>
                <c:pt idx="11">
                  <c:v>30.1</c:v>
                </c:pt>
                <c:pt idx="12">
                  <c:v>29.5</c:v>
                </c:pt>
                <c:pt idx="13">
                  <c:v>28.9</c:v>
                </c:pt>
                <c:pt idx="14">
                  <c:v>28.7</c:v>
                </c:pt>
                <c:pt idx="15">
                  <c:v>27.5</c:v>
                </c:pt>
                <c:pt idx="16">
                  <c:v>27.5</c:v>
                </c:pt>
                <c:pt idx="17">
                  <c:v>26.9</c:v>
                </c:pt>
                <c:pt idx="18">
                  <c:v>26.3</c:v>
                </c:pt>
                <c:pt idx="19">
                  <c:v>24.6</c:v>
                </c:pt>
              </c:numCache>
            </c:numRef>
          </c:val>
          <c:extLst>
            <c:ext xmlns:c16="http://schemas.microsoft.com/office/drawing/2014/chart" uri="{C3380CC4-5D6E-409C-BE32-E72D297353CC}">
              <c16:uniqueId val="{00000000-BC2A-4467-82B7-24725D1A05D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Sheet1!$C$2:$C$22</c:f>
              <c:numCache>
                <c:formatCode>General</c:formatCode>
                <c:ptCount val="21"/>
                <c:pt idx="20">
                  <c:v>23.3</c:v>
                </c:pt>
              </c:numCache>
            </c:numRef>
          </c:val>
          <c:extLst>
            <c:ext xmlns:c16="http://schemas.microsoft.com/office/drawing/2014/chart" uri="{C3380CC4-5D6E-409C-BE32-E72D297353CC}">
              <c16:uniqueId val="{00000001-BC2A-4467-82B7-24725D1A05D6}"/>
            </c:ext>
          </c:extLst>
        </c:ser>
        <c:ser>
          <c:idx val="3"/>
          <c:order val="2"/>
          <c:tx>
            <c:strRef>
              <c:f>Sheet1!$D$1</c:f>
              <c:strCache>
                <c:ptCount val="1"/>
                <c:pt idx="0">
                  <c:v>US avg. 26.8</c:v>
                </c:pt>
              </c:strCache>
            </c:strRef>
          </c:tx>
          <c:spPr>
            <a:solidFill>
              <a:schemeClr val="bg1"/>
            </a:solidFill>
            <a:ln>
              <a:noFill/>
            </a:ln>
            <a:effectLst/>
          </c:spPr>
          <c:invertIfNegative val="0"/>
          <c:trendline>
            <c:name>NJ avg 31.5</c:name>
            <c:spPr>
              <a:ln w="19050" cap="rnd">
                <a:solidFill>
                  <a:schemeClr val="accent4"/>
                </a:solidFill>
                <a:prstDash val="sysDot"/>
              </a:ln>
              <a:effectLst/>
            </c:spPr>
            <c:trendlineType val="linear"/>
            <c:dispRSqr val="0"/>
            <c:dispEq val="0"/>
          </c:trendline>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Sheet1!$D$2:$D$22</c:f>
              <c:numCache>
                <c:formatCode>General</c:formatCode>
                <c:ptCount val="21"/>
                <c:pt idx="0">
                  <c:v>26.8</c:v>
                </c:pt>
                <c:pt idx="1">
                  <c:v>26.8</c:v>
                </c:pt>
                <c:pt idx="2">
                  <c:v>26.8</c:v>
                </c:pt>
                <c:pt idx="3">
                  <c:v>26.8</c:v>
                </c:pt>
                <c:pt idx="4">
                  <c:v>26.8</c:v>
                </c:pt>
                <c:pt idx="5">
                  <c:v>26.8</c:v>
                </c:pt>
                <c:pt idx="6">
                  <c:v>26.8</c:v>
                </c:pt>
                <c:pt idx="7">
                  <c:v>26.8</c:v>
                </c:pt>
                <c:pt idx="8">
                  <c:v>26.8</c:v>
                </c:pt>
                <c:pt idx="9">
                  <c:v>26.8</c:v>
                </c:pt>
                <c:pt idx="10">
                  <c:v>26.8</c:v>
                </c:pt>
                <c:pt idx="11">
                  <c:v>26.8</c:v>
                </c:pt>
                <c:pt idx="12">
                  <c:v>26.8</c:v>
                </c:pt>
                <c:pt idx="13">
                  <c:v>26.8</c:v>
                </c:pt>
                <c:pt idx="14">
                  <c:v>26.8</c:v>
                </c:pt>
                <c:pt idx="15">
                  <c:v>26.8</c:v>
                </c:pt>
                <c:pt idx="16">
                  <c:v>26.8</c:v>
                </c:pt>
                <c:pt idx="17">
                  <c:v>26.8</c:v>
                </c:pt>
                <c:pt idx="18">
                  <c:v>26.8</c:v>
                </c:pt>
                <c:pt idx="19">
                  <c:v>26.8</c:v>
                </c:pt>
                <c:pt idx="20">
                  <c:v>26.8</c:v>
                </c:pt>
              </c:numCache>
            </c:numRef>
          </c:val>
          <c:extLst>
            <c:ext xmlns:c16="http://schemas.microsoft.com/office/drawing/2014/chart" uri="{C3380CC4-5D6E-409C-BE32-E72D297353CC}">
              <c16:uniqueId val="{00000003-BC2A-4467-82B7-24725D1A05D6}"/>
            </c:ext>
          </c:extLst>
        </c:ser>
        <c:ser>
          <c:idx val="2"/>
          <c:order val="3"/>
          <c:tx>
            <c:strRef>
              <c:f>Sheet1!$E$1</c:f>
              <c:strCache>
                <c:ptCount val="1"/>
                <c:pt idx="0">
                  <c:v>NJ avg. 31.4</c:v>
                </c:pt>
              </c:strCache>
            </c:strRef>
          </c:tx>
          <c:spPr>
            <a:solidFill>
              <a:schemeClr val="bg1"/>
            </a:solidFill>
            <a:ln>
              <a:noFill/>
            </a:ln>
            <a:effectLst/>
          </c:spPr>
          <c:invertIfNegative val="0"/>
          <c:trendline>
            <c:name>US avg 26.4</c:name>
            <c:spPr>
              <a:ln w="19050" cap="rnd">
                <a:solidFill>
                  <a:schemeClr val="accent3"/>
                </a:solidFill>
                <a:prstDash val="sysDot"/>
              </a:ln>
              <a:effectLst/>
            </c:spPr>
            <c:trendlineType val="linear"/>
            <c:dispRSqr val="0"/>
            <c:dispEq val="0"/>
          </c:trendline>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Sheet1!$E$2:$E$22</c:f>
              <c:numCache>
                <c:formatCode>General</c:formatCode>
                <c:ptCount val="21"/>
                <c:pt idx="0">
                  <c:v>31.4</c:v>
                </c:pt>
                <c:pt idx="1">
                  <c:v>31.4</c:v>
                </c:pt>
                <c:pt idx="2">
                  <c:v>31.4</c:v>
                </c:pt>
                <c:pt idx="3">
                  <c:v>31.4</c:v>
                </c:pt>
                <c:pt idx="4">
                  <c:v>31.4</c:v>
                </c:pt>
                <c:pt idx="5">
                  <c:v>31.4</c:v>
                </c:pt>
                <c:pt idx="6">
                  <c:v>31.4</c:v>
                </c:pt>
                <c:pt idx="7">
                  <c:v>31.4</c:v>
                </c:pt>
                <c:pt idx="8">
                  <c:v>31.4</c:v>
                </c:pt>
                <c:pt idx="9">
                  <c:v>31.4</c:v>
                </c:pt>
                <c:pt idx="10">
                  <c:v>31.4</c:v>
                </c:pt>
                <c:pt idx="11">
                  <c:v>31.4</c:v>
                </c:pt>
                <c:pt idx="12">
                  <c:v>31.4</c:v>
                </c:pt>
                <c:pt idx="13">
                  <c:v>31.4</c:v>
                </c:pt>
                <c:pt idx="14">
                  <c:v>31.4</c:v>
                </c:pt>
                <c:pt idx="15">
                  <c:v>31.4</c:v>
                </c:pt>
                <c:pt idx="16">
                  <c:v>31.4</c:v>
                </c:pt>
                <c:pt idx="17">
                  <c:v>31.4</c:v>
                </c:pt>
                <c:pt idx="18">
                  <c:v>31.4</c:v>
                </c:pt>
                <c:pt idx="19">
                  <c:v>31.4</c:v>
                </c:pt>
                <c:pt idx="20">
                  <c:v>31.4</c:v>
                </c:pt>
              </c:numCache>
            </c:numRef>
          </c:val>
          <c:extLst>
            <c:ext xmlns:c16="http://schemas.microsoft.com/office/drawing/2014/chart" uri="{C3380CC4-5D6E-409C-BE32-E72D297353CC}">
              <c16:uniqueId val="{00000002-BC2A-4467-82B7-24725D1A05D6}"/>
            </c:ext>
          </c:extLst>
        </c:ser>
        <c:dLbls>
          <c:showLegendKey val="0"/>
          <c:showVal val="0"/>
          <c:showCatName val="0"/>
          <c:showSerName val="0"/>
          <c:showPercent val="0"/>
          <c:showBubbleSize val="0"/>
        </c:dLbls>
        <c:gapWidth val="182"/>
        <c:axId val="344956752"/>
        <c:axId val="344957144"/>
      </c:barChart>
      <c:catAx>
        <c:axId val="34495675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7144"/>
        <c:crosses val="autoZero"/>
        <c:auto val="1"/>
        <c:lblAlgn val="ctr"/>
        <c:lblOffset val="100"/>
        <c:noMultiLvlLbl val="0"/>
      </c:catAx>
      <c:valAx>
        <c:axId val="344957144"/>
        <c:scaling>
          <c:orientation val="minMax"/>
        </c:scaling>
        <c:delete val="1"/>
        <c:axPos val="t"/>
        <c:numFmt formatCode="General" sourceLinked="1"/>
        <c:majorTickMark val="none"/>
        <c:minorTickMark val="none"/>
        <c:tickLblPos val="nextTo"/>
        <c:crossAx val="344956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1116618836420554E-2"/>
          <c:w val="0.95864661654135341"/>
          <c:h val="0.72495173493347242"/>
        </c:manualLayout>
      </c:layout>
      <c:lineChart>
        <c:grouping val="standard"/>
        <c:varyColors val="0"/>
        <c:ser>
          <c:idx val="0"/>
          <c:order val="0"/>
          <c:tx>
            <c:strRef>
              <c:f>Sheet1!$B$1</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General</c:formatCode>
                <c:ptCount val="5"/>
                <c:pt idx="0">
                  <c:v>24.1</c:v>
                </c:pt>
                <c:pt idx="1">
                  <c:v>22.3</c:v>
                </c:pt>
                <c:pt idx="2">
                  <c:v>22.3</c:v>
                </c:pt>
                <c:pt idx="3" formatCode="0.0">
                  <c:v>22.2</c:v>
                </c:pt>
                <c:pt idx="4" formatCode="0.0">
                  <c:v>23.3</c:v>
                </c:pt>
              </c:numCache>
            </c:numRef>
          </c:val>
          <c:smooth val="0"/>
          <c:extLst>
            <c:ext xmlns:c16="http://schemas.microsoft.com/office/drawing/2014/chart" uri="{C3380CC4-5D6E-409C-BE32-E72D297353CC}">
              <c16:uniqueId val="{00000000-767E-41EE-8DFA-9881ED3B3203}"/>
            </c:ext>
          </c:extLst>
        </c:ser>
        <c:dLbls>
          <c:showLegendKey val="0"/>
          <c:showVal val="0"/>
          <c:showCatName val="0"/>
          <c:showSerName val="0"/>
          <c:showPercent val="0"/>
          <c:showBubbleSize val="0"/>
        </c:dLbls>
        <c:marker val="1"/>
        <c:smooth val="0"/>
        <c:axId val="345214144"/>
        <c:axId val="345214536"/>
      </c:lineChart>
      <c:catAx>
        <c:axId val="34521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214536"/>
        <c:crosses val="autoZero"/>
        <c:auto val="1"/>
        <c:lblAlgn val="ctr"/>
        <c:lblOffset val="100"/>
        <c:noMultiLvlLbl val="0"/>
      </c:catAx>
      <c:valAx>
        <c:axId val="345214536"/>
        <c:scaling>
          <c:orientation val="minMax"/>
          <c:max val="40"/>
          <c:min val="0"/>
        </c:scaling>
        <c:delete val="1"/>
        <c:axPos val="l"/>
        <c:numFmt formatCode="General" sourceLinked="1"/>
        <c:majorTickMark val="none"/>
        <c:minorTickMark val="none"/>
        <c:tickLblPos val="nextTo"/>
        <c:crossAx val="345214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 of income allotted to transportation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Warren</c:v>
                </c:pt>
                <c:pt idx="3">
                  <c:v>Cape May</c:v>
                </c:pt>
                <c:pt idx="4">
                  <c:v>Gloucester</c:v>
                </c:pt>
                <c:pt idx="5">
                  <c:v>Hunterdon</c:v>
                </c:pt>
                <c:pt idx="6">
                  <c:v>Salem</c:v>
                </c:pt>
                <c:pt idx="7">
                  <c:v>Sussex</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Sheet1!$B$2:$B$22</c:f>
              <c:numCache>
                <c:formatCode>0%</c:formatCode>
                <c:ptCount val="21"/>
                <c:pt idx="0">
                  <c:v>0.25</c:v>
                </c:pt>
                <c:pt idx="1">
                  <c:v>0.21</c:v>
                </c:pt>
                <c:pt idx="2">
                  <c:v>0.2</c:v>
                </c:pt>
                <c:pt idx="4" formatCode="General">
                  <c:v>0.19</c:v>
                </c:pt>
                <c:pt idx="5">
                  <c:v>0.19</c:v>
                </c:pt>
                <c:pt idx="6">
                  <c:v>0.19</c:v>
                </c:pt>
                <c:pt idx="7">
                  <c:v>0.19</c:v>
                </c:pt>
                <c:pt idx="8">
                  <c:v>0.18</c:v>
                </c:pt>
                <c:pt idx="9">
                  <c:v>0.17</c:v>
                </c:pt>
                <c:pt idx="10">
                  <c:v>0.17</c:v>
                </c:pt>
                <c:pt idx="11">
                  <c:v>0.17</c:v>
                </c:pt>
                <c:pt idx="12">
                  <c:v>0.17</c:v>
                </c:pt>
                <c:pt idx="13">
                  <c:v>0.17</c:v>
                </c:pt>
                <c:pt idx="14" formatCode="General">
                  <c:v>0.16</c:v>
                </c:pt>
                <c:pt idx="15">
                  <c:v>0.15</c:v>
                </c:pt>
                <c:pt idx="16">
                  <c:v>0.15</c:v>
                </c:pt>
                <c:pt idx="17">
                  <c:v>0.15</c:v>
                </c:pt>
                <c:pt idx="18">
                  <c:v>0.14000000000000001</c:v>
                </c:pt>
                <c:pt idx="19">
                  <c:v>0.13</c:v>
                </c:pt>
                <c:pt idx="20">
                  <c:v>0.09</c:v>
                </c:pt>
              </c:numCache>
            </c:numRef>
          </c:val>
          <c:extLst>
            <c:ext xmlns:c16="http://schemas.microsoft.com/office/drawing/2014/chart" uri="{C3380CC4-5D6E-409C-BE32-E72D297353CC}">
              <c16:uniqueId val="{00000001-F0B7-43ED-A3D1-798AB923E08D}"/>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Warren</c:v>
                </c:pt>
                <c:pt idx="3">
                  <c:v>Cape May</c:v>
                </c:pt>
                <c:pt idx="4">
                  <c:v>Gloucester</c:v>
                </c:pt>
                <c:pt idx="5">
                  <c:v>Hunterdon</c:v>
                </c:pt>
                <c:pt idx="6">
                  <c:v>Salem</c:v>
                </c:pt>
                <c:pt idx="7">
                  <c:v>Sussex</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Sheet1!$C$2:$C$22</c:f>
              <c:numCache>
                <c:formatCode>General</c:formatCode>
                <c:ptCount val="21"/>
                <c:pt idx="3">
                  <c:v>0.19</c:v>
                </c:pt>
              </c:numCache>
            </c:numRef>
          </c:val>
          <c:extLst>
            <c:ext xmlns:c16="http://schemas.microsoft.com/office/drawing/2014/chart" uri="{C3380CC4-5D6E-409C-BE32-E72D297353CC}">
              <c16:uniqueId val="{00000002-F0B7-43ED-A3D1-798AB923E08D}"/>
            </c:ext>
          </c:extLst>
        </c:ser>
        <c:ser>
          <c:idx val="2"/>
          <c:order val="2"/>
          <c:tx>
            <c:strRef>
              <c:f>Sheet1!$D$1</c:f>
              <c:strCache>
                <c:ptCount val="1"/>
                <c:pt idx="0">
                  <c:v>Column1</c:v>
                </c:pt>
              </c:strCache>
            </c:strRef>
          </c:tx>
          <c:spPr>
            <a:solidFill>
              <a:schemeClr val="dk1">
                <a:tint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Warren</c:v>
                </c:pt>
                <c:pt idx="3">
                  <c:v>Cape May</c:v>
                </c:pt>
                <c:pt idx="4">
                  <c:v>Gloucester</c:v>
                </c:pt>
                <c:pt idx="5">
                  <c:v>Hunterdon</c:v>
                </c:pt>
                <c:pt idx="6">
                  <c:v>Salem</c:v>
                </c:pt>
                <c:pt idx="7">
                  <c:v>Sussex</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Sheet1!$D$2:$D$22</c:f>
              <c:numCache>
                <c:formatCode>General</c:formatCode>
                <c:ptCount val="21"/>
              </c:numCache>
            </c:numRef>
          </c:val>
          <c:extLst>
            <c:ext xmlns:c16="http://schemas.microsoft.com/office/drawing/2014/chart" uri="{C3380CC4-5D6E-409C-BE32-E72D297353CC}">
              <c16:uniqueId val="{00000000-A3CC-4B6A-A260-CD4933BCF147}"/>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7512855811696354"/>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Sheet1!$B$2:$B$22</c:f>
              <c:numCache>
                <c:formatCode>0.0%</c:formatCode>
                <c:ptCount val="21"/>
                <c:pt idx="0">
                  <c:v>7.3999999999999996E-2</c:v>
                </c:pt>
                <c:pt idx="1">
                  <c:v>6.7000000000000004E-2</c:v>
                </c:pt>
                <c:pt idx="2">
                  <c:v>6.6000000000000003E-2</c:v>
                </c:pt>
                <c:pt idx="3">
                  <c:v>6.4000000000000001E-2</c:v>
                </c:pt>
                <c:pt idx="4">
                  <c:v>5.8000000000000003E-2</c:v>
                </c:pt>
                <c:pt idx="5">
                  <c:v>5.0999999999999997E-2</c:v>
                </c:pt>
                <c:pt idx="6">
                  <c:v>4.7E-2</c:v>
                </c:pt>
                <c:pt idx="7">
                  <c:v>0.04</c:v>
                </c:pt>
                <c:pt idx="8">
                  <c:v>3.7999999999999999E-2</c:v>
                </c:pt>
                <c:pt idx="9">
                  <c:v>3.6999999999999998E-2</c:v>
                </c:pt>
                <c:pt idx="10">
                  <c:v>3.5999999999999997E-2</c:v>
                </c:pt>
                <c:pt idx="11">
                  <c:v>3.1E-2</c:v>
                </c:pt>
                <c:pt idx="12">
                  <c:v>2.5000000000000001E-2</c:v>
                </c:pt>
                <c:pt idx="13">
                  <c:v>2.4E-2</c:v>
                </c:pt>
                <c:pt idx="14">
                  <c:v>2.1000000000000001E-2</c:v>
                </c:pt>
                <c:pt idx="15">
                  <c:v>1.4999999999999999E-2</c:v>
                </c:pt>
                <c:pt idx="16">
                  <c:v>1.4999999999999999E-2</c:v>
                </c:pt>
                <c:pt idx="17">
                  <c:v>1.2999999999999999E-2</c:v>
                </c:pt>
                <c:pt idx="18">
                  <c:v>1.2E-2</c:v>
                </c:pt>
                <c:pt idx="20">
                  <c:v>7.0000000000000001E-3</c:v>
                </c:pt>
              </c:numCache>
            </c:numRef>
          </c:val>
          <c:extLst>
            <c:ext xmlns:c16="http://schemas.microsoft.com/office/drawing/2014/chart" uri="{C3380CC4-5D6E-409C-BE32-E72D297353CC}">
              <c16:uniqueId val="{00000000-D5D2-4F28-A037-601B8C563179}"/>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Sheet1!$C$2:$C$22</c:f>
              <c:numCache>
                <c:formatCode>General</c:formatCode>
                <c:ptCount val="21"/>
                <c:pt idx="19" formatCode="0.0%">
                  <c:v>0.01</c:v>
                </c:pt>
              </c:numCache>
            </c:numRef>
          </c:val>
          <c:extLst>
            <c:ext xmlns:c16="http://schemas.microsoft.com/office/drawing/2014/chart" uri="{C3380CC4-5D6E-409C-BE32-E72D297353CC}">
              <c16:uniqueId val="{00000001-D5D2-4F28-A037-601B8C563179}"/>
            </c:ext>
          </c:extLst>
        </c:ser>
        <c:ser>
          <c:idx val="3"/>
          <c:order val="2"/>
          <c:tx>
            <c:strRef>
              <c:f>Sheet1!$D$1</c:f>
              <c:strCache>
                <c:ptCount val="1"/>
                <c:pt idx="0">
                  <c:v>NJ avg. 4.1%</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Sheet1!$D$2:$D$22</c:f>
              <c:numCache>
                <c:formatCode>0.00%</c:formatCode>
                <c:ptCount val="21"/>
                <c:pt idx="0">
                  <c:v>4.1000000000000002E-2</c:v>
                </c:pt>
                <c:pt idx="1">
                  <c:v>4.1000000000000002E-2</c:v>
                </c:pt>
                <c:pt idx="2">
                  <c:v>4.1000000000000002E-2</c:v>
                </c:pt>
                <c:pt idx="3">
                  <c:v>4.1000000000000002E-2</c:v>
                </c:pt>
                <c:pt idx="4">
                  <c:v>4.1000000000000002E-2</c:v>
                </c:pt>
                <c:pt idx="5">
                  <c:v>4.1000000000000002E-2</c:v>
                </c:pt>
                <c:pt idx="6">
                  <c:v>4.1000000000000002E-2</c:v>
                </c:pt>
                <c:pt idx="7">
                  <c:v>4.1000000000000002E-2</c:v>
                </c:pt>
                <c:pt idx="8">
                  <c:v>4.1000000000000002E-2</c:v>
                </c:pt>
                <c:pt idx="9">
                  <c:v>4.1000000000000002E-2</c:v>
                </c:pt>
                <c:pt idx="10">
                  <c:v>4.1000000000000002E-2</c:v>
                </c:pt>
                <c:pt idx="11">
                  <c:v>4.1000000000000002E-2</c:v>
                </c:pt>
                <c:pt idx="12">
                  <c:v>4.1000000000000002E-2</c:v>
                </c:pt>
                <c:pt idx="13">
                  <c:v>4.1000000000000002E-2</c:v>
                </c:pt>
                <c:pt idx="14">
                  <c:v>4.1000000000000002E-2</c:v>
                </c:pt>
                <c:pt idx="15">
                  <c:v>4.1000000000000002E-2</c:v>
                </c:pt>
                <c:pt idx="16">
                  <c:v>4.1000000000000002E-2</c:v>
                </c:pt>
                <c:pt idx="17">
                  <c:v>4.1000000000000002E-2</c:v>
                </c:pt>
                <c:pt idx="18">
                  <c:v>4.1000000000000002E-2</c:v>
                </c:pt>
                <c:pt idx="19">
                  <c:v>4.1000000000000002E-2</c:v>
                </c:pt>
                <c:pt idx="20">
                  <c:v>4.1000000000000002E-2</c:v>
                </c:pt>
              </c:numCache>
            </c:numRef>
          </c:val>
          <c:extLst>
            <c:ext xmlns:c16="http://schemas.microsoft.com/office/drawing/2014/chart" uri="{C3380CC4-5D6E-409C-BE32-E72D297353CC}">
              <c16:uniqueId val="{00000003-D5D2-4F28-A037-601B8C563179}"/>
            </c:ext>
          </c:extLst>
        </c:ser>
        <c:ser>
          <c:idx val="2"/>
          <c:order val="3"/>
          <c:tx>
            <c:strRef>
              <c:f>Sheet1!$E$1</c:f>
              <c:strCache>
                <c:ptCount val="1"/>
                <c:pt idx="0">
                  <c:v>US avg. 5.4%</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Sheet1!$E$2:$E$22</c:f>
              <c:numCache>
                <c:formatCode>0.00%</c:formatCode>
                <c:ptCount val="21"/>
                <c:pt idx="0">
                  <c:v>5.3999999999999999E-2</c:v>
                </c:pt>
                <c:pt idx="1">
                  <c:v>5.3999999999999999E-2</c:v>
                </c:pt>
                <c:pt idx="2">
                  <c:v>5.3999999999999999E-2</c:v>
                </c:pt>
                <c:pt idx="3">
                  <c:v>5.3999999999999999E-2</c:v>
                </c:pt>
                <c:pt idx="4">
                  <c:v>5.3999999999999999E-2</c:v>
                </c:pt>
                <c:pt idx="5">
                  <c:v>5.3999999999999999E-2</c:v>
                </c:pt>
                <c:pt idx="6">
                  <c:v>5.3999999999999999E-2</c:v>
                </c:pt>
                <c:pt idx="7">
                  <c:v>5.3999999999999999E-2</c:v>
                </c:pt>
                <c:pt idx="8">
                  <c:v>5.3999999999999999E-2</c:v>
                </c:pt>
                <c:pt idx="9">
                  <c:v>5.3999999999999999E-2</c:v>
                </c:pt>
                <c:pt idx="10">
                  <c:v>5.3999999999999999E-2</c:v>
                </c:pt>
                <c:pt idx="11">
                  <c:v>5.3999999999999999E-2</c:v>
                </c:pt>
                <c:pt idx="12">
                  <c:v>5.3999999999999999E-2</c:v>
                </c:pt>
                <c:pt idx="13">
                  <c:v>5.3999999999999999E-2</c:v>
                </c:pt>
                <c:pt idx="14">
                  <c:v>5.3999999999999999E-2</c:v>
                </c:pt>
                <c:pt idx="15">
                  <c:v>5.3999999999999999E-2</c:v>
                </c:pt>
                <c:pt idx="16">
                  <c:v>5.3999999999999999E-2</c:v>
                </c:pt>
                <c:pt idx="17">
                  <c:v>5.3999999999999999E-2</c:v>
                </c:pt>
                <c:pt idx="18">
                  <c:v>5.3999999999999999E-2</c:v>
                </c:pt>
                <c:pt idx="19">
                  <c:v>5.3999999999999999E-2</c:v>
                </c:pt>
                <c:pt idx="20">
                  <c:v>5.3999999999999999E-2</c:v>
                </c:pt>
              </c:numCache>
            </c:numRef>
          </c:val>
          <c:extLst>
            <c:ext xmlns:c16="http://schemas.microsoft.com/office/drawing/2014/chart" uri="{C3380CC4-5D6E-409C-BE32-E72D297353CC}">
              <c16:uniqueId val="{00000002-D5D2-4F28-A037-601B8C563179}"/>
            </c:ext>
          </c:extLst>
        </c:ser>
        <c:dLbls>
          <c:showLegendKey val="0"/>
          <c:showVal val="0"/>
          <c:showCatName val="0"/>
          <c:showSerName val="0"/>
          <c:showPercent val="0"/>
          <c:showBubbleSize val="0"/>
        </c:dLbls>
        <c:gapWidth val="182"/>
        <c:axId val="345920208"/>
        <c:axId val="345920600"/>
      </c:barChart>
      <c:catAx>
        <c:axId val="3459202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t"/>
        <c:numFmt formatCode="0.0%" sourceLinked="1"/>
        <c:majorTickMark val="none"/>
        <c:minorTickMark val="none"/>
        <c:tickLblPos val="nextTo"/>
        <c:crossAx val="345920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 health insurance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0.0%</c:formatCode>
                <c:ptCount val="5"/>
                <c:pt idx="0">
                  <c:v>1.9E-2</c:v>
                </c:pt>
                <c:pt idx="1">
                  <c:v>0.03</c:v>
                </c:pt>
                <c:pt idx="2">
                  <c:v>1.7000000000000001E-2</c:v>
                </c:pt>
                <c:pt idx="3">
                  <c:v>1.9E-2</c:v>
                </c:pt>
                <c:pt idx="4">
                  <c:v>0.01</c:v>
                </c:pt>
              </c:numCache>
            </c:numRef>
          </c:val>
          <c:smooth val="0"/>
          <c:extLst>
            <c:ext xmlns:c16="http://schemas.microsoft.com/office/drawing/2014/chart" uri="{C3380CC4-5D6E-409C-BE32-E72D297353CC}">
              <c16:uniqueId val="{00000000-A31C-41B6-812D-B7E22B5D4963}"/>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1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79330708661417"/>
          <c:y val="8.5243309239233667E-3"/>
          <c:w val="0.86576919291338583"/>
          <c:h val="0.90601304289752072"/>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West Cape May borough</c:v>
                </c:pt>
                <c:pt idx="1">
                  <c:v>Wildwood city</c:v>
                </c:pt>
                <c:pt idx="2">
                  <c:v>Ocean City city</c:v>
                </c:pt>
                <c:pt idx="3">
                  <c:v>Middle township</c:v>
                </c:pt>
                <c:pt idx="4">
                  <c:v>Woodbine borough</c:v>
                </c:pt>
                <c:pt idx="5">
                  <c:v>Lower township</c:v>
                </c:pt>
                <c:pt idx="6">
                  <c:v>Avalon borough</c:v>
                </c:pt>
                <c:pt idx="7">
                  <c:v>Upper township</c:v>
                </c:pt>
              </c:strCache>
            </c:strRef>
          </c:cat>
          <c:val>
            <c:numRef>
              <c:f>Sheet1!$B$2:$B$9</c:f>
              <c:numCache>
                <c:formatCode>0.0%</c:formatCode>
                <c:ptCount val="8"/>
                <c:pt idx="0">
                  <c:v>0.35499999999999998</c:v>
                </c:pt>
                <c:pt idx="1">
                  <c:v>7.9000000000000001E-2</c:v>
                </c:pt>
                <c:pt idx="2">
                  <c:v>3.7999999999999999E-2</c:v>
                </c:pt>
                <c:pt idx="3">
                  <c:v>3.1E-2</c:v>
                </c:pt>
                <c:pt idx="4">
                  <c:v>2.8000000000000001E-2</c:v>
                </c:pt>
                <c:pt idx="5">
                  <c:v>2.4E-2</c:v>
                </c:pt>
                <c:pt idx="6">
                  <c:v>7.0000000000000001E-3</c:v>
                </c:pt>
                <c:pt idx="7">
                  <c:v>7.0000000000000001E-3</c:v>
                </c:pt>
              </c:numCache>
            </c:numRef>
          </c:val>
          <c:extLst>
            <c:ext xmlns:c16="http://schemas.microsoft.com/office/drawing/2014/chart" uri="{C3380CC4-5D6E-409C-BE32-E72D297353CC}">
              <c16:uniqueId val="{00000000-402C-4557-B0A5-E92F8F31D439}"/>
            </c:ext>
          </c:extLst>
        </c:ser>
        <c:ser>
          <c:idx val="1"/>
          <c:order val="1"/>
          <c:tx>
            <c:strRef>
              <c:f>Sheet1!$C$1</c:f>
              <c:strCache>
                <c:ptCount val="1"/>
                <c:pt idx="0">
                  <c:v>Cape May County Avg. 2.6%</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Sheet1!$A$2:$A$9</c:f>
              <c:strCache>
                <c:ptCount val="8"/>
                <c:pt idx="0">
                  <c:v>West Cape May borough</c:v>
                </c:pt>
                <c:pt idx="1">
                  <c:v>Wildwood city</c:v>
                </c:pt>
                <c:pt idx="2">
                  <c:v>Ocean City city</c:v>
                </c:pt>
                <c:pt idx="3">
                  <c:v>Middle township</c:v>
                </c:pt>
                <c:pt idx="4">
                  <c:v>Woodbine borough</c:v>
                </c:pt>
                <c:pt idx="5">
                  <c:v>Lower township</c:v>
                </c:pt>
                <c:pt idx="6">
                  <c:v>Avalon borough</c:v>
                </c:pt>
                <c:pt idx="7">
                  <c:v>Upper township</c:v>
                </c:pt>
              </c:strCache>
            </c:strRef>
          </c:cat>
          <c:val>
            <c:numRef>
              <c:f>Sheet1!$C$2:$C$9</c:f>
              <c:numCache>
                <c:formatCode>0.00%</c:formatCode>
                <c:ptCount val="8"/>
                <c:pt idx="0">
                  <c:v>2.5999999999999999E-2</c:v>
                </c:pt>
                <c:pt idx="1">
                  <c:v>2.5999999999999999E-2</c:v>
                </c:pt>
                <c:pt idx="2">
                  <c:v>2.5999999999999999E-2</c:v>
                </c:pt>
                <c:pt idx="3">
                  <c:v>2.5999999999999999E-2</c:v>
                </c:pt>
                <c:pt idx="4">
                  <c:v>2.5999999999999999E-2</c:v>
                </c:pt>
                <c:pt idx="5">
                  <c:v>2.5999999999999999E-2</c:v>
                </c:pt>
                <c:pt idx="6">
                  <c:v>2.5999999999999999E-2</c:v>
                </c:pt>
                <c:pt idx="7">
                  <c:v>2.5999999999999999E-2</c:v>
                </c:pt>
              </c:numCache>
            </c:numRef>
          </c:val>
          <c:extLst>
            <c:ext xmlns:c16="http://schemas.microsoft.com/office/drawing/2014/chart" uri="{C3380CC4-5D6E-409C-BE32-E72D297353CC}">
              <c16:uniqueId val="{00000003-402C-4557-B0A5-E92F8F31D439}"/>
            </c:ext>
          </c:extLst>
        </c:ser>
        <c:dLbls>
          <c:showLegendKey val="0"/>
          <c:showVal val="0"/>
          <c:showCatName val="0"/>
          <c:showSerName val="0"/>
          <c:showPercent val="0"/>
          <c:showBubbleSize val="0"/>
        </c:dLbls>
        <c:gapWidth val="182"/>
        <c:axId val="345922560"/>
        <c:axId val="345922952"/>
      </c:barChart>
      <c:catAx>
        <c:axId val="345922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2952"/>
        <c:crosses val="autoZero"/>
        <c:auto val="1"/>
        <c:lblAlgn val="ctr"/>
        <c:lblOffset val="100"/>
        <c:noMultiLvlLbl val="0"/>
      </c:catAx>
      <c:valAx>
        <c:axId val="345922952"/>
        <c:scaling>
          <c:orientation val="minMax"/>
          <c:max val="0.5"/>
        </c:scaling>
        <c:delete val="1"/>
        <c:axPos val="b"/>
        <c:numFmt formatCode="0.0%" sourceLinked="1"/>
        <c:majorTickMark val="none"/>
        <c:minorTickMark val="none"/>
        <c:tickLblPos val="nextTo"/>
        <c:crossAx val="345922560"/>
        <c:crosses val="autoZero"/>
        <c:crossBetween val="between"/>
      </c:valAx>
      <c:spPr>
        <a:noFill/>
        <a:ln>
          <a:noFill/>
        </a:ln>
        <a:effectLst/>
      </c:spPr>
    </c:plotArea>
    <c:legend>
      <c:legendPos val="b"/>
      <c:legendEntry>
        <c:idx val="1"/>
        <c:delete val="1"/>
      </c:legendEntry>
      <c:legendEntry>
        <c:idx val="2"/>
        <c:delete val="1"/>
      </c:legendEntry>
      <c:layout>
        <c:manualLayout>
          <c:xMode val="edge"/>
          <c:yMode val="edge"/>
          <c:x val="8.9612819881889766E-2"/>
          <c:y val="0.9099723261288194"/>
          <c:w val="0.25202436023622049"/>
          <c:h val="4.284097155893903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2.578124841404722E-2"/>
          <c:w val="0.96562499999999996"/>
          <c:h val="0.91865600894094435"/>
        </c:manualLayout>
      </c:layout>
      <c:lineChart>
        <c:grouping val="standard"/>
        <c:varyColors val="0"/>
        <c:ser>
          <c:idx val="0"/>
          <c:order val="0"/>
          <c:tx>
            <c:strRef>
              <c:f>Sheet1!$B$1</c:f>
              <c:strCache>
                <c:ptCount val="1"/>
                <c:pt idx="0">
                  <c:v>White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0.93500000000000005</c:v>
                </c:pt>
                <c:pt idx="1">
                  <c:v>0.93200000000000005</c:v>
                </c:pt>
                <c:pt idx="2">
                  <c:v>0.90900000000000003</c:v>
                </c:pt>
                <c:pt idx="3">
                  <c:v>0.91300000000000003</c:v>
                </c:pt>
                <c:pt idx="4">
                  <c:v>0.91</c:v>
                </c:pt>
              </c:numCache>
            </c:numRef>
          </c:val>
          <c:smooth val="0"/>
          <c:extLst>
            <c:ext xmlns:c16="http://schemas.microsoft.com/office/drawing/2014/chart" uri="{C3380CC4-5D6E-409C-BE32-E72D297353CC}">
              <c16:uniqueId val="{00000000-609B-4297-936B-F79768FBB6FC}"/>
            </c:ext>
          </c:extLst>
        </c:ser>
        <c:ser>
          <c:idx val="1"/>
          <c:order val="1"/>
          <c:tx>
            <c:strRef>
              <c:f>Sheet1!$C$1</c:f>
              <c:strCache>
                <c:ptCount val="1"/>
                <c:pt idx="0">
                  <c:v>Black/ African American</c:v>
                </c:pt>
              </c:strCache>
            </c:strRef>
          </c:tx>
          <c:spPr>
            <a:ln w="28575" cap="rnd">
              <a:solidFill>
                <a:srgbClr val="C00000"/>
              </a:solidFill>
              <a:prstDash val="sysDot"/>
              <a:round/>
            </a:ln>
            <a:effectLst/>
          </c:spPr>
          <c:marker>
            <c:symbol val="triangle"/>
            <c:size val="7"/>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Sheet1!$C$2:$C$6</c:f>
              <c:numCache>
                <c:formatCode>0%</c:formatCode>
                <c:ptCount val="5"/>
                <c:pt idx="0">
                  <c:v>5.3999999999999999E-2</c:v>
                </c:pt>
                <c:pt idx="1">
                  <c:v>5.2999999999999999E-2</c:v>
                </c:pt>
                <c:pt idx="2">
                  <c:v>6.0999999999999999E-2</c:v>
                </c:pt>
                <c:pt idx="3">
                  <c:v>4.5999999999999999E-2</c:v>
                </c:pt>
                <c:pt idx="4">
                  <c:v>5.1999999999999998E-2</c:v>
                </c:pt>
              </c:numCache>
            </c:numRef>
          </c:val>
          <c:smooth val="0"/>
          <c:extLst>
            <c:ext xmlns:c16="http://schemas.microsoft.com/office/drawing/2014/chart" uri="{C3380CC4-5D6E-409C-BE32-E72D297353CC}">
              <c16:uniqueId val="{00000001-609B-4297-936B-F79768FBB6FC}"/>
            </c:ext>
          </c:extLst>
        </c:ser>
        <c:ser>
          <c:idx val="2"/>
          <c:order val="2"/>
          <c:tx>
            <c:strRef>
              <c:f>Sheet1!$D$1</c:f>
              <c:strCache>
                <c:ptCount val="1"/>
                <c:pt idx="0">
                  <c:v>American Indian/ Alaska Native</c:v>
                </c:pt>
              </c:strCache>
            </c:strRef>
          </c:tx>
          <c:spPr>
            <a:ln w="28575" cap="rnd">
              <a:solidFill>
                <a:srgbClr val="C00000"/>
              </a:solidFill>
              <a:prstDash val="sysDash"/>
              <a:round/>
            </a:ln>
            <a:effectLst/>
          </c:spPr>
          <c:marker>
            <c:symbol val="x"/>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Sheet1!$D$2:$D$6</c:f>
              <c:numCache>
                <c:formatCode>0%</c:formatCode>
                <c:ptCount val="5"/>
                <c:pt idx="0">
                  <c:v>0</c:v>
                </c:pt>
                <c:pt idx="1">
                  <c:v>6.0000000000000001E-3</c:v>
                </c:pt>
                <c:pt idx="2">
                  <c:v>0.01</c:v>
                </c:pt>
                <c:pt idx="3">
                  <c:v>6.0000000000000001E-3</c:v>
                </c:pt>
                <c:pt idx="4">
                  <c:v>2.4E-2</c:v>
                </c:pt>
              </c:numCache>
            </c:numRef>
          </c:val>
          <c:smooth val="0"/>
          <c:extLst>
            <c:ext xmlns:c16="http://schemas.microsoft.com/office/drawing/2014/chart" uri="{C3380CC4-5D6E-409C-BE32-E72D297353CC}">
              <c16:uniqueId val="{00000002-609B-4297-936B-F79768FBB6FC}"/>
            </c:ext>
          </c:extLst>
        </c:ser>
        <c:ser>
          <c:idx val="3"/>
          <c:order val="3"/>
          <c:tx>
            <c:strRef>
              <c:f>Sheet1!$E$1</c:f>
              <c:strCache>
                <c:ptCount val="1"/>
                <c:pt idx="0">
                  <c:v>Asian</c:v>
                </c:pt>
              </c:strCache>
            </c:strRef>
          </c:tx>
          <c:spPr>
            <a:ln w="28575" cap="rnd">
              <a:solidFill>
                <a:schemeClr val="bg1">
                  <a:lumMod val="75000"/>
                </a:schemeClr>
              </a:solidFill>
              <a:prstDash val="sysDash"/>
              <a:round/>
            </a:ln>
            <a:effectLst/>
          </c:spPr>
          <c:marker>
            <c:symbol val="diamond"/>
            <c:size val="8"/>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Sheet1!$E$2:$E$6</c:f>
              <c:numCache>
                <c:formatCode>0%</c:formatCode>
                <c:ptCount val="5"/>
                <c:pt idx="0">
                  <c:v>1.0999999999999999E-2</c:v>
                </c:pt>
                <c:pt idx="1">
                  <c:v>1.4999999999999999E-2</c:v>
                </c:pt>
                <c:pt idx="2">
                  <c:v>1.4E-2</c:v>
                </c:pt>
                <c:pt idx="3">
                  <c:v>1.4E-2</c:v>
                </c:pt>
                <c:pt idx="4">
                  <c:v>1.4E-2</c:v>
                </c:pt>
              </c:numCache>
            </c:numRef>
          </c:val>
          <c:smooth val="0"/>
          <c:extLst>
            <c:ext xmlns:c16="http://schemas.microsoft.com/office/drawing/2014/chart" uri="{C3380CC4-5D6E-409C-BE32-E72D297353CC}">
              <c16:uniqueId val="{00000003-609B-4297-936B-F79768FBB6FC}"/>
            </c:ext>
          </c:extLst>
        </c:ser>
        <c:ser>
          <c:idx val="4"/>
          <c:order val="4"/>
          <c:tx>
            <c:strRef>
              <c:f>Sheet1!$F$1</c:f>
              <c:strCache>
                <c:ptCount val="1"/>
                <c:pt idx="0">
                  <c:v>Hispanic/ Latino</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Sheet1!$F$2:$F$6</c:f>
              <c:numCache>
                <c:formatCode>0%</c:formatCode>
                <c:ptCount val="5"/>
                <c:pt idx="0">
                  <c:v>8.1000000000000003E-2</c:v>
                </c:pt>
                <c:pt idx="1">
                  <c:v>0.08</c:v>
                </c:pt>
                <c:pt idx="2">
                  <c:v>8.4000000000000005E-2</c:v>
                </c:pt>
                <c:pt idx="3">
                  <c:v>8.5999999999999993E-2</c:v>
                </c:pt>
                <c:pt idx="4">
                  <c:v>8.4000000000000005E-2</c:v>
                </c:pt>
              </c:numCache>
            </c:numRef>
          </c:val>
          <c:smooth val="0"/>
          <c:extLst>
            <c:ext xmlns:c16="http://schemas.microsoft.com/office/drawing/2014/chart" uri="{C3380CC4-5D6E-409C-BE32-E72D297353CC}">
              <c16:uniqueId val="{00000004-609B-4297-936B-F79768FBB6FC}"/>
            </c:ext>
          </c:extLst>
        </c:ser>
        <c:dLbls>
          <c:showLegendKey val="0"/>
          <c:showVal val="0"/>
          <c:showCatName val="0"/>
          <c:showSerName val="0"/>
          <c:showPercent val="0"/>
          <c:showBubbleSize val="0"/>
        </c:dLbls>
        <c:marker val="1"/>
        <c:smooth val="0"/>
        <c:axId val="338272288"/>
        <c:axId val="339142328"/>
      </c:lineChart>
      <c:catAx>
        <c:axId val="33827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39142328"/>
        <c:crosses val="autoZero"/>
        <c:auto val="1"/>
        <c:lblAlgn val="ctr"/>
        <c:lblOffset val="100"/>
        <c:noMultiLvlLbl val="0"/>
      </c:catAx>
      <c:valAx>
        <c:axId val="339142328"/>
        <c:scaling>
          <c:orientation val="minMax"/>
        </c:scaling>
        <c:delete val="1"/>
        <c:axPos val="l"/>
        <c:numFmt formatCode="0%" sourceLinked="1"/>
        <c:majorTickMark val="out"/>
        <c:minorTickMark val="none"/>
        <c:tickLblPos val="nextTo"/>
        <c:crossAx val="338272288"/>
        <c:crosses val="autoZero"/>
        <c:crossBetween val="between"/>
      </c:valAx>
      <c:spPr>
        <a:noFill/>
        <a:ln w="25400">
          <a:noFill/>
        </a:ln>
        <a:effectLst/>
      </c:spPr>
    </c:plotArea>
    <c:legend>
      <c:legendPos val="b"/>
      <c:layout>
        <c:manualLayout>
          <c:xMode val="edge"/>
          <c:yMode val="edge"/>
          <c:x val="0.1"/>
          <c:y val="2.3912707682535232E-2"/>
          <c:w val="0.82274311023622049"/>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171371784728791E-2"/>
          <c:y val="1.1686062888554108E-2"/>
          <c:w val="0.92711076007834803"/>
          <c:h val="0.7702448479217664"/>
        </c:manualLayout>
      </c:layout>
      <c:barChart>
        <c:barDir val="col"/>
        <c:grouping val="clustered"/>
        <c:varyColors val="0"/>
        <c:ser>
          <c:idx val="0"/>
          <c:order val="0"/>
          <c:tx>
            <c:strRef>
              <c:f>Sheet1!$B$1</c:f>
              <c:strCache>
                <c:ptCount val="1"/>
                <c:pt idx="0">
                  <c:v>Children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Sheet1!$B$2:$B$23</c:f>
              <c:numCache>
                <c:formatCode>General</c:formatCode>
                <c:ptCount val="22"/>
                <c:pt idx="18">
                  <c:v>4340</c:v>
                </c:pt>
              </c:numCache>
            </c:numRef>
          </c:val>
          <c:extLst>
            <c:ext xmlns:c16="http://schemas.microsoft.com/office/drawing/2014/chart" uri="{C3380CC4-5D6E-409C-BE32-E72D297353CC}">
              <c16:uniqueId val="{00000000-75CE-4C27-B155-D12F1F7FB493}"/>
            </c:ext>
          </c:extLst>
        </c:ser>
        <c:ser>
          <c:idx val="1"/>
          <c:order val="1"/>
          <c:tx>
            <c:strRef>
              <c:f>Sheet1!$C$1</c:f>
              <c:strCache>
                <c:ptCount val="1"/>
                <c:pt idx="0">
                  <c:v>Children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Sheet1!$C$2:$C$23</c:f>
              <c:numCache>
                <c:formatCode>General</c:formatCode>
                <c:ptCount val="22"/>
                <c:pt idx="0">
                  <c:v>74698</c:v>
                </c:pt>
                <c:pt idx="1">
                  <c:v>61657</c:v>
                </c:pt>
                <c:pt idx="2">
                  <c:v>51312</c:v>
                </c:pt>
                <c:pt idx="3">
                  <c:v>47066</c:v>
                </c:pt>
                <c:pt idx="4">
                  <c:v>39757</c:v>
                </c:pt>
                <c:pt idx="5">
                  <c:v>38309</c:v>
                </c:pt>
                <c:pt idx="6">
                  <c:v>37241</c:v>
                </c:pt>
                <c:pt idx="7">
                  <c:v>29056</c:v>
                </c:pt>
                <c:pt idx="8">
                  <c:v>25834</c:v>
                </c:pt>
                <c:pt idx="9">
                  <c:v>22173</c:v>
                </c:pt>
                <c:pt idx="10">
                  <c:v>19913</c:v>
                </c:pt>
                <c:pt idx="11">
                  <c:v>17745</c:v>
                </c:pt>
                <c:pt idx="12">
                  <c:v>16987</c:v>
                </c:pt>
                <c:pt idx="13">
                  <c:v>12976</c:v>
                </c:pt>
                <c:pt idx="14">
                  <c:v>11163</c:v>
                </c:pt>
                <c:pt idx="15">
                  <c:v>9756</c:v>
                </c:pt>
                <c:pt idx="16">
                  <c:v>4678</c:v>
                </c:pt>
                <c:pt idx="17">
                  <c:v>4479</c:v>
                </c:pt>
                <c:pt idx="18">
                  <c:v>4340</c:v>
                </c:pt>
                <c:pt idx="19">
                  <c:v>3264</c:v>
                </c:pt>
                <c:pt idx="20">
                  <c:v>2403</c:v>
                </c:pt>
                <c:pt idx="21">
                  <c:v>30</c:v>
                </c:pt>
              </c:numCache>
            </c:numRef>
          </c:val>
          <c:extLst>
            <c:ext xmlns:c16="http://schemas.microsoft.com/office/drawing/2014/chart" uri="{C3380CC4-5D6E-409C-BE32-E72D297353CC}">
              <c16:uniqueId val="{00000001-75CE-4C27-B155-D12F1F7FB493}"/>
            </c:ext>
          </c:extLst>
        </c:ser>
        <c:ser>
          <c:idx val="2"/>
          <c:order val="2"/>
          <c:tx>
            <c:strRef>
              <c:f>Sheet1!$D$1</c:f>
              <c:strCache>
                <c:ptCount val="1"/>
                <c:pt idx="0">
                  <c:v>Adults</c:v>
                </c:pt>
              </c:strCache>
            </c:strRef>
          </c:tx>
          <c:spPr>
            <a:solidFill>
              <a:schemeClr val="bg1">
                <a:lumMod val="75000"/>
              </a:schemeClr>
            </a:solidFill>
            <a:ln>
              <a:noFill/>
            </a:ln>
            <a:effectLst/>
          </c:spPr>
          <c:invertIfNegative val="0"/>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Sheet1!$D$2:$D$23</c:f>
              <c:numCache>
                <c:formatCode>General</c:formatCode>
                <c:ptCount val="22"/>
                <c:pt idx="0">
                  <c:v>22952</c:v>
                </c:pt>
                <c:pt idx="1">
                  <c:v>13676</c:v>
                </c:pt>
                <c:pt idx="2">
                  <c:v>15063</c:v>
                </c:pt>
                <c:pt idx="3">
                  <c:v>14772</c:v>
                </c:pt>
                <c:pt idx="4">
                  <c:v>12926</c:v>
                </c:pt>
                <c:pt idx="5">
                  <c:v>10808</c:v>
                </c:pt>
                <c:pt idx="6">
                  <c:v>13818</c:v>
                </c:pt>
                <c:pt idx="7">
                  <c:v>9474</c:v>
                </c:pt>
                <c:pt idx="8">
                  <c:v>6724</c:v>
                </c:pt>
                <c:pt idx="9">
                  <c:v>6101</c:v>
                </c:pt>
                <c:pt idx="10">
                  <c:v>5923</c:v>
                </c:pt>
                <c:pt idx="11">
                  <c:v>6265</c:v>
                </c:pt>
                <c:pt idx="12">
                  <c:v>4717</c:v>
                </c:pt>
                <c:pt idx="13">
                  <c:v>4544</c:v>
                </c:pt>
                <c:pt idx="14">
                  <c:v>3538</c:v>
                </c:pt>
                <c:pt idx="15">
                  <c:v>2889</c:v>
                </c:pt>
                <c:pt idx="16">
                  <c:v>1576</c:v>
                </c:pt>
                <c:pt idx="17">
                  <c:v>1517</c:v>
                </c:pt>
                <c:pt idx="18">
                  <c:v>1475</c:v>
                </c:pt>
                <c:pt idx="19">
                  <c:v>1246</c:v>
                </c:pt>
                <c:pt idx="20">
                  <c:v>643</c:v>
                </c:pt>
                <c:pt idx="21">
                  <c:v>5</c:v>
                </c:pt>
              </c:numCache>
            </c:numRef>
          </c:val>
          <c:extLst>
            <c:ext xmlns:c16="http://schemas.microsoft.com/office/drawing/2014/chart" uri="{C3380CC4-5D6E-409C-BE32-E72D297353CC}">
              <c16:uniqueId val="{00000000-3F5F-4B04-B746-9BB274C7EF6A}"/>
            </c:ext>
          </c:extLst>
        </c:ser>
        <c:ser>
          <c:idx val="3"/>
          <c:order val="3"/>
          <c:tx>
            <c:strRef>
              <c:f>Sheet1!$E$1</c:f>
              <c:strCache>
                <c:ptCount val="1"/>
                <c:pt idx="0">
                  <c:v>Adults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Sheet1!$E$2:$E$23</c:f>
              <c:numCache>
                <c:formatCode>General</c:formatCode>
                <c:ptCount val="22"/>
                <c:pt idx="18">
                  <c:v>1475</c:v>
                </c:pt>
              </c:numCache>
            </c:numRef>
          </c:val>
          <c:extLst>
            <c:ext xmlns:c16="http://schemas.microsoft.com/office/drawing/2014/chart" uri="{C3380CC4-5D6E-409C-BE32-E72D297353CC}">
              <c16:uniqueId val="{00000001-3F5F-4B04-B746-9BB274C7EF6A}"/>
            </c:ext>
          </c:extLst>
        </c:ser>
        <c:dLbls>
          <c:showLegendKey val="0"/>
          <c:showVal val="0"/>
          <c:showCatName val="0"/>
          <c:showSerName val="0"/>
          <c:showPercent val="0"/>
          <c:showBubbleSize val="0"/>
        </c:dLbls>
        <c:gapWidth val="219"/>
        <c:overlap val="-27"/>
        <c:axId val="377808544"/>
        <c:axId val="377808936"/>
      </c:barChart>
      <c:catAx>
        <c:axId val="377808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08936"/>
        <c:crosses val="autoZero"/>
        <c:auto val="1"/>
        <c:lblAlgn val="ctr"/>
        <c:lblOffset val="100"/>
        <c:noMultiLvlLbl val="0"/>
      </c:catAx>
      <c:valAx>
        <c:axId val="377808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08544"/>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5423-4DE9-9DCB-1BE40DF120B6}"/>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23-4DE9-9DCB-1BE40DF120B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 </c:v>
                </c:pt>
                <c:pt idx="1">
                  <c:v>Monmouth </c:v>
                </c:pt>
                <c:pt idx="2">
                  <c:v>Cape May </c:v>
                </c:pt>
                <c:pt idx="3">
                  <c:v>Warren </c:v>
                </c:pt>
                <c:pt idx="4">
                  <c:v>Essex </c:v>
                </c:pt>
                <c:pt idx="5">
                  <c:v>Atlantic </c:v>
                </c:pt>
                <c:pt idx="6">
                  <c:v>Sussex </c:v>
                </c:pt>
                <c:pt idx="7">
                  <c:v>Mercer </c:v>
                </c:pt>
                <c:pt idx="8">
                  <c:v>Hudson </c:v>
                </c:pt>
                <c:pt idx="9">
                  <c:v>Passaic </c:v>
                </c:pt>
                <c:pt idx="10">
                  <c:v>Cumberland </c:v>
                </c:pt>
                <c:pt idx="11">
                  <c:v>Hunterdon </c:v>
                </c:pt>
                <c:pt idx="12">
                  <c:v>Union </c:v>
                </c:pt>
                <c:pt idx="13">
                  <c:v>Burlington </c:v>
                </c:pt>
                <c:pt idx="14">
                  <c:v>Camden </c:v>
                </c:pt>
                <c:pt idx="15">
                  <c:v>Middlesex </c:v>
                </c:pt>
                <c:pt idx="16">
                  <c:v>Morris </c:v>
                </c:pt>
                <c:pt idx="17">
                  <c:v>Gloucester </c:v>
                </c:pt>
                <c:pt idx="18">
                  <c:v>Salem </c:v>
                </c:pt>
                <c:pt idx="19">
                  <c:v>Bergen </c:v>
                </c:pt>
                <c:pt idx="20">
                  <c:v>Somerset </c:v>
                </c:pt>
              </c:strCache>
            </c:strRef>
          </c:cat>
          <c:val>
            <c:numRef>
              <c:f>Sheet1!$B$2:$B$22</c:f>
              <c:numCache>
                <c:formatCode>General</c:formatCode>
                <c:ptCount val="21"/>
                <c:pt idx="2">
                  <c:v>0.89600000000000002</c:v>
                </c:pt>
              </c:numCache>
            </c:numRef>
          </c:val>
          <c:extLst>
            <c:ext xmlns:c16="http://schemas.microsoft.com/office/drawing/2014/chart" uri="{C3380CC4-5D6E-409C-BE32-E72D297353CC}">
              <c16:uniqueId val="{00000000-B032-441A-9DC0-B484749334F2}"/>
            </c:ext>
          </c:extLst>
        </c:ser>
        <c:ser>
          <c:idx val="1"/>
          <c:order val="1"/>
          <c:tx>
            <c:strRef>
              <c:f>Sheet1!$C$1</c:f>
              <c:strCache>
                <c:ptCount val="1"/>
                <c:pt idx="0">
                  <c:v>Immunization Rate Actual</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 </c:v>
                </c:pt>
                <c:pt idx="1">
                  <c:v>Monmouth </c:v>
                </c:pt>
                <c:pt idx="2">
                  <c:v>Cape May </c:v>
                </c:pt>
                <c:pt idx="3">
                  <c:v>Warren </c:v>
                </c:pt>
                <c:pt idx="4">
                  <c:v>Essex </c:v>
                </c:pt>
                <c:pt idx="5">
                  <c:v>Atlantic </c:v>
                </c:pt>
                <c:pt idx="6">
                  <c:v>Sussex </c:v>
                </c:pt>
                <c:pt idx="7">
                  <c:v>Mercer </c:v>
                </c:pt>
                <c:pt idx="8">
                  <c:v>Hudson </c:v>
                </c:pt>
                <c:pt idx="9">
                  <c:v>Passaic </c:v>
                </c:pt>
                <c:pt idx="10">
                  <c:v>Cumberland </c:v>
                </c:pt>
                <c:pt idx="11">
                  <c:v>Hunterdon </c:v>
                </c:pt>
                <c:pt idx="12">
                  <c:v>Union </c:v>
                </c:pt>
                <c:pt idx="13">
                  <c:v>Burlington </c:v>
                </c:pt>
                <c:pt idx="14">
                  <c:v>Camden </c:v>
                </c:pt>
                <c:pt idx="15">
                  <c:v>Middlesex </c:v>
                </c:pt>
                <c:pt idx="16">
                  <c:v>Morris </c:v>
                </c:pt>
                <c:pt idx="17">
                  <c:v>Gloucester </c:v>
                </c:pt>
                <c:pt idx="18">
                  <c:v>Salem </c:v>
                </c:pt>
                <c:pt idx="19">
                  <c:v>Bergen </c:v>
                </c:pt>
                <c:pt idx="20">
                  <c:v>Somerset </c:v>
                </c:pt>
              </c:strCache>
            </c:strRef>
          </c:cat>
          <c:val>
            <c:numRef>
              <c:f>Sheet1!$C$2:$C$22</c:f>
              <c:numCache>
                <c:formatCode>0%</c:formatCode>
                <c:ptCount val="21"/>
                <c:pt idx="0">
                  <c:v>0.84799999999999998</c:v>
                </c:pt>
                <c:pt idx="1">
                  <c:v>0.89300000000000002</c:v>
                </c:pt>
                <c:pt idx="3">
                  <c:v>0.90600000000000003</c:v>
                </c:pt>
                <c:pt idx="4">
                  <c:v>0.90800000000000003</c:v>
                </c:pt>
                <c:pt idx="5">
                  <c:v>0.91</c:v>
                </c:pt>
                <c:pt idx="6">
                  <c:v>0.91400000000000003</c:v>
                </c:pt>
                <c:pt idx="7">
                  <c:v>0.91600000000000004</c:v>
                </c:pt>
                <c:pt idx="8">
                  <c:v>0.91800000000000004</c:v>
                </c:pt>
                <c:pt idx="9">
                  <c:v>0.92200000000000004</c:v>
                </c:pt>
                <c:pt idx="10">
                  <c:v>0.92300000000000004</c:v>
                </c:pt>
                <c:pt idx="11">
                  <c:v>0.92300000000000004</c:v>
                </c:pt>
                <c:pt idx="12">
                  <c:v>0.92600000000000005</c:v>
                </c:pt>
                <c:pt idx="13">
                  <c:v>0.93200000000000005</c:v>
                </c:pt>
                <c:pt idx="14">
                  <c:v>0.93300000000000005</c:v>
                </c:pt>
                <c:pt idx="15">
                  <c:v>0.93400000000000005</c:v>
                </c:pt>
                <c:pt idx="16">
                  <c:v>0.93400000000000005</c:v>
                </c:pt>
                <c:pt idx="17">
                  <c:v>0.93899999999999995</c:v>
                </c:pt>
                <c:pt idx="18">
                  <c:v>0.93899999999999995</c:v>
                </c:pt>
                <c:pt idx="19">
                  <c:v>0.94</c:v>
                </c:pt>
                <c:pt idx="20">
                  <c:v>0.94199999999999995</c:v>
                </c:pt>
              </c:numCache>
            </c:numRef>
          </c:val>
          <c:extLst>
            <c:ext xmlns:c16="http://schemas.microsoft.com/office/drawing/2014/chart" uri="{C3380CC4-5D6E-409C-BE32-E72D297353CC}">
              <c16:uniqueId val="{00000001-B032-441A-9DC0-B484749334F2}"/>
            </c:ext>
          </c:extLst>
        </c:ser>
        <c:ser>
          <c:idx val="2"/>
          <c:order val="2"/>
          <c:tx>
            <c:strRef>
              <c:f>Sheet1!$D$1</c:f>
              <c:strCache>
                <c:ptCount val="1"/>
                <c:pt idx="0">
                  <c:v>NJ avg. 91.9%</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 </c:v>
                </c:pt>
                <c:pt idx="1">
                  <c:v>Monmouth </c:v>
                </c:pt>
                <c:pt idx="2">
                  <c:v>Cape May </c:v>
                </c:pt>
                <c:pt idx="3">
                  <c:v>Warren </c:v>
                </c:pt>
                <c:pt idx="4">
                  <c:v>Essex </c:v>
                </c:pt>
                <c:pt idx="5">
                  <c:v>Atlantic </c:v>
                </c:pt>
                <c:pt idx="6">
                  <c:v>Sussex </c:v>
                </c:pt>
                <c:pt idx="7">
                  <c:v>Mercer </c:v>
                </c:pt>
                <c:pt idx="8">
                  <c:v>Hudson </c:v>
                </c:pt>
                <c:pt idx="9">
                  <c:v>Passaic </c:v>
                </c:pt>
                <c:pt idx="10">
                  <c:v>Cumberland </c:v>
                </c:pt>
                <c:pt idx="11">
                  <c:v>Hunterdon </c:v>
                </c:pt>
                <c:pt idx="12">
                  <c:v>Union </c:v>
                </c:pt>
                <c:pt idx="13">
                  <c:v>Burlington </c:v>
                </c:pt>
                <c:pt idx="14">
                  <c:v>Camden </c:v>
                </c:pt>
                <c:pt idx="15">
                  <c:v>Middlesex </c:v>
                </c:pt>
                <c:pt idx="16">
                  <c:v>Morris </c:v>
                </c:pt>
                <c:pt idx="17">
                  <c:v>Gloucester </c:v>
                </c:pt>
                <c:pt idx="18">
                  <c:v>Salem </c:v>
                </c:pt>
                <c:pt idx="19">
                  <c:v>Bergen </c:v>
                </c:pt>
                <c:pt idx="20">
                  <c:v>Somerset </c:v>
                </c:pt>
              </c:strCache>
            </c:strRef>
          </c:cat>
          <c:val>
            <c:numRef>
              <c:f>Sheet1!$D$2:$D$22</c:f>
              <c:numCache>
                <c:formatCode>0%</c:formatCode>
                <c:ptCount val="21"/>
                <c:pt idx="0">
                  <c:v>0.91900000000000004</c:v>
                </c:pt>
                <c:pt idx="1">
                  <c:v>0.91900000000000004</c:v>
                </c:pt>
                <c:pt idx="2">
                  <c:v>0.91900000000000004</c:v>
                </c:pt>
                <c:pt idx="3">
                  <c:v>0.91900000000000004</c:v>
                </c:pt>
                <c:pt idx="4">
                  <c:v>0.91900000000000004</c:v>
                </c:pt>
                <c:pt idx="5">
                  <c:v>0.91900000000000004</c:v>
                </c:pt>
                <c:pt idx="6">
                  <c:v>0.91900000000000004</c:v>
                </c:pt>
                <c:pt idx="7">
                  <c:v>0.91900000000000004</c:v>
                </c:pt>
                <c:pt idx="8">
                  <c:v>0.91900000000000004</c:v>
                </c:pt>
                <c:pt idx="9">
                  <c:v>0.91900000000000004</c:v>
                </c:pt>
                <c:pt idx="10">
                  <c:v>0.91900000000000004</c:v>
                </c:pt>
                <c:pt idx="11">
                  <c:v>0.91900000000000004</c:v>
                </c:pt>
                <c:pt idx="12">
                  <c:v>0.91900000000000004</c:v>
                </c:pt>
                <c:pt idx="13">
                  <c:v>0.91900000000000004</c:v>
                </c:pt>
                <c:pt idx="14">
                  <c:v>0.91900000000000004</c:v>
                </c:pt>
                <c:pt idx="15">
                  <c:v>0.91900000000000004</c:v>
                </c:pt>
                <c:pt idx="16">
                  <c:v>0.91900000000000004</c:v>
                </c:pt>
                <c:pt idx="17">
                  <c:v>0.91900000000000004</c:v>
                </c:pt>
                <c:pt idx="18">
                  <c:v>0.91900000000000004</c:v>
                </c:pt>
                <c:pt idx="19">
                  <c:v>0.91900000000000004</c:v>
                </c:pt>
                <c:pt idx="20">
                  <c:v>0.91900000000000004</c:v>
                </c:pt>
              </c:numCache>
            </c:numRef>
          </c:val>
          <c:extLst>
            <c:ext xmlns:c16="http://schemas.microsoft.com/office/drawing/2014/chart" uri="{C3380CC4-5D6E-409C-BE32-E72D297353CC}">
              <c16:uniqueId val="{00000000-5423-4DE9-9DCB-1BE40DF120B6}"/>
            </c:ext>
          </c:extLst>
        </c:ser>
        <c:dLbls>
          <c:showLegendKey val="0"/>
          <c:showVal val="0"/>
          <c:showCatName val="0"/>
          <c:showSerName val="0"/>
          <c:showPercent val="0"/>
          <c:showBubbleSize val="0"/>
        </c:dLbls>
        <c:gapWidth val="219"/>
        <c:overlap val="-27"/>
        <c:axId val="377809720"/>
        <c:axId val="37781011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spPr>
        <a:noFill/>
        <a:ln>
          <a:noFill/>
        </a:ln>
        <a:effectLst/>
      </c:spPr>
    </c:plotArea>
    <c:legend>
      <c:legendPos val="tr"/>
      <c:legendEntry>
        <c:idx val="0"/>
        <c:delete val="1"/>
      </c:legendEntry>
      <c:legendEntry>
        <c:idx val="1"/>
        <c:delete val="1"/>
      </c:legendEntry>
      <c:legendEntry>
        <c:idx val="3"/>
        <c:delete val="1"/>
      </c:legendEntry>
      <c:layout>
        <c:manualLayout>
          <c:xMode val="edge"/>
          <c:yMode val="edge"/>
          <c:x val="0.86900546959602087"/>
          <c:y val="0.35194191572792394"/>
          <c:w val="0.13099453040397921"/>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2018-2019</c:v>
                </c:pt>
                <c:pt idx="1">
                  <c:v>2019-2020</c:v>
                </c:pt>
                <c:pt idx="2">
                  <c:v>2020-2021</c:v>
                </c:pt>
                <c:pt idx="3">
                  <c:v>2021-2022</c:v>
                </c:pt>
                <c:pt idx="4">
                  <c:v>2022-2023</c:v>
                </c:pt>
                <c:pt idx="5">
                  <c:v>2023-2024</c:v>
                </c:pt>
              </c:strCache>
            </c:strRef>
          </c:cat>
          <c:val>
            <c:numRef>
              <c:f>Sheet1!$B$2:$B$7</c:f>
              <c:numCache>
                <c:formatCode>0%</c:formatCode>
                <c:ptCount val="6"/>
                <c:pt idx="0">
                  <c:v>0.92700000000000005</c:v>
                </c:pt>
                <c:pt idx="1">
                  <c:v>0.96599999999999997</c:v>
                </c:pt>
                <c:pt idx="2">
                  <c:v>0.94899999999999995</c:v>
                </c:pt>
                <c:pt idx="3">
                  <c:v>0.94399999999999995</c:v>
                </c:pt>
                <c:pt idx="4">
                  <c:v>0.94099999999999995</c:v>
                </c:pt>
                <c:pt idx="5">
                  <c:v>0.89600000000000002</c:v>
                </c:pt>
              </c:numCache>
            </c:numRef>
          </c:val>
          <c:smooth val="0"/>
          <c:extLst>
            <c:ext xmlns:c16="http://schemas.microsoft.com/office/drawing/2014/chart" uri="{C3380CC4-5D6E-409C-BE32-E72D297353CC}">
              <c16:uniqueId val="{00000000-30C8-45A4-B07D-17CEA7FC083F}"/>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
          <c:min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06D2-47C8-A1C5-2EAB2596AE5F}"/>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6D2-47C8-A1C5-2EAB2596AE5F}"/>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 </c:v>
                </c:pt>
                <c:pt idx="1">
                  <c:v>Mercer</c:v>
                </c:pt>
                <c:pt idx="2">
                  <c:v>Passaic</c:v>
                </c:pt>
                <c:pt idx="3">
                  <c:v>Cumberland</c:v>
                </c:pt>
                <c:pt idx="4">
                  <c:v>Union</c:v>
                </c:pt>
                <c:pt idx="5">
                  <c:v>Atlantic</c:v>
                </c:pt>
                <c:pt idx="6">
                  <c:v>Hudson</c:v>
                </c:pt>
                <c:pt idx="7">
                  <c:v>Ocean </c:v>
                </c:pt>
                <c:pt idx="8">
                  <c:v>Camden</c:v>
                </c:pt>
                <c:pt idx="9">
                  <c:v>Middlesex</c:v>
                </c:pt>
                <c:pt idx="10">
                  <c:v>Salem</c:v>
                </c:pt>
                <c:pt idx="11">
                  <c:v>Cape May</c:v>
                </c:pt>
                <c:pt idx="12">
                  <c:v>Somerset</c:v>
                </c:pt>
                <c:pt idx="13">
                  <c:v>Burlington</c:v>
                </c:pt>
                <c:pt idx="14">
                  <c:v>Monmouth</c:v>
                </c:pt>
                <c:pt idx="15">
                  <c:v>Bergen</c:v>
                </c:pt>
                <c:pt idx="16">
                  <c:v>Gloucester</c:v>
                </c:pt>
                <c:pt idx="17">
                  <c:v>Morris</c:v>
                </c:pt>
                <c:pt idx="18">
                  <c:v>Warren</c:v>
                </c:pt>
                <c:pt idx="19">
                  <c:v>Sussex</c:v>
                </c:pt>
                <c:pt idx="20">
                  <c:v>Hunterdon</c:v>
                </c:pt>
              </c:strCache>
            </c:strRef>
          </c:cat>
          <c:val>
            <c:numRef>
              <c:f>Sheet1!$B$2:$B$22</c:f>
              <c:numCache>
                <c:formatCode>General</c:formatCode>
                <c:ptCount val="21"/>
                <c:pt idx="11">
                  <c:v>0.76</c:v>
                </c:pt>
              </c:numCache>
            </c:numRef>
          </c:val>
          <c:extLst>
            <c:ext xmlns:c16="http://schemas.microsoft.com/office/drawing/2014/chart" uri="{C3380CC4-5D6E-409C-BE32-E72D297353CC}">
              <c16:uniqueId val="{00000002-06D2-47C8-A1C5-2EAB2596AE5F}"/>
            </c:ext>
          </c:extLst>
        </c:ser>
        <c:ser>
          <c:idx val="2"/>
          <c:order val="2"/>
          <c:tx>
            <c:strRef>
              <c:f>Sheet1!$D$1</c:f>
              <c:strCache>
                <c:ptCount val="1"/>
                <c:pt idx="0">
                  <c:v>New Jersey 75%</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Essex </c:v>
                </c:pt>
                <c:pt idx="1">
                  <c:v>Mercer</c:v>
                </c:pt>
                <c:pt idx="2">
                  <c:v>Passaic</c:v>
                </c:pt>
                <c:pt idx="3">
                  <c:v>Cumberland</c:v>
                </c:pt>
                <c:pt idx="4">
                  <c:v>Union</c:v>
                </c:pt>
                <c:pt idx="5">
                  <c:v>Atlantic</c:v>
                </c:pt>
                <c:pt idx="6">
                  <c:v>Hudson</c:v>
                </c:pt>
                <c:pt idx="7">
                  <c:v>Ocean </c:v>
                </c:pt>
                <c:pt idx="8">
                  <c:v>Camden</c:v>
                </c:pt>
                <c:pt idx="9">
                  <c:v>Middlesex</c:v>
                </c:pt>
                <c:pt idx="10">
                  <c:v>Salem</c:v>
                </c:pt>
                <c:pt idx="11">
                  <c:v>Cape May</c:v>
                </c:pt>
                <c:pt idx="12">
                  <c:v>Somerset</c:v>
                </c:pt>
                <c:pt idx="13">
                  <c:v>Burlington</c:v>
                </c:pt>
                <c:pt idx="14">
                  <c:v>Monmouth</c:v>
                </c:pt>
                <c:pt idx="15">
                  <c:v>Bergen</c:v>
                </c:pt>
                <c:pt idx="16">
                  <c:v>Gloucester</c:v>
                </c:pt>
                <c:pt idx="17">
                  <c:v>Morris</c:v>
                </c:pt>
                <c:pt idx="18">
                  <c:v>Warren</c:v>
                </c:pt>
                <c:pt idx="19">
                  <c:v>Sussex</c:v>
                </c:pt>
                <c:pt idx="20">
                  <c:v>Hunterdon</c:v>
                </c:pt>
              </c:strCache>
            </c:strRef>
          </c:cat>
          <c:val>
            <c:numRef>
              <c:f>Sheet1!$D$2:$D$22</c:f>
              <c:numCache>
                <c:formatCode>0%</c:formatCode>
                <c:ptCount val="21"/>
                <c:pt idx="0">
                  <c:v>0.75</c:v>
                </c:pt>
                <c:pt idx="1">
                  <c:v>0.75</c:v>
                </c:pt>
                <c:pt idx="2">
                  <c:v>0.75</c:v>
                </c:pt>
                <c:pt idx="3">
                  <c:v>0.75</c:v>
                </c:pt>
                <c:pt idx="4">
                  <c:v>0.75</c:v>
                </c:pt>
                <c:pt idx="5">
                  <c:v>0.75</c:v>
                </c:pt>
                <c:pt idx="6">
                  <c:v>0.75</c:v>
                </c:pt>
                <c:pt idx="7">
                  <c:v>0.75</c:v>
                </c:pt>
                <c:pt idx="8">
                  <c:v>0.75</c:v>
                </c:pt>
                <c:pt idx="9">
                  <c:v>0.75</c:v>
                </c:pt>
                <c:pt idx="10">
                  <c:v>0.75</c:v>
                </c:pt>
                <c:pt idx="11">
                  <c:v>0.75</c:v>
                </c:pt>
                <c:pt idx="12">
                  <c:v>0.75</c:v>
                </c:pt>
                <c:pt idx="13">
                  <c:v>0.75</c:v>
                </c:pt>
                <c:pt idx="14">
                  <c:v>0.75</c:v>
                </c:pt>
                <c:pt idx="15">
                  <c:v>0.75</c:v>
                </c:pt>
                <c:pt idx="16">
                  <c:v>0.75</c:v>
                </c:pt>
                <c:pt idx="17">
                  <c:v>0.75</c:v>
                </c:pt>
                <c:pt idx="18">
                  <c:v>0.75</c:v>
                </c:pt>
                <c:pt idx="19">
                  <c:v>0.75</c:v>
                </c:pt>
                <c:pt idx="20">
                  <c:v>0.75</c:v>
                </c:pt>
              </c:numCache>
            </c:numRef>
          </c:val>
          <c:extLst>
            <c:ext xmlns:c16="http://schemas.microsoft.com/office/drawing/2014/chart" uri="{C3380CC4-5D6E-409C-BE32-E72D297353CC}">
              <c16:uniqueId val="{00000005-06D2-47C8-A1C5-2EAB2596AE5F}"/>
            </c:ext>
          </c:extLst>
        </c:ser>
        <c:dLbls>
          <c:showLegendKey val="0"/>
          <c:showVal val="0"/>
          <c:showCatName val="0"/>
          <c:showSerName val="0"/>
          <c:showPercent val="0"/>
          <c:showBubbleSize val="0"/>
        </c:dLbls>
        <c:gapWidth val="219"/>
        <c:overlap val="-27"/>
        <c:axId val="377809720"/>
        <c:axId val="377810112"/>
      </c:barChart>
      <c:barChart>
        <c:barDir val="col"/>
        <c:grouping val="clustered"/>
        <c:varyColors val="0"/>
        <c:ser>
          <c:idx val="1"/>
          <c:order val="1"/>
          <c:tx>
            <c:strRef>
              <c:f>Sheet1!$C$1</c:f>
              <c:strCache>
                <c:ptCount val="1"/>
                <c:pt idx="0">
                  <c:v>% Receiving Prenatal Care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 </c:v>
                </c:pt>
                <c:pt idx="1">
                  <c:v>Mercer</c:v>
                </c:pt>
                <c:pt idx="2">
                  <c:v>Passaic</c:v>
                </c:pt>
                <c:pt idx="3">
                  <c:v>Cumberland</c:v>
                </c:pt>
                <c:pt idx="4">
                  <c:v>Union</c:v>
                </c:pt>
                <c:pt idx="5">
                  <c:v>Atlantic</c:v>
                </c:pt>
                <c:pt idx="6">
                  <c:v>Hudson</c:v>
                </c:pt>
                <c:pt idx="7">
                  <c:v>Ocean </c:v>
                </c:pt>
                <c:pt idx="8">
                  <c:v>Camden</c:v>
                </c:pt>
                <c:pt idx="9">
                  <c:v>Middlesex</c:v>
                </c:pt>
                <c:pt idx="10">
                  <c:v>Salem</c:v>
                </c:pt>
                <c:pt idx="11">
                  <c:v>Cape May</c:v>
                </c:pt>
                <c:pt idx="12">
                  <c:v>Somerset</c:v>
                </c:pt>
                <c:pt idx="13">
                  <c:v>Burlington</c:v>
                </c:pt>
                <c:pt idx="14">
                  <c:v>Monmouth</c:v>
                </c:pt>
                <c:pt idx="15">
                  <c:v>Bergen</c:v>
                </c:pt>
                <c:pt idx="16">
                  <c:v>Gloucester</c:v>
                </c:pt>
                <c:pt idx="17">
                  <c:v>Morris</c:v>
                </c:pt>
                <c:pt idx="18">
                  <c:v>Warren</c:v>
                </c:pt>
                <c:pt idx="19">
                  <c:v>Sussex</c:v>
                </c:pt>
                <c:pt idx="20">
                  <c:v>Hunterdon</c:v>
                </c:pt>
              </c:strCache>
            </c:strRef>
          </c:cat>
          <c:val>
            <c:numRef>
              <c:f>Sheet1!$C$2:$C$22</c:f>
              <c:numCache>
                <c:formatCode>0%</c:formatCode>
                <c:ptCount val="21"/>
                <c:pt idx="0">
                  <c:v>0.65</c:v>
                </c:pt>
                <c:pt idx="1">
                  <c:v>0.66</c:v>
                </c:pt>
                <c:pt idx="2" formatCode="General">
                  <c:v>0.67</c:v>
                </c:pt>
                <c:pt idx="3">
                  <c:v>0.7</c:v>
                </c:pt>
                <c:pt idx="4">
                  <c:v>0.7</c:v>
                </c:pt>
                <c:pt idx="5">
                  <c:v>0.74</c:v>
                </c:pt>
                <c:pt idx="6">
                  <c:v>0.74</c:v>
                </c:pt>
                <c:pt idx="7">
                  <c:v>0.74</c:v>
                </c:pt>
                <c:pt idx="8">
                  <c:v>0.75</c:v>
                </c:pt>
                <c:pt idx="9">
                  <c:v>0.75</c:v>
                </c:pt>
                <c:pt idx="10">
                  <c:v>0.75</c:v>
                </c:pt>
                <c:pt idx="12">
                  <c:v>0.79</c:v>
                </c:pt>
                <c:pt idx="13">
                  <c:v>0.8</c:v>
                </c:pt>
                <c:pt idx="14">
                  <c:v>0.81</c:v>
                </c:pt>
                <c:pt idx="15">
                  <c:v>0.82</c:v>
                </c:pt>
                <c:pt idx="16">
                  <c:v>0.82</c:v>
                </c:pt>
                <c:pt idx="17">
                  <c:v>0.83</c:v>
                </c:pt>
                <c:pt idx="18">
                  <c:v>0.84</c:v>
                </c:pt>
                <c:pt idx="19">
                  <c:v>0.85</c:v>
                </c:pt>
                <c:pt idx="20">
                  <c:v>0.87</c:v>
                </c:pt>
              </c:numCache>
            </c:numRef>
          </c:val>
          <c:extLst>
            <c:ext xmlns:c16="http://schemas.microsoft.com/office/drawing/2014/chart" uri="{C3380CC4-5D6E-409C-BE32-E72D297353CC}">
              <c16:uniqueId val="{00000003-06D2-47C8-A1C5-2EAB2596AE5F}"/>
            </c:ext>
          </c:extLst>
        </c:ser>
        <c:dLbls>
          <c:showLegendKey val="0"/>
          <c:showVal val="0"/>
          <c:showCatName val="0"/>
          <c:showSerName val="0"/>
          <c:showPercent val="0"/>
          <c:showBubbleSize val="0"/>
        </c:dLbls>
        <c:gapWidth val="219"/>
        <c:overlap val="-27"/>
        <c:axId val="1159670832"/>
        <c:axId val="115966843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valAx>
        <c:axId val="1159668432"/>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59670832"/>
        <c:crosses val="max"/>
        <c:crossBetween val="between"/>
      </c:valAx>
      <c:catAx>
        <c:axId val="1159670832"/>
        <c:scaling>
          <c:orientation val="minMax"/>
        </c:scaling>
        <c:delete val="1"/>
        <c:axPos val="b"/>
        <c:numFmt formatCode="General" sourceLinked="1"/>
        <c:majorTickMark val="out"/>
        <c:minorTickMark val="none"/>
        <c:tickLblPos val="nextTo"/>
        <c:crossAx val="1159668432"/>
        <c:crosses val="autoZero"/>
        <c:auto val="1"/>
        <c:lblAlgn val="ctr"/>
        <c:lblOffset val="100"/>
        <c:noMultiLvlLbl val="0"/>
      </c:catAx>
      <c:spPr>
        <a:noFill/>
        <a:ln>
          <a:noFill/>
        </a:ln>
        <a:effectLst/>
      </c:spPr>
    </c:plotArea>
    <c:legend>
      <c:legendPos val="tr"/>
      <c:legendEntry>
        <c:idx val="0"/>
        <c:delete val="1"/>
      </c:legendEntry>
      <c:legendEntry>
        <c:idx val="2"/>
        <c:delete val="1"/>
      </c:legendEntry>
      <c:legendEntry>
        <c:idx val="3"/>
        <c:delete val="1"/>
      </c:legendEntry>
      <c:layout>
        <c:manualLayout>
          <c:xMode val="edge"/>
          <c:yMode val="edge"/>
          <c:x val="0.86900546959602087"/>
          <c:y val="0.32451787034652729"/>
          <c:w val="0.13099453040397921"/>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2"/>
          <c:order val="1"/>
          <c:tx>
            <c:strRef>
              <c:f>Sheet1!$C$1</c:f>
              <c:strCache>
                <c:ptCount val="1"/>
                <c:pt idx="0">
                  <c:v>New Jersey </c:v>
                </c:pt>
              </c:strCache>
            </c:strRef>
          </c:tx>
          <c:spPr>
            <a:noFill/>
            <a:ln>
              <a:noFill/>
            </a:ln>
            <a:effectLst/>
          </c:spPr>
          <c:invertIfNegative val="0"/>
          <c:cat>
            <c:strRef>
              <c:f>Sheet1!$A$2:$A$8</c:f>
              <c:strCache>
                <c:ptCount val="7"/>
                <c:pt idx="0">
                  <c:v>Asian, non-Hispanic</c:v>
                </c:pt>
                <c:pt idx="1">
                  <c:v>Black, non-Hispanic</c:v>
                </c:pt>
                <c:pt idx="2">
                  <c:v>Hispanic (of any race)</c:v>
                </c:pt>
                <c:pt idx="3">
                  <c:v>White, non-Hispanic</c:v>
                </c:pt>
                <c:pt idx="4">
                  <c:v>Other Single Race, non-Hispanic</c:v>
                </c:pt>
                <c:pt idx="5">
                  <c:v>Two or More Races, non-Hispanic</c:v>
                </c:pt>
                <c:pt idx="6">
                  <c:v>Unknown</c:v>
                </c:pt>
              </c:strCache>
            </c:strRef>
          </c:cat>
          <c:val>
            <c:numRef>
              <c:f>Sheet1!$C$2:$C$8</c:f>
              <c:numCache>
                <c:formatCode>0%</c:formatCode>
                <c:ptCount val="7"/>
                <c:pt idx="0">
                  <c:v>0.82</c:v>
                </c:pt>
                <c:pt idx="1">
                  <c:v>0.65</c:v>
                </c:pt>
                <c:pt idx="2">
                  <c:v>0.64</c:v>
                </c:pt>
                <c:pt idx="3">
                  <c:v>0.83</c:v>
                </c:pt>
                <c:pt idx="4">
                  <c:v>0.62</c:v>
                </c:pt>
                <c:pt idx="5">
                  <c:v>0.71</c:v>
                </c:pt>
                <c:pt idx="6">
                  <c:v>0.73</c:v>
                </c:pt>
              </c:numCache>
            </c:numRef>
          </c:val>
          <c:extLst>
            <c:ext xmlns:c16="http://schemas.microsoft.com/office/drawing/2014/chart" uri="{C3380CC4-5D6E-409C-BE32-E72D297353CC}">
              <c16:uniqueId val="{00000004-A274-4E1F-B60E-5B2A75C44B03}"/>
            </c:ext>
          </c:extLst>
        </c:ser>
        <c:dLbls>
          <c:showLegendKey val="0"/>
          <c:showVal val="0"/>
          <c:showCatName val="0"/>
          <c:showSerName val="0"/>
          <c:showPercent val="0"/>
          <c:showBubbleSize val="0"/>
        </c:dLbls>
        <c:gapWidth val="219"/>
        <c:overlap val="-27"/>
        <c:axId val="377809720"/>
        <c:axId val="377810112"/>
      </c:barChart>
      <c:barChart>
        <c:barDir val="col"/>
        <c:grouping val="clustered"/>
        <c:varyColors val="0"/>
        <c:ser>
          <c:idx val="1"/>
          <c:order val="0"/>
          <c:tx>
            <c:strRef>
              <c:f>Sheet1!$B$1</c:f>
              <c:strCache>
                <c:ptCount val="1"/>
                <c:pt idx="0">
                  <c:v>County Percentage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Asian, non-Hispanic</c:v>
                </c:pt>
                <c:pt idx="1">
                  <c:v>Black, non-Hispanic</c:v>
                </c:pt>
                <c:pt idx="2">
                  <c:v>Hispanic (of any race)</c:v>
                </c:pt>
                <c:pt idx="3">
                  <c:v>White, non-Hispanic</c:v>
                </c:pt>
                <c:pt idx="4">
                  <c:v>Other Single Race, non-Hispanic</c:v>
                </c:pt>
                <c:pt idx="5">
                  <c:v>Two or More Races, non-Hispanic</c:v>
                </c:pt>
                <c:pt idx="6">
                  <c:v>Unknown</c:v>
                </c:pt>
              </c:strCache>
            </c:strRef>
          </c:cat>
          <c:val>
            <c:numRef>
              <c:f>Sheet1!$B$2:$B$8</c:f>
              <c:numCache>
                <c:formatCode>0%</c:formatCode>
                <c:ptCount val="7"/>
                <c:pt idx="1">
                  <c:v>0.84</c:v>
                </c:pt>
                <c:pt idx="2">
                  <c:v>0.68</c:v>
                </c:pt>
                <c:pt idx="3">
                  <c:v>0.79</c:v>
                </c:pt>
                <c:pt idx="5">
                  <c:v>0.56999999999999995</c:v>
                </c:pt>
              </c:numCache>
            </c:numRef>
          </c:val>
          <c:extLst>
            <c:ext xmlns:c16="http://schemas.microsoft.com/office/drawing/2014/chart" uri="{C3380CC4-5D6E-409C-BE32-E72D297353CC}">
              <c16:uniqueId val="{00000005-A274-4E1F-B60E-5B2A75C44B03}"/>
            </c:ext>
          </c:extLst>
        </c:ser>
        <c:dLbls>
          <c:showLegendKey val="0"/>
          <c:showVal val="0"/>
          <c:showCatName val="0"/>
          <c:showSerName val="0"/>
          <c:showPercent val="0"/>
          <c:showBubbleSize val="0"/>
        </c:dLbls>
        <c:gapWidth val="219"/>
        <c:overlap val="-27"/>
        <c:axId val="1159670832"/>
        <c:axId val="115966843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0%" sourceLinked="1"/>
        <c:majorTickMark val="out"/>
        <c:minorTickMark val="none"/>
        <c:tickLblPos val="nextTo"/>
        <c:crossAx val="377809720"/>
        <c:crosses val="autoZero"/>
        <c:crossBetween val="between"/>
      </c:valAx>
      <c:valAx>
        <c:axId val="1159668432"/>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59670832"/>
        <c:crosses val="max"/>
        <c:crossBetween val="between"/>
      </c:valAx>
      <c:catAx>
        <c:axId val="1159670832"/>
        <c:scaling>
          <c:orientation val="minMax"/>
        </c:scaling>
        <c:delete val="1"/>
        <c:axPos val="b"/>
        <c:numFmt formatCode="General" sourceLinked="1"/>
        <c:majorTickMark val="out"/>
        <c:minorTickMark val="none"/>
        <c:tickLblPos val="nextTo"/>
        <c:crossAx val="1159668432"/>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88668855344679698"/>
        </c:manualLayout>
      </c:layout>
      <c:barChart>
        <c:barDir val="bar"/>
        <c:grouping val="clustered"/>
        <c:varyColors val="0"/>
        <c:ser>
          <c:idx val="0"/>
          <c:order val="0"/>
          <c:tx>
            <c:strRef>
              <c:f>Sheet1!$B$1</c:f>
              <c:strCache>
                <c:ptCount val="1"/>
                <c:pt idx="0">
                  <c:v>Cesarean Delivery Rate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Sheet1!$B$2:$B$22</c:f>
              <c:numCache>
                <c:formatCode>0.0%</c:formatCode>
                <c:ptCount val="21"/>
                <c:pt idx="0">
                  <c:v>0.40699999999999997</c:v>
                </c:pt>
                <c:pt idx="1">
                  <c:v>0.38</c:v>
                </c:pt>
                <c:pt idx="3">
                  <c:v>0.373</c:v>
                </c:pt>
                <c:pt idx="4">
                  <c:v>0.36399999999999999</c:v>
                </c:pt>
                <c:pt idx="5">
                  <c:v>0.35799999999999998</c:v>
                </c:pt>
                <c:pt idx="6">
                  <c:v>0.35</c:v>
                </c:pt>
                <c:pt idx="7">
                  <c:v>0.34799999999999998</c:v>
                </c:pt>
                <c:pt idx="8">
                  <c:v>0.34499999999999997</c:v>
                </c:pt>
                <c:pt idx="9">
                  <c:v>0.34499999999999997</c:v>
                </c:pt>
                <c:pt idx="10">
                  <c:v>0.34300000000000003</c:v>
                </c:pt>
                <c:pt idx="11">
                  <c:v>0.33100000000000002</c:v>
                </c:pt>
                <c:pt idx="12">
                  <c:v>0.32800000000000001</c:v>
                </c:pt>
                <c:pt idx="13">
                  <c:v>0.32700000000000001</c:v>
                </c:pt>
                <c:pt idx="14">
                  <c:v>0.32300000000000001</c:v>
                </c:pt>
                <c:pt idx="15">
                  <c:v>0.32100000000000001</c:v>
                </c:pt>
                <c:pt idx="16">
                  <c:v>0.313</c:v>
                </c:pt>
                <c:pt idx="17">
                  <c:v>0.311</c:v>
                </c:pt>
                <c:pt idx="18">
                  <c:v>0.31</c:v>
                </c:pt>
                <c:pt idx="19">
                  <c:v>0.27500000000000002</c:v>
                </c:pt>
                <c:pt idx="20">
                  <c:v>0.191</c:v>
                </c:pt>
              </c:numCache>
            </c:numRef>
          </c:val>
          <c:extLst>
            <c:ext xmlns:c16="http://schemas.microsoft.com/office/drawing/2014/chart" uri="{C3380CC4-5D6E-409C-BE32-E72D297353CC}">
              <c16:uniqueId val="{00000000-AAD7-4EC6-8FBF-EA298BF444F7}"/>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Sheet1!$C$2:$C$22</c:f>
              <c:numCache>
                <c:formatCode>General</c:formatCode>
                <c:ptCount val="21"/>
                <c:pt idx="2" formatCode="0.0%">
                  <c:v>0.379</c:v>
                </c:pt>
              </c:numCache>
            </c:numRef>
          </c:val>
          <c:extLst>
            <c:ext xmlns:c16="http://schemas.microsoft.com/office/drawing/2014/chart" uri="{C3380CC4-5D6E-409C-BE32-E72D297353CC}">
              <c16:uniqueId val="{00000001-AAD7-4EC6-8FBF-EA298BF444F7}"/>
            </c:ext>
          </c:extLst>
        </c:ser>
        <c:ser>
          <c:idx val="3"/>
          <c:order val="2"/>
          <c:tx>
            <c:strRef>
              <c:f>Sheet1!$D$1</c:f>
              <c:strCache>
                <c:ptCount val="1"/>
                <c:pt idx="0">
                  <c:v>NJ 33.2%</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Sheet1!$D$2:$D$22</c:f>
              <c:numCache>
                <c:formatCode>0.0%</c:formatCode>
                <c:ptCount val="21"/>
                <c:pt idx="0">
                  <c:v>0.33200000000000002</c:v>
                </c:pt>
                <c:pt idx="1">
                  <c:v>0.33200000000000002</c:v>
                </c:pt>
                <c:pt idx="2">
                  <c:v>0.33200000000000002</c:v>
                </c:pt>
                <c:pt idx="3">
                  <c:v>0.33200000000000002</c:v>
                </c:pt>
                <c:pt idx="4">
                  <c:v>0.33200000000000002</c:v>
                </c:pt>
                <c:pt idx="5">
                  <c:v>0.33200000000000002</c:v>
                </c:pt>
                <c:pt idx="6">
                  <c:v>0.33200000000000002</c:v>
                </c:pt>
                <c:pt idx="7">
                  <c:v>0.33200000000000002</c:v>
                </c:pt>
                <c:pt idx="8">
                  <c:v>0.33200000000000002</c:v>
                </c:pt>
                <c:pt idx="9">
                  <c:v>0.33200000000000002</c:v>
                </c:pt>
                <c:pt idx="10">
                  <c:v>0.33200000000000002</c:v>
                </c:pt>
                <c:pt idx="11">
                  <c:v>0.33200000000000002</c:v>
                </c:pt>
                <c:pt idx="12">
                  <c:v>0.33200000000000002</c:v>
                </c:pt>
                <c:pt idx="13">
                  <c:v>0.33200000000000002</c:v>
                </c:pt>
                <c:pt idx="14">
                  <c:v>0.33200000000000002</c:v>
                </c:pt>
                <c:pt idx="15">
                  <c:v>0.33200000000000002</c:v>
                </c:pt>
                <c:pt idx="16">
                  <c:v>0.33200000000000002</c:v>
                </c:pt>
                <c:pt idx="17">
                  <c:v>0.33200000000000002</c:v>
                </c:pt>
                <c:pt idx="18">
                  <c:v>0.33200000000000002</c:v>
                </c:pt>
                <c:pt idx="19">
                  <c:v>0.33200000000000002</c:v>
                </c:pt>
                <c:pt idx="20">
                  <c:v>0.33200000000000002</c:v>
                </c:pt>
              </c:numCache>
            </c:numRef>
          </c:val>
          <c:extLst>
            <c:ext xmlns:c16="http://schemas.microsoft.com/office/drawing/2014/chart" uri="{C3380CC4-5D6E-409C-BE32-E72D297353CC}">
              <c16:uniqueId val="{00000003-AAD7-4EC6-8FBF-EA298BF444F7}"/>
            </c:ext>
          </c:extLst>
        </c:ser>
        <c:ser>
          <c:idx val="2"/>
          <c:order val="3"/>
          <c:tx>
            <c:strRef>
              <c:f>Sheet1!#REF!</c:f>
              <c:strCache>
                <c:ptCount val="1"/>
                <c:pt idx="0">
                  <c:v>#REF!</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Sheet1!#REF!</c:f>
              <c:numCache>
                <c:formatCode>General</c:formatCode>
                <c:ptCount val="1"/>
                <c:pt idx="0">
                  <c:v>1</c:v>
                </c:pt>
              </c:numCache>
            </c:numRef>
          </c:val>
          <c:extLst>
            <c:ext xmlns:c16="http://schemas.microsoft.com/office/drawing/2014/chart" uri="{C3380CC4-5D6E-409C-BE32-E72D297353CC}">
              <c16:uniqueId val="{00000005-AAD7-4EC6-8FBF-EA298BF444F7}"/>
            </c:ext>
          </c:extLst>
        </c:ser>
        <c:dLbls>
          <c:showLegendKey val="0"/>
          <c:showVal val="0"/>
          <c:showCatName val="0"/>
          <c:showSerName val="0"/>
          <c:showPercent val="0"/>
          <c:showBubbleSize val="0"/>
        </c:dLbls>
        <c:gapWidth val="182"/>
        <c:axId val="345920208"/>
        <c:axId val="345920600"/>
      </c:barChart>
      <c:catAx>
        <c:axId val="3459202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t"/>
        <c:numFmt formatCode="0.0%" sourceLinked="1"/>
        <c:majorTickMark val="none"/>
        <c:minorTickMark val="none"/>
        <c:tickLblPos val="nextTo"/>
        <c:crossAx val="345920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Cesarean Delivery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1998-2002</c:v>
                </c:pt>
                <c:pt idx="1">
                  <c:v>2003-2007</c:v>
                </c:pt>
                <c:pt idx="2">
                  <c:v>2008-2012</c:v>
                </c:pt>
                <c:pt idx="3">
                  <c:v>2014-2017</c:v>
                </c:pt>
                <c:pt idx="4">
                  <c:v>2018-2022</c:v>
                </c:pt>
              </c:strCache>
            </c:strRef>
          </c:cat>
          <c:val>
            <c:numRef>
              <c:f>Sheet1!$B$2:$B$6</c:f>
              <c:numCache>
                <c:formatCode>0.00%</c:formatCode>
                <c:ptCount val="5"/>
                <c:pt idx="0">
                  <c:v>0.249</c:v>
                </c:pt>
                <c:pt idx="1">
                  <c:v>0.34799999999999998</c:v>
                </c:pt>
                <c:pt idx="2">
                  <c:v>0.40100000000000002</c:v>
                </c:pt>
                <c:pt idx="3">
                  <c:v>0.41599999999999998</c:v>
                </c:pt>
                <c:pt idx="4">
                  <c:v>0.379</c:v>
                </c:pt>
              </c:numCache>
            </c:numRef>
          </c:val>
          <c:smooth val="0"/>
          <c:extLst>
            <c:ext xmlns:c16="http://schemas.microsoft.com/office/drawing/2014/chart" uri="{C3380CC4-5D6E-409C-BE32-E72D297353CC}">
              <c16:uniqueId val="{00000000-7525-40D5-B830-B44D6DECC15C}"/>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0"/>
        <c:axPos val="l"/>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1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Cape May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11"/>
              <c:layout>
                <c:manualLayout>
                  <c:x val="-1.7722757715630481E-2"/>
                  <c:y val="-3.168547636648796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E06-4527-B4B8-F070BE062ED4}"/>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Sep-23</c:v>
                </c:pt>
                <c:pt idx="1">
                  <c:v>Oct-23</c:v>
                </c:pt>
                <c:pt idx="2">
                  <c:v>Nov-23</c:v>
                </c:pt>
                <c:pt idx="3">
                  <c:v>Dec-23</c:v>
                </c:pt>
                <c:pt idx="4">
                  <c:v>Jan-24</c:v>
                </c:pt>
                <c:pt idx="5">
                  <c:v>Feb-24</c:v>
                </c:pt>
                <c:pt idx="6">
                  <c:v>Mar-24</c:v>
                </c:pt>
                <c:pt idx="7">
                  <c:v>Apr-24</c:v>
                </c:pt>
                <c:pt idx="8">
                  <c:v>May-24</c:v>
                </c:pt>
                <c:pt idx="9">
                  <c:v>Jun-24</c:v>
                </c:pt>
                <c:pt idx="10">
                  <c:v>Jul-24</c:v>
                </c:pt>
                <c:pt idx="11">
                  <c:v>Aug-24</c:v>
                </c:pt>
              </c:strCache>
            </c:strRef>
          </c:cat>
          <c:val>
            <c:numRef>
              <c:f>Sheet1!$B$2:$M$2</c:f>
              <c:numCache>
                <c:formatCode>0.0%</c:formatCode>
                <c:ptCount val="12"/>
                <c:pt idx="0">
                  <c:v>4.9000000000000002E-2</c:v>
                </c:pt>
                <c:pt idx="1">
                  <c:v>0.06</c:v>
                </c:pt>
                <c:pt idx="2">
                  <c:v>8.2000000000000003E-2</c:v>
                </c:pt>
                <c:pt idx="3">
                  <c:v>0.1</c:v>
                </c:pt>
                <c:pt idx="4">
                  <c:v>0.125</c:v>
                </c:pt>
                <c:pt idx="5">
                  <c:v>0.11700000000000001</c:v>
                </c:pt>
                <c:pt idx="6">
                  <c:v>0.10299999999999999</c:v>
                </c:pt>
                <c:pt idx="7">
                  <c:v>8.1000000000000003E-2</c:v>
                </c:pt>
                <c:pt idx="8">
                  <c:v>6.2E-2</c:v>
                </c:pt>
                <c:pt idx="9">
                  <c:v>5.1999999999999998E-2</c:v>
                </c:pt>
                <c:pt idx="10">
                  <c:v>5.1999999999999998E-2</c:v>
                </c:pt>
                <c:pt idx="11">
                  <c:v>4.9000000000000002E-2</c:v>
                </c:pt>
              </c:numCache>
            </c:numRef>
          </c:val>
          <c:smooth val="0"/>
          <c:extLst>
            <c:ext xmlns:c16="http://schemas.microsoft.com/office/drawing/2014/chart" uri="{C3380CC4-5D6E-409C-BE32-E72D297353CC}">
              <c16:uniqueId val="{00000000-F65F-4797-96E8-F71246842184}"/>
            </c:ext>
          </c:extLst>
        </c:ser>
        <c:ser>
          <c:idx val="1"/>
          <c:order val="1"/>
          <c:tx>
            <c:strRef>
              <c:f>Sheet1!$A$3</c:f>
              <c:strCache>
                <c:ptCount val="1"/>
                <c:pt idx="0">
                  <c:v>New Jersey</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Sep-23</c:v>
                </c:pt>
                <c:pt idx="1">
                  <c:v>Oct-23</c:v>
                </c:pt>
                <c:pt idx="2">
                  <c:v>Nov-23</c:v>
                </c:pt>
                <c:pt idx="3">
                  <c:v>Dec-23</c:v>
                </c:pt>
                <c:pt idx="4">
                  <c:v>Jan-24</c:v>
                </c:pt>
                <c:pt idx="5">
                  <c:v>Feb-24</c:v>
                </c:pt>
                <c:pt idx="6">
                  <c:v>Mar-24</c:v>
                </c:pt>
                <c:pt idx="7">
                  <c:v>Apr-24</c:v>
                </c:pt>
                <c:pt idx="8">
                  <c:v>May-24</c:v>
                </c:pt>
                <c:pt idx="9">
                  <c:v>Jun-24</c:v>
                </c:pt>
                <c:pt idx="10">
                  <c:v>Jul-24</c:v>
                </c:pt>
                <c:pt idx="11">
                  <c:v>Aug-24</c:v>
                </c:pt>
              </c:strCache>
            </c:strRef>
          </c:cat>
          <c:val>
            <c:numRef>
              <c:f>Sheet1!$B$3:$M$3</c:f>
              <c:numCache>
                <c:formatCode>0.0%</c:formatCode>
                <c:ptCount val="12"/>
                <c:pt idx="0">
                  <c:v>4.4999999999999998E-2</c:v>
                </c:pt>
                <c:pt idx="1">
                  <c:v>4.4999999999999998E-2</c:v>
                </c:pt>
                <c:pt idx="2">
                  <c:v>4.3999999999999997E-2</c:v>
                </c:pt>
                <c:pt idx="3">
                  <c:v>4.4999999999999998E-2</c:v>
                </c:pt>
                <c:pt idx="4">
                  <c:v>5.1999999999999998E-2</c:v>
                </c:pt>
                <c:pt idx="5">
                  <c:v>5.0999999999999997E-2</c:v>
                </c:pt>
                <c:pt idx="6">
                  <c:v>4.8000000000000001E-2</c:v>
                </c:pt>
                <c:pt idx="7">
                  <c:v>4.1000000000000002E-2</c:v>
                </c:pt>
                <c:pt idx="8">
                  <c:v>4.4999999999999998E-2</c:v>
                </c:pt>
                <c:pt idx="9">
                  <c:v>4.8000000000000001E-2</c:v>
                </c:pt>
                <c:pt idx="10">
                  <c:v>5.3999999999999999E-2</c:v>
                </c:pt>
                <c:pt idx="11">
                  <c:v>5.3999999999999999E-2</c:v>
                </c:pt>
              </c:numCache>
            </c:numRef>
          </c:val>
          <c:smooth val="0"/>
          <c:extLst>
            <c:ext xmlns:c16="http://schemas.microsoft.com/office/drawing/2014/chart" uri="{C3380CC4-5D6E-409C-BE32-E72D297353CC}">
              <c16:uniqueId val="{00000001-F65F-4797-96E8-F71246842184}"/>
            </c:ext>
          </c:extLst>
        </c:ser>
        <c:dLbls>
          <c:showLegendKey val="0"/>
          <c:showVal val="0"/>
          <c:showCatName val="0"/>
          <c:showSerName val="0"/>
          <c:showPercent val="0"/>
          <c:showBubbleSize val="0"/>
        </c:dLbls>
        <c:marker val="1"/>
        <c:smooth val="0"/>
        <c:axId val="378089408"/>
        <c:axId val="378089800"/>
      </c:lineChart>
      <c:catAx>
        <c:axId val="378089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800"/>
        <c:crosses val="autoZero"/>
        <c:auto val="1"/>
        <c:lblAlgn val="ctr"/>
        <c:lblOffset val="100"/>
        <c:noMultiLvlLbl val="1"/>
      </c:catAx>
      <c:valAx>
        <c:axId val="37808980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40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Median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Monmouth</c:v>
                </c:pt>
                <c:pt idx="3">
                  <c:v>Mercer</c:v>
                </c:pt>
                <c:pt idx="4">
                  <c:v>Bergen</c:v>
                </c:pt>
                <c:pt idx="5">
                  <c:v>Burlington</c:v>
                </c:pt>
                <c:pt idx="6">
                  <c:v>Somerset</c:v>
                </c:pt>
                <c:pt idx="7">
                  <c:v>Warren</c:v>
                </c:pt>
                <c:pt idx="8">
                  <c:v>Middlesex</c:v>
                </c:pt>
                <c:pt idx="9">
                  <c:v>Ocean</c:v>
                </c:pt>
                <c:pt idx="10">
                  <c:v>Sussex</c:v>
                </c:pt>
                <c:pt idx="11">
                  <c:v>Gloucester </c:v>
                </c:pt>
                <c:pt idx="12">
                  <c:v>Hudson </c:v>
                </c:pt>
                <c:pt idx="13">
                  <c:v>Camden </c:v>
                </c:pt>
                <c:pt idx="14">
                  <c:v>Union</c:v>
                </c:pt>
                <c:pt idx="15">
                  <c:v>Passaic</c:v>
                </c:pt>
                <c:pt idx="16">
                  <c:v>Essex </c:v>
                </c:pt>
                <c:pt idx="17">
                  <c:v>Salem</c:v>
                </c:pt>
                <c:pt idx="18">
                  <c:v>Atlantic</c:v>
                </c:pt>
                <c:pt idx="19">
                  <c:v>Cumberland </c:v>
                </c:pt>
                <c:pt idx="20">
                  <c:v>Cape May </c:v>
                </c:pt>
              </c:strCache>
            </c:strRef>
          </c:cat>
          <c:val>
            <c:numRef>
              <c:f>Sheet1!$B$2:$B$22</c:f>
              <c:numCache>
                <c:formatCode>0.0%</c:formatCode>
                <c:ptCount val="21"/>
                <c:pt idx="0">
                  <c:v>3.6499999999999998E-2</c:v>
                </c:pt>
                <c:pt idx="1">
                  <c:v>3.9E-2</c:v>
                </c:pt>
                <c:pt idx="2">
                  <c:v>0.04</c:v>
                </c:pt>
                <c:pt idx="3">
                  <c:v>4.0500000000000001E-2</c:v>
                </c:pt>
                <c:pt idx="4">
                  <c:v>4.1000000000000002E-2</c:v>
                </c:pt>
                <c:pt idx="5">
                  <c:v>4.1000000000000002E-2</c:v>
                </c:pt>
                <c:pt idx="6">
                  <c:v>4.1000000000000002E-2</c:v>
                </c:pt>
                <c:pt idx="7">
                  <c:v>4.2500000000000003E-2</c:v>
                </c:pt>
                <c:pt idx="8">
                  <c:v>4.3499999999999997E-2</c:v>
                </c:pt>
                <c:pt idx="9">
                  <c:v>4.3499999999999997E-2</c:v>
                </c:pt>
                <c:pt idx="10">
                  <c:v>4.3999999999999997E-2</c:v>
                </c:pt>
                <c:pt idx="11">
                  <c:v>4.4999999999999998E-2</c:v>
                </c:pt>
                <c:pt idx="12">
                  <c:v>4.7E-2</c:v>
                </c:pt>
                <c:pt idx="13">
                  <c:v>0.05</c:v>
                </c:pt>
                <c:pt idx="14">
                  <c:v>0.05</c:v>
                </c:pt>
                <c:pt idx="15">
                  <c:v>5.7500000000000002E-2</c:v>
                </c:pt>
                <c:pt idx="16">
                  <c:v>5.8000000000000003E-2</c:v>
                </c:pt>
                <c:pt idx="17">
                  <c:v>5.8500000000000003E-2</c:v>
                </c:pt>
                <c:pt idx="18">
                  <c:v>6.1499999999999999E-2</c:v>
                </c:pt>
                <c:pt idx="19">
                  <c:v>6.7500000000000004E-2</c:v>
                </c:pt>
              </c:numCache>
            </c:numRef>
          </c:val>
          <c:extLst>
            <c:ext xmlns:c16="http://schemas.microsoft.com/office/drawing/2014/chart" uri="{C3380CC4-5D6E-409C-BE32-E72D297353CC}">
              <c16:uniqueId val="{00000000-98AE-461F-9592-BD3F1E572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Monmouth</c:v>
                </c:pt>
                <c:pt idx="3">
                  <c:v>Mercer</c:v>
                </c:pt>
                <c:pt idx="4">
                  <c:v>Bergen</c:v>
                </c:pt>
                <c:pt idx="5">
                  <c:v>Burlington</c:v>
                </c:pt>
                <c:pt idx="6">
                  <c:v>Somerset</c:v>
                </c:pt>
                <c:pt idx="7">
                  <c:v>Warren</c:v>
                </c:pt>
                <c:pt idx="8">
                  <c:v>Middlesex</c:v>
                </c:pt>
                <c:pt idx="9">
                  <c:v>Ocean</c:v>
                </c:pt>
                <c:pt idx="10">
                  <c:v>Sussex</c:v>
                </c:pt>
                <c:pt idx="11">
                  <c:v>Gloucester </c:v>
                </c:pt>
                <c:pt idx="12">
                  <c:v>Hudson </c:v>
                </c:pt>
                <c:pt idx="13">
                  <c:v>Camden </c:v>
                </c:pt>
                <c:pt idx="14">
                  <c:v>Union</c:v>
                </c:pt>
                <c:pt idx="15">
                  <c:v>Passaic</c:v>
                </c:pt>
                <c:pt idx="16">
                  <c:v>Essex </c:v>
                </c:pt>
                <c:pt idx="17">
                  <c:v>Salem</c:v>
                </c:pt>
                <c:pt idx="18">
                  <c:v>Atlantic</c:v>
                </c:pt>
                <c:pt idx="19">
                  <c:v>Cumberland </c:v>
                </c:pt>
                <c:pt idx="20">
                  <c:v>Cape May </c:v>
                </c:pt>
              </c:strCache>
            </c:strRef>
          </c:cat>
          <c:val>
            <c:numRef>
              <c:f>Sheet1!$C$2:$C$22</c:f>
              <c:numCache>
                <c:formatCode>General</c:formatCode>
                <c:ptCount val="21"/>
                <c:pt idx="20" formatCode="0.0">
                  <c:v>7.1499999999999994E-2</c:v>
                </c:pt>
              </c:numCache>
            </c:numRef>
          </c:val>
          <c:extLst>
            <c:ext xmlns:c16="http://schemas.microsoft.com/office/drawing/2014/chart" uri="{C3380CC4-5D6E-409C-BE32-E72D297353CC}">
              <c16:uniqueId val="{00000001-98AE-461F-9592-BD3F1E572976}"/>
            </c:ext>
          </c:extLst>
        </c:ser>
        <c:ser>
          <c:idx val="2"/>
          <c:order val="2"/>
          <c:tx>
            <c:strRef>
              <c:f>Sheet1!$D$1</c:f>
              <c:strCache>
                <c:ptCount val="1"/>
                <c:pt idx="0">
                  <c:v>NJ Median 4.7%</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Monmouth</c:v>
                </c:pt>
                <c:pt idx="3">
                  <c:v>Mercer</c:v>
                </c:pt>
                <c:pt idx="4">
                  <c:v>Bergen</c:v>
                </c:pt>
                <c:pt idx="5">
                  <c:v>Burlington</c:v>
                </c:pt>
                <c:pt idx="6">
                  <c:v>Somerset</c:v>
                </c:pt>
                <c:pt idx="7">
                  <c:v>Warren</c:v>
                </c:pt>
                <c:pt idx="8">
                  <c:v>Middlesex</c:v>
                </c:pt>
                <c:pt idx="9">
                  <c:v>Ocean</c:v>
                </c:pt>
                <c:pt idx="10">
                  <c:v>Sussex</c:v>
                </c:pt>
                <c:pt idx="11">
                  <c:v>Gloucester </c:v>
                </c:pt>
                <c:pt idx="12">
                  <c:v>Hudson </c:v>
                </c:pt>
                <c:pt idx="13">
                  <c:v>Camden </c:v>
                </c:pt>
                <c:pt idx="14">
                  <c:v>Union</c:v>
                </c:pt>
                <c:pt idx="15">
                  <c:v>Passaic</c:v>
                </c:pt>
                <c:pt idx="16">
                  <c:v>Essex </c:v>
                </c:pt>
                <c:pt idx="17">
                  <c:v>Salem</c:v>
                </c:pt>
                <c:pt idx="18">
                  <c:v>Atlantic</c:v>
                </c:pt>
                <c:pt idx="19">
                  <c:v>Cumberland </c:v>
                </c:pt>
                <c:pt idx="20">
                  <c:v>Cape May </c:v>
                </c:pt>
              </c:strCache>
            </c:strRef>
          </c:cat>
          <c:val>
            <c:numRef>
              <c:f>Sheet1!$D$2:$D$22</c:f>
              <c:numCache>
                <c:formatCode>0.0%</c:formatCode>
                <c:ptCount val="21"/>
                <c:pt idx="0">
                  <c:v>4.7E-2</c:v>
                </c:pt>
                <c:pt idx="1">
                  <c:v>4.7E-2</c:v>
                </c:pt>
                <c:pt idx="2">
                  <c:v>4.7E-2</c:v>
                </c:pt>
                <c:pt idx="3">
                  <c:v>4.7E-2</c:v>
                </c:pt>
                <c:pt idx="4">
                  <c:v>4.7E-2</c:v>
                </c:pt>
                <c:pt idx="5">
                  <c:v>4.7E-2</c:v>
                </c:pt>
                <c:pt idx="6">
                  <c:v>4.7E-2</c:v>
                </c:pt>
                <c:pt idx="7">
                  <c:v>4.7E-2</c:v>
                </c:pt>
                <c:pt idx="8">
                  <c:v>4.7E-2</c:v>
                </c:pt>
                <c:pt idx="9">
                  <c:v>4.7E-2</c:v>
                </c:pt>
                <c:pt idx="10">
                  <c:v>4.7E-2</c:v>
                </c:pt>
                <c:pt idx="11">
                  <c:v>4.7E-2</c:v>
                </c:pt>
                <c:pt idx="12">
                  <c:v>4.7E-2</c:v>
                </c:pt>
                <c:pt idx="13">
                  <c:v>4.7E-2</c:v>
                </c:pt>
                <c:pt idx="14">
                  <c:v>4.7E-2</c:v>
                </c:pt>
                <c:pt idx="15">
                  <c:v>4.7E-2</c:v>
                </c:pt>
                <c:pt idx="16">
                  <c:v>4.7E-2</c:v>
                </c:pt>
                <c:pt idx="17">
                  <c:v>4.7E-2</c:v>
                </c:pt>
                <c:pt idx="18">
                  <c:v>4.7E-2</c:v>
                </c:pt>
                <c:pt idx="19">
                  <c:v>4.7E-2</c:v>
                </c:pt>
                <c:pt idx="20">
                  <c:v>4.7E-2</c:v>
                </c:pt>
              </c:numCache>
            </c:numRef>
          </c:val>
          <c:extLst>
            <c:ext xmlns:c16="http://schemas.microsoft.com/office/drawing/2014/chart" uri="{C3380CC4-5D6E-409C-BE32-E72D297353CC}">
              <c16:uniqueId val="{00000003-98AE-461F-9592-BD3F1E572976}"/>
            </c:ext>
          </c:extLst>
        </c:ser>
        <c:dLbls>
          <c:showLegendKey val="0"/>
          <c:showVal val="0"/>
          <c:showCatName val="0"/>
          <c:showSerName val="0"/>
          <c:showPercent val="0"/>
          <c:showBubbleSize val="0"/>
        </c:dLbls>
        <c:gapWidth val="182"/>
        <c:axId val="378090584"/>
        <c:axId val="378090976"/>
      </c:barChart>
      <c:catAx>
        <c:axId val="378090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0976"/>
        <c:crosses val="autoZero"/>
        <c:auto val="1"/>
        <c:lblAlgn val="ctr"/>
        <c:lblOffset val="100"/>
        <c:noMultiLvlLbl val="0"/>
      </c:catAx>
      <c:valAx>
        <c:axId val="378090976"/>
        <c:scaling>
          <c:orientation val="minMax"/>
        </c:scaling>
        <c:delete val="1"/>
        <c:axPos val="b"/>
        <c:numFmt formatCode="0.0%" sourceLinked="1"/>
        <c:majorTickMark val="none"/>
        <c:minorTickMark val="none"/>
        <c:tickLblPos val="nextTo"/>
        <c:crossAx val="378090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55668018562225108"/>
          <c:y val="0.90985018581953503"/>
          <c:w val="0.1294420403087402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33470367908304"/>
          <c:y val="2.3256512496558222E-2"/>
          <c:w val="0.85664054399158818"/>
          <c:h val="0.91355931626580245"/>
        </c:manualLayout>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Hudson</c:v>
                </c:pt>
                <c:pt idx="2">
                  <c:v>Essex</c:v>
                </c:pt>
                <c:pt idx="3">
                  <c:v>Union</c:v>
                </c:pt>
                <c:pt idx="4">
                  <c:v>Cape May</c:v>
                </c:pt>
                <c:pt idx="5">
                  <c:v>Warren</c:v>
                </c:pt>
                <c:pt idx="6">
                  <c:v>Atlantic</c:v>
                </c:pt>
                <c:pt idx="7">
                  <c:v>Sussex</c:v>
                </c:pt>
                <c:pt idx="8">
                  <c:v>Burlington</c:v>
                </c:pt>
                <c:pt idx="9">
                  <c:v>Camden</c:v>
                </c:pt>
                <c:pt idx="10">
                  <c:v>Salem</c:v>
                </c:pt>
                <c:pt idx="11">
                  <c:v>Somerset</c:v>
                </c:pt>
                <c:pt idx="12">
                  <c:v>Passaic</c:v>
                </c:pt>
                <c:pt idx="13">
                  <c:v>Gloucester</c:v>
                </c:pt>
                <c:pt idx="14">
                  <c:v>Ocean</c:v>
                </c:pt>
                <c:pt idx="15">
                  <c:v>Monmouth</c:v>
                </c:pt>
                <c:pt idx="16">
                  <c:v>Bergen</c:v>
                </c:pt>
                <c:pt idx="17">
                  <c:v>Hunterdon</c:v>
                </c:pt>
                <c:pt idx="18">
                  <c:v>Middlesex</c:v>
                </c:pt>
                <c:pt idx="19">
                  <c:v>Mercer</c:v>
                </c:pt>
                <c:pt idx="20">
                  <c:v>Morris</c:v>
                </c:pt>
              </c:strCache>
            </c:strRef>
          </c:cat>
          <c:val>
            <c:numRef>
              <c:f>Sheet1!$B$2:$B$22</c:f>
              <c:numCache>
                <c:formatCode>0.00%</c:formatCode>
                <c:ptCount val="21"/>
                <c:pt idx="0">
                  <c:v>0.13723350000000001</c:v>
                </c:pt>
                <c:pt idx="1">
                  <c:v>7.9659300000000002E-2</c:v>
                </c:pt>
                <c:pt idx="2">
                  <c:v>7.4577400000000002E-2</c:v>
                </c:pt>
                <c:pt idx="3" formatCode="General">
                  <c:v>7.2935200000000006E-2</c:v>
                </c:pt>
                <c:pt idx="5">
                  <c:v>6.7063300000000006E-2</c:v>
                </c:pt>
                <c:pt idx="6">
                  <c:v>6.6850800000000002E-2</c:v>
                </c:pt>
                <c:pt idx="7">
                  <c:v>6.1415400000000002E-2</c:v>
                </c:pt>
                <c:pt idx="8">
                  <c:v>5.6457800000000002E-2</c:v>
                </c:pt>
                <c:pt idx="9">
                  <c:v>5.5675000000000002E-2</c:v>
                </c:pt>
                <c:pt idx="10">
                  <c:v>5.39216E-2</c:v>
                </c:pt>
                <c:pt idx="11">
                  <c:v>5.1183100000000002E-2</c:v>
                </c:pt>
                <c:pt idx="12">
                  <c:v>4.8031200000000003E-2</c:v>
                </c:pt>
                <c:pt idx="13">
                  <c:v>4.3699300000000003E-2</c:v>
                </c:pt>
                <c:pt idx="14">
                  <c:v>3.7602900000000002E-2</c:v>
                </c:pt>
                <c:pt idx="15">
                  <c:v>3.7151999999999998E-2</c:v>
                </c:pt>
                <c:pt idx="16">
                  <c:v>3.5925699999999998E-2</c:v>
                </c:pt>
                <c:pt idx="17">
                  <c:v>3.5087699999999999E-2</c:v>
                </c:pt>
                <c:pt idx="18">
                  <c:v>3.4970399999999999E-2</c:v>
                </c:pt>
                <c:pt idx="19">
                  <c:v>3.21071E-2</c:v>
                </c:pt>
                <c:pt idx="20">
                  <c:v>3.0054299999999999E-2</c:v>
                </c:pt>
              </c:numCache>
            </c:numRef>
          </c:val>
          <c:extLst>
            <c:ext xmlns:c16="http://schemas.microsoft.com/office/drawing/2014/chart" uri="{C3380CC4-5D6E-409C-BE32-E72D297353CC}">
              <c16:uniqueId val="{00000000-1230-479B-A976-1F37847CA31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Hudson</c:v>
                </c:pt>
                <c:pt idx="2">
                  <c:v>Essex</c:v>
                </c:pt>
                <c:pt idx="3">
                  <c:v>Union</c:v>
                </c:pt>
                <c:pt idx="4">
                  <c:v>Cape May</c:v>
                </c:pt>
                <c:pt idx="5">
                  <c:v>Warren</c:v>
                </c:pt>
                <c:pt idx="6">
                  <c:v>Atlantic</c:v>
                </c:pt>
                <c:pt idx="7">
                  <c:v>Sussex</c:v>
                </c:pt>
                <c:pt idx="8">
                  <c:v>Burlington</c:v>
                </c:pt>
                <c:pt idx="9">
                  <c:v>Camden</c:v>
                </c:pt>
                <c:pt idx="10">
                  <c:v>Salem</c:v>
                </c:pt>
                <c:pt idx="11">
                  <c:v>Somerset</c:v>
                </c:pt>
                <c:pt idx="12">
                  <c:v>Passaic</c:v>
                </c:pt>
                <c:pt idx="13">
                  <c:v>Gloucester</c:v>
                </c:pt>
                <c:pt idx="14">
                  <c:v>Ocean</c:v>
                </c:pt>
                <c:pt idx="15">
                  <c:v>Monmouth</c:v>
                </c:pt>
                <c:pt idx="16">
                  <c:v>Bergen</c:v>
                </c:pt>
                <c:pt idx="17">
                  <c:v>Hunterdon</c:v>
                </c:pt>
                <c:pt idx="18">
                  <c:v>Middlesex</c:v>
                </c:pt>
                <c:pt idx="19">
                  <c:v>Mercer</c:v>
                </c:pt>
                <c:pt idx="20">
                  <c:v>Morris</c:v>
                </c:pt>
              </c:strCache>
            </c:strRef>
          </c:cat>
          <c:val>
            <c:numRef>
              <c:f>Sheet1!$C$2:$C$22</c:f>
              <c:numCache>
                <c:formatCode>General</c:formatCode>
                <c:ptCount val="21"/>
                <c:pt idx="4" formatCode="0.0%">
                  <c:v>6.7153299999999999E-2</c:v>
                </c:pt>
              </c:numCache>
            </c:numRef>
          </c:val>
          <c:extLst>
            <c:ext xmlns:c16="http://schemas.microsoft.com/office/drawing/2014/chart" uri="{C3380CC4-5D6E-409C-BE32-E72D297353CC}">
              <c16:uniqueId val="{00000001-1230-479B-A976-1F37847CA315}"/>
            </c:ext>
          </c:extLst>
        </c:ser>
        <c:ser>
          <c:idx val="2"/>
          <c:order val="2"/>
          <c:tx>
            <c:strRef>
              <c:f>Sheet1!$D$1</c:f>
              <c:strCache>
                <c:ptCount val="1"/>
                <c:pt idx="0">
                  <c:v>NJ avg. 6%</c:v>
                </c:pt>
              </c:strCache>
            </c:strRef>
          </c:tx>
          <c:spPr>
            <a:noFill/>
            <a:ln>
              <a:noFill/>
            </a:ln>
            <a:effectLst/>
          </c:spPr>
          <c:invertIfNegative val="0"/>
          <c:cat>
            <c:strRef>
              <c:f>Sheet1!$A$2:$A$22</c:f>
              <c:strCache>
                <c:ptCount val="21"/>
                <c:pt idx="0">
                  <c:v>Cumberland</c:v>
                </c:pt>
                <c:pt idx="1">
                  <c:v>Hudson</c:v>
                </c:pt>
                <c:pt idx="2">
                  <c:v>Essex</c:v>
                </c:pt>
                <c:pt idx="3">
                  <c:v>Union</c:v>
                </c:pt>
                <c:pt idx="4">
                  <c:v>Cape May</c:v>
                </c:pt>
                <c:pt idx="5">
                  <c:v>Warren</c:v>
                </c:pt>
                <c:pt idx="6">
                  <c:v>Atlantic</c:v>
                </c:pt>
                <c:pt idx="7">
                  <c:v>Sussex</c:v>
                </c:pt>
                <c:pt idx="8">
                  <c:v>Burlington</c:v>
                </c:pt>
                <c:pt idx="9">
                  <c:v>Camden</c:v>
                </c:pt>
                <c:pt idx="10">
                  <c:v>Salem</c:v>
                </c:pt>
                <c:pt idx="11">
                  <c:v>Somerset</c:v>
                </c:pt>
                <c:pt idx="12">
                  <c:v>Passaic</c:v>
                </c:pt>
                <c:pt idx="13">
                  <c:v>Gloucester</c:v>
                </c:pt>
                <c:pt idx="14">
                  <c:v>Ocean</c:v>
                </c:pt>
                <c:pt idx="15">
                  <c:v>Monmouth</c:v>
                </c:pt>
                <c:pt idx="16">
                  <c:v>Bergen</c:v>
                </c:pt>
                <c:pt idx="17">
                  <c:v>Hunterdon</c:v>
                </c:pt>
                <c:pt idx="18">
                  <c:v>Middlesex</c:v>
                </c:pt>
                <c:pt idx="19">
                  <c:v>Mercer</c:v>
                </c:pt>
                <c:pt idx="20">
                  <c:v>Morris</c:v>
                </c:pt>
              </c:strCache>
            </c:strRef>
          </c:cat>
          <c:val>
            <c:numRef>
              <c:f>Sheet1!$D$2:$D$22</c:f>
              <c:numCache>
                <c:formatCode>0.00%</c:formatCode>
                <c:ptCount val="21"/>
                <c:pt idx="0">
                  <c:v>0.06</c:v>
                </c:pt>
                <c:pt idx="1">
                  <c:v>0.06</c:v>
                </c:pt>
                <c:pt idx="2">
                  <c:v>0.06</c:v>
                </c:pt>
                <c:pt idx="3">
                  <c:v>0.06</c:v>
                </c:pt>
                <c:pt idx="4">
                  <c:v>0.06</c:v>
                </c:pt>
                <c:pt idx="5">
                  <c:v>0.06</c:v>
                </c:pt>
                <c:pt idx="6">
                  <c:v>0.06</c:v>
                </c:pt>
                <c:pt idx="7">
                  <c:v>0.06</c:v>
                </c:pt>
                <c:pt idx="8">
                  <c:v>0.06</c:v>
                </c:pt>
                <c:pt idx="9">
                  <c:v>0.06</c:v>
                </c:pt>
                <c:pt idx="10">
                  <c:v>0.06</c:v>
                </c:pt>
                <c:pt idx="11">
                  <c:v>0.06</c:v>
                </c:pt>
                <c:pt idx="12">
                  <c:v>0.06</c:v>
                </c:pt>
                <c:pt idx="13">
                  <c:v>0.06</c:v>
                </c:pt>
                <c:pt idx="14">
                  <c:v>0.06</c:v>
                </c:pt>
                <c:pt idx="15">
                  <c:v>0.06</c:v>
                </c:pt>
                <c:pt idx="16">
                  <c:v>0.06</c:v>
                </c:pt>
                <c:pt idx="17">
                  <c:v>0.06</c:v>
                </c:pt>
                <c:pt idx="18">
                  <c:v>0.06</c:v>
                </c:pt>
                <c:pt idx="19">
                  <c:v>0.06</c:v>
                </c:pt>
                <c:pt idx="20">
                  <c:v>0.06</c:v>
                </c:pt>
              </c:numCache>
            </c:numRef>
          </c:val>
          <c:extLst>
            <c:ext xmlns:c16="http://schemas.microsoft.com/office/drawing/2014/chart" uri="{C3380CC4-5D6E-409C-BE32-E72D297353CC}">
              <c16:uniqueId val="{00000002-1230-479B-A976-1F37847CA315}"/>
            </c:ext>
          </c:extLst>
        </c:ser>
        <c:dLbls>
          <c:showLegendKey val="0"/>
          <c:showVal val="0"/>
          <c:showCatName val="0"/>
          <c:showSerName val="0"/>
          <c:showPercent val="0"/>
          <c:showBubbleSize val="0"/>
        </c:dLbls>
        <c:gapWidth val="182"/>
        <c:axId val="344572784"/>
        <c:axId val="344573176"/>
      </c:barChart>
      <c:catAx>
        <c:axId val="344572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t"/>
        <c:numFmt formatCode="0.00%" sourceLinked="1"/>
        <c:majorTickMark val="none"/>
        <c:minorTickMark val="none"/>
        <c:tickLblPos val="nextTo"/>
        <c:crossAx val="344572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Black/White Segregation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3"/>
              <c:layout>
                <c:manualLayout>
                  <c:x val="-2.3222687007874131E-2"/>
                  <c:y val="2.978832463592113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361-4FBE-B43D-55AF6D4586A1}"/>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2020</c:v>
                </c:pt>
                <c:pt idx="1">
                  <c:v>2021</c:v>
                </c:pt>
                <c:pt idx="2">
                  <c:v>2022</c:v>
                </c:pt>
                <c:pt idx="3">
                  <c:v>2023</c:v>
                </c:pt>
                <c:pt idx="4">
                  <c:v>2024</c:v>
                </c:pt>
              </c:numCache>
            </c:numRef>
          </c:cat>
          <c:val>
            <c:numRef>
              <c:f>Sheet1!$B$2:$B$6</c:f>
              <c:numCache>
                <c:formatCode>0.00</c:formatCode>
                <c:ptCount val="5"/>
                <c:pt idx="0">
                  <c:v>60</c:v>
                </c:pt>
                <c:pt idx="1">
                  <c:v>62</c:v>
                </c:pt>
                <c:pt idx="2">
                  <c:v>64</c:v>
                </c:pt>
                <c:pt idx="3">
                  <c:v>64</c:v>
                </c:pt>
                <c:pt idx="4">
                  <c:v>65.71594202</c:v>
                </c:pt>
              </c:numCache>
            </c:numRef>
          </c:val>
          <c:smooth val="0"/>
          <c:extLst>
            <c:ext xmlns:c16="http://schemas.microsoft.com/office/drawing/2014/chart" uri="{C3380CC4-5D6E-409C-BE32-E72D297353CC}">
              <c16:uniqueId val="{00000001-A361-4FBE-B43D-55AF6D4586A1}"/>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majorUnit val="1"/>
        <c:minorUnit val="1"/>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0%</c:formatCode>
                <c:ptCount val="5"/>
                <c:pt idx="0">
                  <c:v>7.0564000000000002E-2</c:v>
                </c:pt>
                <c:pt idx="1">
                  <c:v>7.5451099999999993E-2</c:v>
                </c:pt>
                <c:pt idx="2">
                  <c:v>8.2028100000000007E-2</c:v>
                </c:pt>
                <c:pt idx="3">
                  <c:v>5.3682199999999999E-2</c:v>
                </c:pt>
                <c:pt idx="4">
                  <c:v>6.7153299999999999E-2</c:v>
                </c:pt>
              </c:numCache>
            </c:numRef>
          </c:val>
          <c:smooth val="0"/>
          <c:extLst>
            <c:ext xmlns:c16="http://schemas.microsoft.com/office/drawing/2014/chart" uri="{C3380CC4-5D6E-409C-BE32-E72D297353CC}">
              <c16:uniqueId val="{00000000-EC54-42C9-AF94-A95E0600AF7B}"/>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400101034828431"/>
          <c:y val="1.1475980631270337E-3"/>
          <c:w val="0.86476148517188511"/>
          <c:h val="0.93574534772252049"/>
        </c:manualLayout>
      </c:layout>
      <c:barChart>
        <c:barDir val="bar"/>
        <c:grouping val="clustered"/>
        <c:varyColors val="0"/>
        <c:ser>
          <c:idx val="0"/>
          <c:order val="0"/>
          <c:tx>
            <c:strRef>
              <c:f>Sheet1!$B$1</c:f>
              <c:strCache>
                <c:ptCount val="1"/>
                <c:pt idx="0">
                  <c:v>Cohort 2023 4-Year Graduation Rate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5"/>
                <c:pt idx="0">
                  <c:v>Wildwood City School District</c:v>
                </c:pt>
                <c:pt idx="1">
                  <c:v>Lower Cape May Regional School District</c:v>
                </c:pt>
                <c:pt idx="2">
                  <c:v>Middle Township Public School District</c:v>
                </c:pt>
                <c:pt idx="3">
                  <c:v>Ocean City School District</c:v>
                </c:pt>
                <c:pt idx="4">
                  <c:v>Cape May County Technical High School District</c:v>
                </c:pt>
              </c:strCache>
            </c:strRef>
          </c:cat>
          <c:val>
            <c:numRef>
              <c:f>Sheet1!$B$2:$B$7</c:f>
              <c:numCache>
                <c:formatCode>General</c:formatCode>
                <c:ptCount val="6"/>
                <c:pt idx="0">
                  <c:v>79.2</c:v>
                </c:pt>
                <c:pt idx="1">
                  <c:v>84.9</c:v>
                </c:pt>
                <c:pt idx="2">
                  <c:v>92.8</c:v>
                </c:pt>
                <c:pt idx="3">
                  <c:v>95.7</c:v>
                </c:pt>
                <c:pt idx="4">
                  <c:v>97.6</c:v>
                </c:pt>
              </c:numCache>
            </c:numRef>
          </c:val>
          <c:extLst>
            <c:ext xmlns:c16="http://schemas.microsoft.com/office/drawing/2014/chart" uri="{C3380CC4-5D6E-409C-BE32-E72D297353CC}">
              <c16:uniqueId val="{00000000-E871-4280-A9BF-0E926203063E}"/>
            </c:ext>
          </c:extLst>
        </c:ser>
        <c:ser>
          <c:idx val="1"/>
          <c:order val="1"/>
          <c:tx>
            <c:strRef>
              <c:f>Sheet1!$C$1</c:f>
              <c:strCache>
                <c:ptCount val="1"/>
                <c:pt idx="0">
                  <c:v>NJ  Graduation Rate 91.1</c:v>
                </c:pt>
              </c:strCache>
            </c:strRef>
          </c:tx>
          <c:spPr>
            <a:noFill/>
            <a:ln>
              <a:noFill/>
            </a:ln>
            <a:effectLst/>
          </c:spPr>
          <c:invertIfNegative val="0"/>
          <c:trendline>
            <c:name>NJ Grad. Rate 90.9%</c:name>
            <c:spPr>
              <a:ln w="19050" cap="rnd">
                <a:solidFill>
                  <a:schemeClr val="dk1">
                    <a:tint val="55000"/>
                  </a:schemeClr>
                </a:solidFill>
                <a:prstDash val="sysDot"/>
              </a:ln>
              <a:effectLst/>
            </c:spPr>
            <c:trendlineType val="linear"/>
            <c:dispRSqr val="0"/>
            <c:dispEq val="0"/>
          </c:trendline>
          <c:cat>
            <c:strRef>
              <c:f>Sheet1!$A$2:$A$7</c:f>
              <c:strCache>
                <c:ptCount val="5"/>
                <c:pt idx="0">
                  <c:v>Wildwood City School District</c:v>
                </c:pt>
                <c:pt idx="1">
                  <c:v>Lower Cape May Regional School District</c:v>
                </c:pt>
                <c:pt idx="2">
                  <c:v>Middle Township Public School District</c:v>
                </c:pt>
                <c:pt idx="3">
                  <c:v>Ocean City School District</c:v>
                </c:pt>
                <c:pt idx="4">
                  <c:v>Cape May County Technical High School District</c:v>
                </c:pt>
              </c:strCache>
            </c:strRef>
          </c:cat>
          <c:val>
            <c:numRef>
              <c:f>Sheet1!$C$2:$C$7</c:f>
              <c:numCache>
                <c:formatCode>General</c:formatCode>
                <c:ptCount val="6"/>
                <c:pt idx="0">
                  <c:v>91.1</c:v>
                </c:pt>
                <c:pt idx="1">
                  <c:v>91.1</c:v>
                </c:pt>
                <c:pt idx="2">
                  <c:v>91.1</c:v>
                </c:pt>
                <c:pt idx="3">
                  <c:v>91.1</c:v>
                </c:pt>
                <c:pt idx="4">
                  <c:v>91.1</c:v>
                </c:pt>
              </c:numCache>
            </c:numRef>
          </c:val>
          <c:extLst>
            <c:ext xmlns:c16="http://schemas.microsoft.com/office/drawing/2014/chart" uri="{C3380CC4-5D6E-409C-BE32-E72D297353CC}">
              <c16:uniqueId val="{00000001-E871-4280-A9BF-0E926203063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General" sourceLinked="1"/>
        <c:majorTickMark val="none"/>
        <c:minorTickMark val="none"/>
        <c:tickLblPos val="nextTo"/>
        <c:crossAx val="341760888"/>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70889412353009273"/>
          <c:y val="0.87372482410005792"/>
          <c:w val="0.23742973358014424"/>
          <c:h val="3.3554250921812814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0.879</c:v>
                </c:pt>
                <c:pt idx="1">
                  <c:v>0.87</c:v>
                </c:pt>
                <c:pt idx="2">
                  <c:v>0.90300000000000002</c:v>
                </c:pt>
                <c:pt idx="3">
                  <c:v>0.94699999999999995</c:v>
                </c:pt>
                <c:pt idx="4">
                  <c:v>0.95299999999999996</c:v>
                </c:pt>
              </c:numCache>
            </c:numRef>
          </c:val>
          <c:smooth val="0"/>
          <c:extLst>
            <c:ext xmlns:c16="http://schemas.microsoft.com/office/drawing/2014/chart" uri="{C3380CC4-5D6E-409C-BE32-E72D297353CC}">
              <c16:uniqueId val="{00000000-7B25-4C99-8769-D1CF899DAA83}"/>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505454302559163"/>
          <c:y val="2.2254750892818548E-2"/>
          <c:w val="0.86088297098065247"/>
          <c:h val="0.89094451655009699"/>
        </c:manualLayout>
      </c:layout>
      <c:barChart>
        <c:barDir val="bar"/>
        <c:grouping val="clustered"/>
        <c:varyColors val="0"/>
        <c:ser>
          <c:idx val="0"/>
          <c:order val="0"/>
          <c:tx>
            <c:strRef>
              <c:f>Sheet1!$B$1</c:f>
              <c:strCache>
                <c:ptCount val="1"/>
                <c:pt idx="0">
                  <c:v>% with HS </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Cumberland</c:v>
                </c:pt>
                <c:pt idx="2">
                  <c:v>Salem</c:v>
                </c:pt>
                <c:pt idx="3">
                  <c:v>Hudson</c:v>
                </c:pt>
                <c:pt idx="4">
                  <c:v>Mercer</c:v>
                </c:pt>
                <c:pt idx="5">
                  <c:v>Warren</c:v>
                </c:pt>
                <c:pt idx="6">
                  <c:v>Atlantic</c:v>
                </c:pt>
                <c:pt idx="7">
                  <c:v>Gloucester</c:v>
                </c:pt>
                <c:pt idx="8">
                  <c:v>Camden</c:v>
                </c:pt>
                <c:pt idx="9">
                  <c:v>Monmouth</c:v>
                </c:pt>
                <c:pt idx="10">
                  <c:v>Union</c:v>
                </c:pt>
                <c:pt idx="11">
                  <c:v>Essex</c:v>
                </c:pt>
                <c:pt idx="12">
                  <c:v>Passaic</c:v>
                </c:pt>
                <c:pt idx="13">
                  <c:v>Bergen</c:v>
                </c:pt>
                <c:pt idx="14">
                  <c:v>Middlesex</c:v>
                </c:pt>
                <c:pt idx="15">
                  <c:v>Cape May</c:v>
                </c:pt>
                <c:pt idx="16">
                  <c:v>Somerset</c:v>
                </c:pt>
                <c:pt idx="17">
                  <c:v>Sussex</c:v>
                </c:pt>
                <c:pt idx="18">
                  <c:v>Hunterdon</c:v>
                </c:pt>
                <c:pt idx="19">
                  <c:v>Burlington</c:v>
                </c:pt>
                <c:pt idx="20">
                  <c:v>Morris</c:v>
                </c:pt>
              </c:strCache>
            </c:strRef>
          </c:cat>
          <c:val>
            <c:numRef>
              <c:f>Sheet1!$B$2:$B$22</c:f>
              <c:numCache>
                <c:formatCode>0.0%</c:formatCode>
                <c:ptCount val="21"/>
                <c:pt idx="0">
                  <c:v>0.9</c:v>
                </c:pt>
                <c:pt idx="1">
                  <c:v>0.91700000000000004</c:v>
                </c:pt>
                <c:pt idx="2">
                  <c:v>0.91900000000000004</c:v>
                </c:pt>
                <c:pt idx="3">
                  <c:v>0.92400000000000004</c:v>
                </c:pt>
                <c:pt idx="4">
                  <c:v>0.92500000000000004</c:v>
                </c:pt>
                <c:pt idx="5">
                  <c:v>0.93100000000000005</c:v>
                </c:pt>
                <c:pt idx="6">
                  <c:v>0.93300000000000005</c:v>
                </c:pt>
                <c:pt idx="7">
                  <c:v>0.93400000000000005</c:v>
                </c:pt>
                <c:pt idx="8" formatCode="General">
                  <c:v>0.93500000000000005</c:v>
                </c:pt>
                <c:pt idx="9">
                  <c:v>0.94</c:v>
                </c:pt>
                <c:pt idx="10">
                  <c:v>0.94299999999999995</c:v>
                </c:pt>
                <c:pt idx="11">
                  <c:v>0.94499999999999995</c:v>
                </c:pt>
                <c:pt idx="12">
                  <c:v>0.94499999999999995</c:v>
                </c:pt>
                <c:pt idx="13">
                  <c:v>0.94599999999999995</c:v>
                </c:pt>
                <c:pt idx="14">
                  <c:v>0.95199999999999996</c:v>
                </c:pt>
                <c:pt idx="16">
                  <c:v>0.95799999999999996</c:v>
                </c:pt>
                <c:pt idx="17">
                  <c:v>0.96</c:v>
                </c:pt>
                <c:pt idx="18">
                  <c:v>0.96099999999999997</c:v>
                </c:pt>
                <c:pt idx="19">
                  <c:v>0.96199999999999997</c:v>
                </c:pt>
                <c:pt idx="20">
                  <c:v>0.96499999999999997</c:v>
                </c:pt>
              </c:numCache>
            </c:numRef>
          </c:val>
          <c:extLst>
            <c:ext xmlns:c16="http://schemas.microsoft.com/office/drawing/2014/chart" uri="{C3380CC4-5D6E-409C-BE32-E72D297353CC}">
              <c16:uniqueId val="{00000000-20B2-4075-AADE-FC86D5CD88A3}"/>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Cumberland</c:v>
                </c:pt>
                <c:pt idx="2">
                  <c:v>Salem</c:v>
                </c:pt>
                <c:pt idx="3">
                  <c:v>Hudson</c:v>
                </c:pt>
                <c:pt idx="4">
                  <c:v>Mercer</c:v>
                </c:pt>
                <c:pt idx="5">
                  <c:v>Warren</c:v>
                </c:pt>
                <c:pt idx="6">
                  <c:v>Atlantic</c:v>
                </c:pt>
                <c:pt idx="7">
                  <c:v>Gloucester</c:v>
                </c:pt>
                <c:pt idx="8">
                  <c:v>Camden</c:v>
                </c:pt>
                <c:pt idx="9">
                  <c:v>Monmouth</c:v>
                </c:pt>
                <c:pt idx="10">
                  <c:v>Union</c:v>
                </c:pt>
                <c:pt idx="11">
                  <c:v>Essex</c:v>
                </c:pt>
                <c:pt idx="12">
                  <c:v>Passaic</c:v>
                </c:pt>
                <c:pt idx="13">
                  <c:v>Bergen</c:v>
                </c:pt>
                <c:pt idx="14">
                  <c:v>Middlesex</c:v>
                </c:pt>
                <c:pt idx="15">
                  <c:v>Cape May</c:v>
                </c:pt>
                <c:pt idx="16">
                  <c:v>Somerset</c:v>
                </c:pt>
                <c:pt idx="17">
                  <c:v>Sussex</c:v>
                </c:pt>
                <c:pt idx="18">
                  <c:v>Hunterdon</c:v>
                </c:pt>
                <c:pt idx="19">
                  <c:v>Burlington</c:v>
                </c:pt>
                <c:pt idx="20">
                  <c:v>Morris</c:v>
                </c:pt>
              </c:strCache>
            </c:strRef>
          </c:cat>
          <c:val>
            <c:numRef>
              <c:f>Sheet1!$C$2:$C$22</c:f>
              <c:numCache>
                <c:formatCode>General</c:formatCode>
                <c:ptCount val="21"/>
                <c:pt idx="15">
                  <c:v>0.95299999999999996</c:v>
                </c:pt>
              </c:numCache>
            </c:numRef>
          </c:val>
          <c:extLst>
            <c:ext xmlns:c16="http://schemas.microsoft.com/office/drawing/2014/chart" uri="{C3380CC4-5D6E-409C-BE32-E72D297353CC}">
              <c16:uniqueId val="{00000001-20B2-4075-AADE-FC86D5CD88A3}"/>
            </c:ext>
          </c:extLst>
        </c:ser>
        <c:ser>
          <c:idx val="2"/>
          <c:order val="2"/>
          <c:tx>
            <c:strRef>
              <c:f>Sheet1!$D$1</c:f>
              <c:strCache>
                <c:ptCount val="1"/>
                <c:pt idx="0">
                  <c:v>NJ Avg. 94%</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Ocean</c:v>
                </c:pt>
                <c:pt idx="1">
                  <c:v>Cumberland</c:v>
                </c:pt>
                <c:pt idx="2">
                  <c:v>Salem</c:v>
                </c:pt>
                <c:pt idx="3">
                  <c:v>Hudson</c:v>
                </c:pt>
                <c:pt idx="4">
                  <c:v>Mercer</c:v>
                </c:pt>
                <c:pt idx="5">
                  <c:v>Warren</c:v>
                </c:pt>
                <c:pt idx="6">
                  <c:v>Atlantic</c:v>
                </c:pt>
                <c:pt idx="7">
                  <c:v>Gloucester</c:v>
                </c:pt>
                <c:pt idx="8">
                  <c:v>Camden</c:v>
                </c:pt>
                <c:pt idx="9">
                  <c:v>Monmouth</c:v>
                </c:pt>
                <c:pt idx="10">
                  <c:v>Union</c:v>
                </c:pt>
                <c:pt idx="11">
                  <c:v>Essex</c:v>
                </c:pt>
                <c:pt idx="12">
                  <c:v>Passaic</c:v>
                </c:pt>
                <c:pt idx="13">
                  <c:v>Bergen</c:v>
                </c:pt>
                <c:pt idx="14">
                  <c:v>Middlesex</c:v>
                </c:pt>
                <c:pt idx="15">
                  <c:v>Cape May</c:v>
                </c:pt>
                <c:pt idx="16">
                  <c:v>Somerset</c:v>
                </c:pt>
                <c:pt idx="17">
                  <c:v>Sussex</c:v>
                </c:pt>
                <c:pt idx="18">
                  <c:v>Hunterdon</c:v>
                </c:pt>
                <c:pt idx="19">
                  <c:v>Burlington</c:v>
                </c:pt>
                <c:pt idx="20">
                  <c:v>Morris</c:v>
                </c:pt>
              </c:strCache>
            </c:strRef>
          </c:cat>
          <c:val>
            <c:numRef>
              <c:f>Sheet1!$D$2:$D$22</c:f>
              <c:numCache>
                <c:formatCode>0%</c:formatCode>
                <c:ptCount val="21"/>
                <c:pt idx="0">
                  <c:v>0.94</c:v>
                </c:pt>
                <c:pt idx="1">
                  <c:v>0.94</c:v>
                </c:pt>
                <c:pt idx="2">
                  <c:v>0.94</c:v>
                </c:pt>
                <c:pt idx="3">
                  <c:v>0.94</c:v>
                </c:pt>
                <c:pt idx="4">
                  <c:v>0.94</c:v>
                </c:pt>
                <c:pt idx="5">
                  <c:v>0.94</c:v>
                </c:pt>
                <c:pt idx="6">
                  <c:v>0.94</c:v>
                </c:pt>
                <c:pt idx="7">
                  <c:v>0.94</c:v>
                </c:pt>
                <c:pt idx="8">
                  <c:v>0.94</c:v>
                </c:pt>
                <c:pt idx="9">
                  <c:v>0.94</c:v>
                </c:pt>
                <c:pt idx="10">
                  <c:v>0.94</c:v>
                </c:pt>
                <c:pt idx="11">
                  <c:v>0.94</c:v>
                </c:pt>
                <c:pt idx="12">
                  <c:v>0.94</c:v>
                </c:pt>
                <c:pt idx="13">
                  <c:v>0.94</c:v>
                </c:pt>
                <c:pt idx="14">
                  <c:v>0.94</c:v>
                </c:pt>
                <c:pt idx="15">
                  <c:v>0.94</c:v>
                </c:pt>
                <c:pt idx="16">
                  <c:v>0.94</c:v>
                </c:pt>
                <c:pt idx="17">
                  <c:v>0.94</c:v>
                </c:pt>
                <c:pt idx="18">
                  <c:v>0.94</c:v>
                </c:pt>
                <c:pt idx="19">
                  <c:v>0.94</c:v>
                </c:pt>
                <c:pt idx="20">
                  <c:v>0.94</c:v>
                </c:pt>
              </c:numCache>
            </c:numRef>
          </c:val>
          <c:extLst>
            <c:ext xmlns:c16="http://schemas.microsoft.com/office/drawing/2014/chart" uri="{C3380CC4-5D6E-409C-BE32-E72D297353CC}">
              <c16:uniqueId val="{00000002-20B2-4075-AADE-FC86D5CD88A3}"/>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0514825437739406"/>
          <c:y val="0.88423754476362459"/>
          <c:w val="0.13781334588678359"/>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6A6B-4F7A-9D35-B0FC40E147C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Morris</c:v>
                </c:pt>
                <c:pt idx="3">
                  <c:v>Somerset</c:v>
                </c:pt>
                <c:pt idx="4">
                  <c:v>Ocean</c:v>
                </c:pt>
                <c:pt idx="5">
                  <c:v>Bergen</c:v>
                </c:pt>
                <c:pt idx="6">
                  <c:v>Warren</c:v>
                </c:pt>
                <c:pt idx="7">
                  <c:v>Monmouth</c:v>
                </c:pt>
                <c:pt idx="8">
                  <c:v>Middlesex</c:v>
                </c:pt>
                <c:pt idx="9">
                  <c:v>Burlington</c:v>
                </c:pt>
                <c:pt idx="10">
                  <c:v>Gloucester</c:v>
                </c:pt>
                <c:pt idx="11">
                  <c:v>Union</c:v>
                </c:pt>
                <c:pt idx="12">
                  <c:v>Hudson</c:v>
                </c:pt>
                <c:pt idx="13">
                  <c:v>Mercer</c:v>
                </c:pt>
                <c:pt idx="14">
                  <c:v>Essex</c:v>
                </c:pt>
                <c:pt idx="15">
                  <c:v>Passaic</c:v>
                </c:pt>
                <c:pt idx="16">
                  <c:v>Salem</c:v>
                </c:pt>
                <c:pt idx="17">
                  <c:v>Camden</c:v>
                </c:pt>
                <c:pt idx="18">
                  <c:v>Atlantic</c:v>
                </c:pt>
                <c:pt idx="19">
                  <c:v>Cape May</c:v>
                </c:pt>
                <c:pt idx="20">
                  <c:v>Cumberland</c:v>
                </c:pt>
              </c:strCache>
            </c:strRef>
          </c:cat>
          <c:val>
            <c:numRef>
              <c:f>Sheet1!$B$2:$B$22</c:f>
              <c:numCache>
                <c:formatCode>General</c:formatCode>
                <c:ptCount val="21"/>
                <c:pt idx="19">
                  <c:v>33.450000000000003</c:v>
                </c:pt>
              </c:numCache>
            </c:numRef>
          </c:val>
          <c:extLst>
            <c:ext xmlns:c16="http://schemas.microsoft.com/office/drawing/2014/chart" uri="{C3380CC4-5D6E-409C-BE32-E72D297353CC}">
              <c16:uniqueId val="{00000000-50C8-4FAC-8890-40F4E483D441}"/>
            </c:ext>
          </c:extLst>
        </c:ser>
        <c:ser>
          <c:idx val="1"/>
          <c:order val="1"/>
          <c:tx>
            <c:strRef>
              <c:f>Sheet1!$C$1</c:f>
              <c:strCache>
                <c:ptCount val="1"/>
                <c:pt idx="0">
                  <c:v>Total Crime Rate</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9B5-43C4-9B8F-A9544197AFD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Morris</c:v>
                </c:pt>
                <c:pt idx="3">
                  <c:v>Somerset</c:v>
                </c:pt>
                <c:pt idx="4">
                  <c:v>Ocean</c:v>
                </c:pt>
                <c:pt idx="5">
                  <c:v>Bergen</c:v>
                </c:pt>
                <c:pt idx="6">
                  <c:v>Warren</c:v>
                </c:pt>
                <c:pt idx="7">
                  <c:v>Monmouth</c:v>
                </c:pt>
                <c:pt idx="8">
                  <c:v>Middlesex</c:v>
                </c:pt>
                <c:pt idx="9">
                  <c:v>Burlington</c:v>
                </c:pt>
                <c:pt idx="10">
                  <c:v>Gloucester</c:v>
                </c:pt>
                <c:pt idx="11">
                  <c:v>Union</c:v>
                </c:pt>
                <c:pt idx="12">
                  <c:v>Hudson</c:v>
                </c:pt>
                <c:pt idx="13">
                  <c:v>Mercer</c:v>
                </c:pt>
                <c:pt idx="14">
                  <c:v>Essex</c:v>
                </c:pt>
                <c:pt idx="15">
                  <c:v>Passaic</c:v>
                </c:pt>
                <c:pt idx="16">
                  <c:v>Salem</c:v>
                </c:pt>
                <c:pt idx="17">
                  <c:v>Camden</c:v>
                </c:pt>
                <c:pt idx="18">
                  <c:v>Atlantic</c:v>
                </c:pt>
                <c:pt idx="19">
                  <c:v>Cape May</c:v>
                </c:pt>
                <c:pt idx="20">
                  <c:v>Cumberland</c:v>
                </c:pt>
              </c:strCache>
            </c:strRef>
          </c:cat>
          <c:val>
            <c:numRef>
              <c:f>Sheet1!$C$2:$C$22</c:f>
              <c:numCache>
                <c:formatCode>0.00</c:formatCode>
                <c:ptCount val="21"/>
                <c:pt idx="0">
                  <c:v>4.64669619900251</c:v>
                </c:pt>
                <c:pt idx="1">
                  <c:v>4.8090019487458902</c:v>
                </c:pt>
                <c:pt idx="2">
                  <c:v>6.9093938354486202</c:v>
                </c:pt>
                <c:pt idx="3">
                  <c:v>8.1732139636888306</c:v>
                </c:pt>
                <c:pt idx="4">
                  <c:v>8.9309554709670191</c:v>
                </c:pt>
                <c:pt idx="5">
                  <c:v>10.8784975598718</c:v>
                </c:pt>
                <c:pt idx="6">
                  <c:v>11.921618204804</c:v>
                </c:pt>
                <c:pt idx="7">
                  <c:v>13.6995486004603</c:v>
                </c:pt>
                <c:pt idx="8">
                  <c:v>14.419292484687601</c:v>
                </c:pt>
                <c:pt idx="9">
                  <c:v>15.3824528068675</c:v>
                </c:pt>
                <c:pt idx="10">
                  <c:v>17.154399448221501</c:v>
                </c:pt>
                <c:pt idx="11">
                  <c:v>18.7673468825543</c:v>
                </c:pt>
                <c:pt idx="12">
                  <c:v>19.2884387274574</c:v>
                </c:pt>
                <c:pt idx="13">
                  <c:v>20.153219864234199</c:v>
                </c:pt>
                <c:pt idx="14">
                  <c:v>21.222646419994099</c:v>
                </c:pt>
                <c:pt idx="15">
                  <c:v>21.524020323339801</c:v>
                </c:pt>
                <c:pt idx="16">
                  <c:v>23.676413037401499</c:v>
                </c:pt>
                <c:pt idx="17">
                  <c:v>26.3819833686218</c:v>
                </c:pt>
                <c:pt idx="18">
                  <c:v>31.995314942282199</c:v>
                </c:pt>
                <c:pt idx="20">
                  <c:v>37.615277816088799</c:v>
                </c:pt>
              </c:numCache>
            </c:numRef>
          </c:val>
          <c:extLst>
            <c:ext xmlns:c16="http://schemas.microsoft.com/office/drawing/2014/chart" uri="{C3380CC4-5D6E-409C-BE32-E72D297353CC}">
              <c16:uniqueId val="{00000001-50C8-4FAC-8890-40F4E483D441}"/>
            </c:ext>
          </c:extLst>
        </c:ser>
        <c:dLbls>
          <c:showLegendKey val="0"/>
          <c:showVal val="0"/>
          <c:showCatName val="0"/>
          <c:showSerName val="0"/>
          <c:showPercent val="0"/>
          <c:showBubbleSize val="0"/>
        </c:dLbls>
        <c:gapWidth val="150"/>
        <c:axId val="379075784"/>
        <c:axId val="379076176"/>
      </c:bar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6924549676392386"/>
          <c:y val="0.19597785215895699"/>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C-CF75-4244-A626-75A8FBFC0599}"/>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D-CF75-4244-A626-75A8FBFC059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E-CF75-4244-A626-75A8FBFC0599}"/>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B-CF75-4244-A626-75A8FBFC0599}"/>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8D16-4C97-ADDD-95C7377C642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8D16-4C97-ADDD-95C7377C642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D16-4C97-ADDD-95C7377C642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8D16-4C97-ADDD-95C7377C6427}"/>
              </c:ext>
            </c:extLst>
          </c:dPt>
          <c:dPt>
            <c:idx val="8"/>
            <c:bubble3D val="0"/>
            <c:explosion val="19"/>
            <c:spPr>
              <a:solidFill>
                <a:schemeClr val="dk1">
                  <a:tint val="55000"/>
                </a:schemeClr>
              </a:solidFill>
              <a:ln w="19050">
                <a:solidFill>
                  <a:schemeClr val="lt1"/>
                </a:solidFill>
              </a:ln>
              <a:effectLst/>
            </c:spPr>
            <c:extLst>
              <c:ext xmlns:c16="http://schemas.microsoft.com/office/drawing/2014/chart" uri="{C3380CC4-5D6E-409C-BE32-E72D297353CC}">
                <c16:uniqueId val="{0000000A-CF75-4244-A626-75A8FBFC0599}"/>
              </c:ext>
            </c:extLst>
          </c:dPt>
          <c:dLbls>
            <c:dLbl>
              <c:idx val="0"/>
              <c:layout>
                <c:manualLayout>
                  <c:x val="-0.19661875889641212"/>
                  <c:y val="-3.196761407392996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C-CF75-4244-A626-75A8FBFC0599}"/>
                </c:ext>
              </c:extLst>
            </c:dLbl>
            <c:dLbl>
              <c:idx val="1"/>
              <c:layout>
                <c:manualLayout>
                  <c:x val="7.2285361310428656E-3"/>
                  <c:y val="-3.068532930726166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CF75-4244-A626-75A8FBFC0599}"/>
                </c:ext>
              </c:extLst>
            </c:dLbl>
            <c:dLbl>
              <c:idx val="2"/>
              <c:layout>
                <c:manualLayout>
                  <c:x val="7.0055674858824468E-2"/>
                  <c:y val="8.4440386246831728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E-CF75-4244-A626-75A8FBFC0599}"/>
                </c:ext>
              </c:extLst>
            </c:dLbl>
            <c:dLbl>
              <c:idx val="3"/>
              <c:layout>
                <c:manualLayout>
                  <c:x val="-5.2938041835679628E-2"/>
                  <c:y val="-6.7323437539643496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CF75-4244-A626-75A8FBFC059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Murder</c:v>
                </c:pt>
                <c:pt idx="1">
                  <c:v>Rape</c:v>
                </c:pt>
                <c:pt idx="2">
                  <c:v>Robbery</c:v>
                </c:pt>
                <c:pt idx="3">
                  <c:v>Aggravated Assault</c:v>
                </c:pt>
              </c:strCache>
            </c:strRef>
          </c:cat>
          <c:val>
            <c:numRef>
              <c:f>Sheet1!$B$2:$B$5</c:f>
              <c:numCache>
                <c:formatCode>General</c:formatCode>
                <c:ptCount val="4"/>
                <c:pt idx="0">
                  <c:v>1</c:v>
                </c:pt>
                <c:pt idx="1">
                  <c:v>17</c:v>
                </c:pt>
                <c:pt idx="2">
                  <c:v>17</c:v>
                </c:pt>
                <c:pt idx="3">
                  <c:v>173</c:v>
                </c:pt>
              </c:numCache>
            </c:numRef>
          </c:val>
          <c:extLst>
            <c:ext xmlns:c16="http://schemas.microsoft.com/office/drawing/2014/chart" uri="{C3380CC4-5D6E-409C-BE32-E72D297353CC}">
              <c16:uniqueId val="{00000000-CF75-4244-A626-75A8FBFC059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Sheet1!$B$1</c:f>
              <c:strCache>
                <c:ptCount val="1"/>
                <c:pt idx="0">
                  <c:v>Count</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5E99-47CB-AD62-97A1DF6719AF}"/>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2-5E99-47CB-AD62-97A1DF6719AF}"/>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3-5E99-47CB-AD62-97A1DF6719AF}"/>
              </c:ext>
            </c:extLst>
          </c:dPt>
          <c:dPt>
            <c:idx val="3"/>
            <c:bubble3D val="0"/>
            <c:explosion val="26"/>
            <c:spPr>
              <a:solidFill>
                <a:schemeClr val="dk1">
                  <a:tint val="98500"/>
                </a:schemeClr>
              </a:solidFill>
              <a:ln w="19050">
                <a:solidFill>
                  <a:schemeClr val="lt1"/>
                </a:solidFill>
              </a:ln>
              <a:effectLst/>
            </c:spPr>
            <c:extLst>
              <c:ext xmlns:c16="http://schemas.microsoft.com/office/drawing/2014/chart" uri="{C3380CC4-5D6E-409C-BE32-E72D297353CC}">
                <c16:uniqueId val="{00000007-56C3-4AE5-937C-2AED0AC58FA8}"/>
              </c:ext>
            </c:extLst>
          </c:dPt>
          <c:dLbls>
            <c:dLbl>
              <c:idx val="0"/>
              <c:layout>
                <c:manualLayout>
                  <c:x val="3.7721840064538055E-2"/>
                  <c:y val="6.190701575847723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E99-47CB-AD62-97A1DF6719AF}"/>
                </c:ext>
              </c:extLst>
            </c:dLbl>
            <c:dLbl>
              <c:idx val="1"/>
              <c:layout>
                <c:manualLayout>
                  <c:x val="0.36402540666401562"/>
                  <c:y val="8.4689438521271074E-4"/>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5E99-47CB-AD62-97A1DF6719AF}"/>
                </c:ext>
              </c:extLst>
            </c:dLbl>
            <c:dLbl>
              <c:idx val="2"/>
              <c:layout>
                <c:manualLayout>
                  <c:x val="-0.20499906350880315"/>
                  <c:y val="3.7156907890611809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E99-47CB-AD62-97A1DF6719AF}"/>
                </c:ext>
              </c:extLst>
            </c:dLbl>
            <c:dLbl>
              <c:idx val="3"/>
              <c:layout>
                <c:manualLayout>
                  <c:x val="3.7529092688297461E-2"/>
                  <c:y val="4.074075262197510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56C3-4AE5-937C-2AED0AC58FA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Burglary</c:v>
                </c:pt>
                <c:pt idx="1">
                  <c:v>Larceny</c:v>
                </c:pt>
                <c:pt idx="2">
                  <c:v>Motor Vehicle Theft</c:v>
                </c:pt>
              </c:strCache>
            </c:strRef>
          </c:cat>
          <c:val>
            <c:numRef>
              <c:f>Sheet1!$B$2:$B$4</c:f>
              <c:numCache>
                <c:formatCode>General</c:formatCode>
                <c:ptCount val="3"/>
                <c:pt idx="0">
                  <c:v>160</c:v>
                </c:pt>
                <c:pt idx="1">
                  <c:v>1940</c:v>
                </c:pt>
                <c:pt idx="2">
                  <c:v>57</c:v>
                </c:pt>
              </c:numCache>
            </c:numRef>
          </c:val>
          <c:extLst>
            <c:ext xmlns:c16="http://schemas.microsoft.com/office/drawing/2014/chart" uri="{C3380CC4-5D6E-409C-BE32-E72D297353CC}">
              <c16:uniqueId val="{00000000-5E99-47CB-AD62-97A1DF6719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785556102362212E-2"/>
          <c:y val="1.5158577218329465E-2"/>
          <c:w val="0.88658944389763783"/>
          <c:h val="0.88857709698127474"/>
        </c:manualLayout>
      </c:layout>
      <c:barChart>
        <c:barDir val="bar"/>
        <c:grouping val="clustered"/>
        <c:varyColors val="0"/>
        <c:ser>
          <c:idx val="0"/>
          <c:order val="0"/>
          <c:tx>
            <c:strRef>
              <c:f>Sheet1!$B$1</c:f>
              <c:strCache>
                <c:ptCount val="1"/>
                <c:pt idx="0">
                  <c:v>Rate per 1,000 youth</c:v>
                </c:pt>
              </c:strCache>
            </c:strRef>
          </c:tx>
          <c:spPr>
            <a:solidFill>
              <a:srgbClr val="C00000"/>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Sussex</c:v>
                </c:pt>
                <c:pt idx="3">
                  <c:v>Morris</c:v>
                </c:pt>
                <c:pt idx="4">
                  <c:v>Ocean</c:v>
                </c:pt>
                <c:pt idx="5">
                  <c:v>Passaic</c:v>
                </c:pt>
                <c:pt idx="6">
                  <c:v>Middlesex</c:v>
                </c:pt>
                <c:pt idx="7">
                  <c:v>Gloucester</c:v>
                </c:pt>
                <c:pt idx="8">
                  <c:v>Union</c:v>
                </c:pt>
                <c:pt idx="9">
                  <c:v>Burlington</c:v>
                </c:pt>
                <c:pt idx="10">
                  <c:v>Bergen</c:v>
                </c:pt>
                <c:pt idx="11">
                  <c:v>Monmouth</c:v>
                </c:pt>
                <c:pt idx="12">
                  <c:v>Hudson</c:v>
                </c:pt>
                <c:pt idx="13">
                  <c:v>Salem</c:v>
                </c:pt>
                <c:pt idx="14">
                  <c:v>Atlantic</c:v>
                </c:pt>
                <c:pt idx="15">
                  <c:v>Essex</c:v>
                </c:pt>
                <c:pt idx="16">
                  <c:v>Warren</c:v>
                </c:pt>
                <c:pt idx="17">
                  <c:v>Camden</c:v>
                </c:pt>
                <c:pt idx="18">
                  <c:v>Mercer</c:v>
                </c:pt>
                <c:pt idx="19">
                  <c:v>Cumberland</c:v>
                </c:pt>
                <c:pt idx="20">
                  <c:v>Cape May</c:v>
                </c:pt>
              </c:strCache>
            </c:strRef>
          </c:cat>
          <c:val>
            <c:numRef>
              <c:f>Sheet1!$B$2:$B$22</c:f>
              <c:numCache>
                <c:formatCode>General</c:formatCode>
                <c:ptCount val="21"/>
                <c:pt idx="0">
                  <c:v>0.78259999999999996</c:v>
                </c:pt>
                <c:pt idx="1">
                  <c:v>1.0397700000000001</c:v>
                </c:pt>
                <c:pt idx="2">
                  <c:v>1.0717000000000001</c:v>
                </c:pt>
                <c:pt idx="3">
                  <c:v>1.1459600000000001</c:v>
                </c:pt>
                <c:pt idx="4">
                  <c:v>1.1575200000000001</c:v>
                </c:pt>
                <c:pt idx="5">
                  <c:v>1.5809</c:v>
                </c:pt>
                <c:pt idx="6">
                  <c:v>2.1857099999999998</c:v>
                </c:pt>
                <c:pt idx="7">
                  <c:v>2.2530600000000001</c:v>
                </c:pt>
                <c:pt idx="8">
                  <c:v>2.4234200000000001</c:v>
                </c:pt>
                <c:pt idx="9">
                  <c:v>2.5204599999999999</c:v>
                </c:pt>
                <c:pt idx="10">
                  <c:v>2.5415899999999998</c:v>
                </c:pt>
                <c:pt idx="11">
                  <c:v>2.6693199999999999</c:v>
                </c:pt>
                <c:pt idx="12">
                  <c:v>3.1207600000000002</c:v>
                </c:pt>
                <c:pt idx="13">
                  <c:v>3.4020800000000002</c:v>
                </c:pt>
                <c:pt idx="14">
                  <c:v>3.4252600000000002</c:v>
                </c:pt>
                <c:pt idx="15">
                  <c:v>4.2535100000000003</c:v>
                </c:pt>
                <c:pt idx="16">
                  <c:v>4.2708700000000004</c:v>
                </c:pt>
                <c:pt idx="17">
                  <c:v>6.7025499999999996</c:v>
                </c:pt>
                <c:pt idx="18">
                  <c:v>7.0067399999999997</c:v>
                </c:pt>
                <c:pt idx="19">
                  <c:v>7.95573</c:v>
                </c:pt>
              </c:numCache>
            </c:numRef>
          </c:val>
          <c:extLst>
            <c:ext xmlns:c16="http://schemas.microsoft.com/office/drawing/2014/chart" uri="{C3380CC4-5D6E-409C-BE32-E72D297353CC}">
              <c16:uniqueId val="{00000000-C984-4440-AE17-A81DBF5F907F}"/>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5-C984-4440-AE17-A81DBF5F907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Sussex</c:v>
                </c:pt>
                <c:pt idx="3">
                  <c:v>Morris</c:v>
                </c:pt>
                <c:pt idx="4">
                  <c:v>Ocean</c:v>
                </c:pt>
                <c:pt idx="5">
                  <c:v>Passaic</c:v>
                </c:pt>
                <c:pt idx="6">
                  <c:v>Middlesex</c:v>
                </c:pt>
                <c:pt idx="7">
                  <c:v>Gloucester</c:v>
                </c:pt>
                <c:pt idx="8">
                  <c:v>Union</c:v>
                </c:pt>
                <c:pt idx="9">
                  <c:v>Burlington</c:v>
                </c:pt>
                <c:pt idx="10">
                  <c:v>Bergen</c:v>
                </c:pt>
                <c:pt idx="11">
                  <c:v>Monmouth</c:v>
                </c:pt>
                <c:pt idx="12">
                  <c:v>Hudson</c:v>
                </c:pt>
                <c:pt idx="13">
                  <c:v>Salem</c:v>
                </c:pt>
                <c:pt idx="14">
                  <c:v>Atlantic</c:v>
                </c:pt>
                <c:pt idx="15">
                  <c:v>Essex</c:v>
                </c:pt>
                <c:pt idx="16">
                  <c:v>Warren</c:v>
                </c:pt>
                <c:pt idx="17">
                  <c:v>Camden</c:v>
                </c:pt>
                <c:pt idx="18">
                  <c:v>Mercer</c:v>
                </c:pt>
                <c:pt idx="19">
                  <c:v>Cumberland</c:v>
                </c:pt>
                <c:pt idx="20">
                  <c:v>Cape May</c:v>
                </c:pt>
              </c:strCache>
            </c:strRef>
          </c:cat>
          <c:val>
            <c:numRef>
              <c:f>Sheet1!$C$2:$C$22</c:f>
              <c:numCache>
                <c:formatCode>General</c:formatCode>
                <c:ptCount val="21"/>
                <c:pt idx="20">
                  <c:v>33.880000000000003</c:v>
                </c:pt>
              </c:numCache>
            </c:numRef>
          </c:val>
          <c:extLst>
            <c:ext xmlns:c16="http://schemas.microsoft.com/office/drawing/2014/chart" uri="{C3380CC4-5D6E-409C-BE32-E72D297353CC}">
              <c16:uniqueId val="{00000001-C984-4440-AE17-A81DBF5F907F}"/>
            </c:ext>
          </c:extLst>
        </c:ser>
        <c:ser>
          <c:idx val="2"/>
          <c:order val="2"/>
          <c:tx>
            <c:strRef>
              <c:f>Sheet1!$D$1</c:f>
              <c:strCache>
                <c:ptCount val="1"/>
                <c:pt idx="0">
                  <c:v>NJ Rate 4.19</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Sussex</c:v>
                </c:pt>
                <c:pt idx="3">
                  <c:v>Morris</c:v>
                </c:pt>
                <c:pt idx="4">
                  <c:v>Ocean</c:v>
                </c:pt>
                <c:pt idx="5">
                  <c:v>Passaic</c:v>
                </c:pt>
                <c:pt idx="6">
                  <c:v>Middlesex</c:v>
                </c:pt>
                <c:pt idx="7">
                  <c:v>Gloucester</c:v>
                </c:pt>
                <c:pt idx="8">
                  <c:v>Union</c:v>
                </c:pt>
                <c:pt idx="9">
                  <c:v>Burlington</c:v>
                </c:pt>
                <c:pt idx="10">
                  <c:v>Bergen</c:v>
                </c:pt>
                <c:pt idx="11">
                  <c:v>Monmouth</c:v>
                </c:pt>
                <c:pt idx="12">
                  <c:v>Hudson</c:v>
                </c:pt>
                <c:pt idx="13">
                  <c:v>Salem</c:v>
                </c:pt>
                <c:pt idx="14">
                  <c:v>Atlantic</c:v>
                </c:pt>
                <c:pt idx="15">
                  <c:v>Essex</c:v>
                </c:pt>
                <c:pt idx="16">
                  <c:v>Warren</c:v>
                </c:pt>
                <c:pt idx="17">
                  <c:v>Camden</c:v>
                </c:pt>
                <c:pt idx="18">
                  <c:v>Mercer</c:v>
                </c:pt>
                <c:pt idx="19">
                  <c:v>Cumberland</c:v>
                </c:pt>
                <c:pt idx="20">
                  <c:v>Cape May</c:v>
                </c:pt>
              </c:strCache>
            </c:strRef>
          </c:cat>
          <c:val>
            <c:numRef>
              <c:f>Sheet1!$D$2:$D$22</c:f>
              <c:numCache>
                <c:formatCode>General</c:formatCode>
                <c:ptCount val="21"/>
                <c:pt idx="0">
                  <c:v>4.1863299999999999</c:v>
                </c:pt>
                <c:pt idx="1">
                  <c:v>4.1863299999999999</c:v>
                </c:pt>
                <c:pt idx="2">
                  <c:v>4.1863299999999999</c:v>
                </c:pt>
                <c:pt idx="3">
                  <c:v>4.1863299999999999</c:v>
                </c:pt>
                <c:pt idx="4">
                  <c:v>4.1863299999999999</c:v>
                </c:pt>
                <c:pt idx="5">
                  <c:v>4.1863299999999999</c:v>
                </c:pt>
                <c:pt idx="6">
                  <c:v>4.1863299999999999</c:v>
                </c:pt>
                <c:pt idx="7">
                  <c:v>4.1863299999999999</c:v>
                </c:pt>
                <c:pt idx="8">
                  <c:v>4.1863299999999999</c:v>
                </c:pt>
                <c:pt idx="9">
                  <c:v>4.1863299999999999</c:v>
                </c:pt>
                <c:pt idx="10">
                  <c:v>4.1863299999999999</c:v>
                </c:pt>
                <c:pt idx="11">
                  <c:v>4.1863299999999999</c:v>
                </c:pt>
                <c:pt idx="12">
                  <c:v>4.1863299999999999</c:v>
                </c:pt>
                <c:pt idx="13">
                  <c:v>4.1863299999999999</c:v>
                </c:pt>
                <c:pt idx="14">
                  <c:v>4.1863299999999999</c:v>
                </c:pt>
                <c:pt idx="15">
                  <c:v>4.1863299999999999</c:v>
                </c:pt>
                <c:pt idx="16">
                  <c:v>4.1863299999999999</c:v>
                </c:pt>
                <c:pt idx="17">
                  <c:v>4.1863299999999999</c:v>
                </c:pt>
                <c:pt idx="18">
                  <c:v>4.1863299999999999</c:v>
                </c:pt>
                <c:pt idx="19">
                  <c:v>4.1863299999999999</c:v>
                </c:pt>
                <c:pt idx="20">
                  <c:v>4.1863299999999999</c:v>
                </c:pt>
              </c:numCache>
            </c:numRef>
          </c:val>
          <c:extLst>
            <c:ext xmlns:c16="http://schemas.microsoft.com/office/drawing/2014/chart" uri="{C3380CC4-5D6E-409C-BE32-E72D297353CC}">
              <c16:uniqueId val="{00000002-C984-4440-AE17-A81DBF5F907F}"/>
            </c:ext>
          </c:extLst>
        </c:ser>
        <c:dLbls>
          <c:showLegendKey val="0"/>
          <c:showVal val="0"/>
          <c:showCatName val="0"/>
          <c:showSerName val="0"/>
          <c:showPercent val="0"/>
          <c:showBubbleSize val="0"/>
        </c:dLbls>
        <c:gapWidth val="182"/>
        <c:axId val="379078528"/>
        <c:axId val="379078920"/>
      </c:barChart>
      <c:catAx>
        <c:axId val="379078528"/>
        <c:scaling>
          <c:orientation val="minMax"/>
        </c:scaling>
        <c:delete val="0"/>
        <c:axPos val="l"/>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8920"/>
        <c:crosses val="autoZero"/>
        <c:auto val="1"/>
        <c:lblAlgn val="ctr"/>
        <c:lblOffset val="100"/>
        <c:noMultiLvlLbl val="0"/>
      </c:catAx>
      <c:valAx>
        <c:axId val="379078920"/>
        <c:scaling>
          <c:orientation val="minMax"/>
        </c:scaling>
        <c:delete val="1"/>
        <c:axPos val="b"/>
        <c:numFmt formatCode="General" sourceLinked="1"/>
        <c:majorTickMark val="none"/>
        <c:minorTickMark val="none"/>
        <c:tickLblPos val="nextTo"/>
        <c:crossAx val="37907852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9.8027066929133863E-2"/>
          <c:y val="0.87893986242298117"/>
          <c:w val="0.18545546259842519"/>
          <c:h val="4.06828759998543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650793650793648E-2"/>
          <c:y val="8.0972833237696135E-2"/>
          <c:w val="0.93470836978710992"/>
          <c:h val="0.75557217131231635"/>
        </c:manualLayout>
      </c:layout>
      <c:lineChart>
        <c:grouping val="standard"/>
        <c:varyColors val="0"/>
        <c:ser>
          <c:idx val="0"/>
          <c:order val="0"/>
          <c:tx>
            <c:strRef>
              <c:f>Sheet1!$B$1</c:f>
              <c:strCache>
                <c:ptCount val="1"/>
                <c:pt idx="0">
                  <c:v>Cape May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2018</c:v>
                </c:pt>
                <c:pt idx="1">
                  <c:v>2019</c:v>
                </c:pt>
                <c:pt idx="2">
                  <c:v>2020</c:v>
                </c:pt>
                <c:pt idx="3">
                  <c:v>2021</c:v>
                </c:pt>
                <c:pt idx="4">
                  <c:v>2022</c:v>
                </c:pt>
              </c:numCache>
            </c:numRef>
          </c:cat>
          <c:val>
            <c:numRef>
              <c:f>Sheet1!$B$2:$B$6</c:f>
              <c:numCache>
                <c:formatCode>General</c:formatCode>
                <c:ptCount val="5"/>
                <c:pt idx="0">
                  <c:v>24.278739999999999</c:v>
                </c:pt>
                <c:pt idx="1">
                  <c:v>27.335419999999999</c:v>
                </c:pt>
                <c:pt idx="2">
                  <c:v>21.3</c:v>
                </c:pt>
                <c:pt idx="4">
                  <c:v>33.880000000000003</c:v>
                </c:pt>
              </c:numCache>
            </c:numRef>
          </c:val>
          <c:smooth val="0"/>
          <c:extLst>
            <c:ext xmlns:c16="http://schemas.microsoft.com/office/drawing/2014/chart" uri="{C3380CC4-5D6E-409C-BE32-E72D297353CC}">
              <c16:uniqueId val="{00000000-C337-41A1-A164-B6645D0FA9D6}"/>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2018</c:v>
                </c:pt>
                <c:pt idx="1">
                  <c:v>2019</c:v>
                </c:pt>
                <c:pt idx="2">
                  <c:v>2020</c:v>
                </c:pt>
                <c:pt idx="3">
                  <c:v>2021</c:v>
                </c:pt>
                <c:pt idx="4">
                  <c:v>2022</c:v>
                </c:pt>
              </c:numCache>
            </c:numRef>
          </c:cat>
          <c:val>
            <c:numRef>
              <c:f>Sheet1!$C$2:$C$6</c:f>
              <c:numCache>
                <c:formatCode>General</c:formatCode>
                <c:ptCount val="5"/>
                <c:pt idx="0">
                  <c:v>7.4523599999999997</c:v>
                </c:pt>
                <c:pt idx="1">
                  <c:v>7.5911299999999997</c:v>
                </c:pt>
                <c:pt idx="2">
                  <c:v>4.63103</c:v>
                </c:pt>
                <c:pt idx="4">
                  <c:v>4.1863299999999999</c:v>
                </c:pt>
              </c:numCache>
            </c:numRef>
          </c:val>
          <c:smooth val="0"/>
          <c:extLst>
            <c:ext xmlns:c16="http://schemas.microsoft.com/office/drawing/2014/chart" uri="{C3380CC4-5D6E-409C-BE32-E72D297353CC}">
              <c16:uniqueId val="{00000003-C337-41A1-A164-B6645D0FA9D6}"/>
            </c:ext>
          </c:extLst>
        </c:ser>
        <c:dLbls>
          <c:showLegendKey val="0"/>
          <c:showVal val="0"/>
          <c:showCatName val="0"/>
          <c:showSerName val="0"/>
          <c:showPercent val="0"/>
          <c:showBubbleSize val="0"/>
        </c:dLbls>
        <c:marker val="1"/>
        <c:smooth val="0"/>
        <c:axId val="379079704"/>
        <c:axId val="379080096"/>
      </c:lineChart>
      <c:catAx>
        <c:axId val="379079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80096"/>
        <c:crosses val="autoZero"/>
        <c:auto val="1"/>
        <c:lblAlgn val="ctr"/>
        <c:lblOffset val="100"/>
        <c:noMultiLvlLbl val="0"/>
      </c:catAx>
      <c:valAx>
        <c:axId val="379080096"/>
        <c:scaling>
          <c:orientation val="minMax"/>
          <c:max val="32"/>
          <c:min val="0"/>
        </c:scaling>
        <c:delete val="1"/>
        <c:axPos val="l"/>
        <c:numFmt formatCode="General" sourceLinked="1"/>
        <c:majorTickMark val="none"/>
        <c:minorTickMark val="none"/>
        <c:tickLblPos val="nextTo"/>
        <c:crossAx val="379079704"/>
        <c:crosses val="autoZero"/>
        <c:crossBetween val="between"/>
      </c:valAx>
      <c:spPr>
        <a:noFill/>
        <a:ln>
          <a:noFill/>
        </a:ln>
        <a:effectLst/>
      </c:spPr>
    </c:plotArea>
    <c:legend>
      <c:legendPos val="r"/>
      <c:layout>
        <c:manualLayout>
          <c:xMode val="edge"/>
          <c:yMode val="edge"/>
          <c:x val="0.12933741615631378"/>
          <c:y val="6.8140319163664999E-3"/>
          <c:w val="0.81907524059492554"/>
          <c:h val="8.91703907214522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1053357481892216"/>
        </c:manualLayout>
      </c:layout>
      <c:barChart>
        <c:barDir val="bar"/>
        <c:grouping val="clustered"/>
        <c:varyColors val="0"/>
        <c:ser>
          <c:idx val="0"/>
          <c:order val="0"/>
          <c:tx>
            <c:strRef>
              <c:f>Sheet1!$B$1</c:f>
              <c:strCache>
                <c:ptCount val="1"/>
                <c:pt idx="0">
                  <c:v>Vandalism Copy County</c:v>
                </c:pt>
              </c:strCache>
            </c:strRef>
          </c:tx>
          <c:spPr>
            <a:solidFill>
              <a:srgbClr val="FFFF00"/>
            </a:solidFill>
            <a:ln>
              <a:noFill/>
            </a:ln>
            <a:effectLst/>
          </c:spPr>
          <c:invertIfNegative val="0"/>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Sheet1!$B$2:$B$22</c:f>
              <c:numCache>
                <c:formatCode>General</c:formatCode>
                <c:ptCount val="21"/>
                <c:pt idx="3">
                  <c:v>26</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Vandalism</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Sheet1!$C$2:$C$22</c:f>
              <c:numCache>
                <c:formatCode>General</c:formatCode>
                <c:ptCount val="21"/>
                <c:pt idx="0">
                  <c:v>8</c:v>
                </c:pt>
                <c:pt idx="1">
                  <c:v>15</c:v>
                </c:pt>
                <c:pt idx="2">
                  <c:v>17</c:v>
                </c:pt>
                <c:pt idx="3">
                  <c:v>26</c:v>
                </c:pt>
                <c:pt idx="4">
                  <c:v>42</c:v>
                </c:pt>
                <c:pt idx="5">
                  <c:v>60</c:v>
                </c:pt>
                <c:pt idx="6">
                  <c:v>73</c:v>
                </c:pt>
                <c:pt idx="7">
                  <c:v>81</c:v>
                </c:pt>
                <c:pt idx="8">
                  <c:v>81</c:v>
                </c:pt>
                <c:pt idx="9">
                  <c:v>89</c:v>
                </c:pt>
                <c:pt idx="10">
                  <c:v>91</c:v>
                </c:pt>
                <c:pt idx="11">
                  <c:v>93</c:v>
                </c:pt>
                <c:pt idx="12">
                  <c:v>93</c:v>
                </c:pt>
                <c:pt idx="13">
                  <c:v>102</c:v>
                </c:pt>
                <c:pt idx="14">
                  <c:v>107</c:v>
                </c:pt>
                <c:pt idx="15">
                  <c:v>121</c:v>
                </c:pt>
                <c:pt idx="16">
                  <c:v>131</c:v>
                </c:pt>
                <c:pt idx="17">
                  <c:v>161</c:v>
                </c:pt>
                <c:pt idx="18">
                  <c:v>177</c:v>
                </c:pt>
                <c:pt idx="19">
                  <c:v>220</c:v>
                </c:pt>
                <c:pt idx="20">
                  <c:v>264</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Violence</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Sheet1!$D$2:$D$22</c:f>
              <c:numCache>
                <c:formatCode>General</c:formatCode>
                <c:ptCount val="21"/>
                <c:pt idx="0">
                  <c:v>86</c:v>
                </c:pt>
                <c:pt idx="1">
                  <c:v>117</c:v>
                </c:pt>
                <c:pt idx="2">
                  <c:v>93</c:v>
                </c:pt>
                <c:pt idx="3">
                  <c:v>105</c:v>
                </c:pt>
                <c:pt idx="4">
                  <c:v>177</c:v>
                </c:pt>
                <c:pt idx="5">
                  <c:v>680</c:v>
                </c:pt>
                <c:pt idx="6">
                  <c:v>310</c:v>
                </c:pt>
                <c:pt idx="7">
                  <c:v>696</c:v>
                </c:pt>
                <c:pt idx="8">
                  <c:v>724</c:v>
                </c:pt>
                <c:pt idx="9">
                  <c:v>666</c:v>
                </c:pt>
                <c:pt idx="10">
                  <c:v>308</c:v>
                </c:pt>
                <c:pt idx="11">
                  <c:v>817</c:v>
                </c:pt>
                <c:pt idx="12">
                  <c:v>705</c:v>
                </c:pt>
                <c:pt idx="13">
                  <c:v>1118</c:v>
                </c:pt>
                <c:pt idx="14">
                  <c:v>611</c:v>
                </c:pt>
                <c:pt idx="15">
                  <c:v>811</c:v>
                </c:pt>
                <c:pt idx="16">
                  <c:v>568</c:v>
                </c:pt>
                <c:pt idx="17">
                  <c:v>1404</c:v>
                </c:pt>
                <c:pt idx="18">
                  <c:v>1296</c:v>
                </c:pt>
                <c:pt idx="19">
                  <c:v>1375</c:v>
                </c:pt>
                <c:pt idx="20">
                  <c:v>1863</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 Violence Copy County </c:v>
                </c:pt>
              </c:strCache>
            </c:strRef>
          </c:tx>
          <c:spPr>
            <a:solidFill>
              <a:srgbClr val="FFFF00"/>
            </a:solidFill>
            <a:ln>
              <a:noFill/>
            </a:ln>
            <a:effectLst/>
          </c:spPr>
          <c:invertIfNegative val="0"/>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Sheet1!$E$2:$E$22</c:f>
              <c:numCache>
                <c:formatCode>General</c:formatCode>
                <c:ptCount val="21"/>
                <c:pt idx="3">
                  <c:v>105</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1336681151385634"/>
          <c:y val="2.578124841404722E-2"/>
          <c:w val="0.87100824839184365"/>
          <c:h val="0.93094390188583276"/>
        </c:manualLayout>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Passaic</c:v>
                </c:pt>
                <c:pt idx="2">
                  <c:v>Cape May</c:v>
                </c:pt>
                <c:pt idx="3">
                  <c:v>Mercer</c:v>
                </c:pt>
                <c:pt idx="4">
                  <c:v>Somerset</c:v>
                </c:pt>
                <c:pt idx="5">
                  <c:v>Monmouth</c:v>
                </c:pt>
                <c:pt idx="6">
                  <c:v>Salem</c:v>
                </c:pt>
                <c:pt idx="7">
                  <c:v>Union</c:v>
                </c:pt>
                <c:pt idx="8">
                  <c:v>Camden</c:v>
                </c:pt>
                <c:pt idx="9">
                  <c:v>Hudson</c:v>
                </c:pt>
                <c:pt idx="10">
                  <c:v>Atlantic</c:v>
                </c:pt>
                <c:pt idx="11">
                  <c:v>Morris</c:v>
                </c:pt>
                <c:pt idx="12">
                  <c:v>Bergen</c:v>
                </c:pt>
                <c:pt idx="13">
                  <c:v>Burlington</c:v>
                </c:pt>
                <c:pt idx="14">
                  <c:v>Sussex</c:v>
                </c:pt>
                <c:pt idx="15">
                  <c:v>Ocean</c:v>
                </c:pt>
                <c:pt idx="16">
                  <c:v>Hunterdon</c:v>
                </c:pt>
                <c:pt idx="17">
                  <c:v>Warren</c:v>
                </c:pt>
                <c:pt idx="18">
                  <c:v>Middlesex</c:v>
                </c:pt>
                <c:pt idx="19">
                  <c:v>Cumberland</c:v>
                </c:pt>
                <c:pt idx="20">
                  <c:v>Gloucester</c:v>
                </c:pt>
              </c:strCache>
            </c:strRef>
          </c:cat>
          <c:val>
            <c:numRef>
              <c:f>Sheet1!$B$2:$B$22</c:f>
              <c:numCache>
                <c:formatCode>General</c:formatCode>
                <c:ptCount val="21"/>
                <c:pt idx="0">
                  <c:v>74.533900654000007</c:v>
                </c:pt>
                <c:pt idx="1">
                  <c:v>67.000691446999994</c:v>
                </c:pt>
                <c:pt idx="3">
                  <c:v>63.597052886999997</c:v>
                </c:pt>
                <c:pt idx="4">
                  <c:v>62.887250549999997</c:v>
                </c:pt>
                <c:pt idx="5">
                  <c:v>62.671106942000002</c:v>
                </c:pt>
                <c:pt idx="6">
                  <c:v>61.769553412</c:v>
                </c:pt>
                <c:pt idx="7">
                  <c:v>59.478249562000002</c:v>
                </c:pt>
                <c:pt idx="8">
                  <c:v>58.429894609999998</c:v>
                </c:pt>
                <c:pt idx="9">
                  <c:v>55.495164715999998</c:v>
                </c:pt>
                <c:pt idx="10">
                  <c:v>55.328288856999997</c:v>
                </c:pt>
                <c:pt idx="11">
                  <c:v>55.047526673999997</c:v>
                </c:pt>
                <c:pt idx="12">
                  <c:v>53.633189672999997</c:v>
                </c:pt>
                <c:pt idx="13">
                  <c:v>53.538124850999999</c:v>
                </c:pt>
                <c:pt idx="14">
                  <c:v>53.260226760000002</c:v>
                </c:pt>
                <c:pt idx="15">
                  <c:v>51.705481708999997</c:v>
                </c:pt>
                <c:pt idx="16">
                  <c:v>47.409640928000002</c:v>
                </c:pt>
                <c:pt idx="17">
                  <c:v>45.926842835000002</c:v>
                </c:pt>
                <c:pt idx="18">
                  <c:v>45.693402415999998</c:v>
                </c:pt>
                <c:pt idx="19">
                  <c:v>39.594789634999998</c:v>
                </c:pt>
                <c:pt idx="20">
                  <c:v>38.889922652000003</c:v>
                </c:pt>
              </c:numCache>
            </c:numRef>
          </c:val>
          <c:extLst>
            <c:ext xmlns:c16="http://schemas.microsoft.com/office/drawing/2014/chart" uri="{C3380CC4-5D6E-409C-BE32-E72D297353CC}">
              <c16:uniqueId val="{00000000-A79C-4A41-BBA9-623A0BDDE8F5}"/>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Passaic</c:v>
                </c:pt>
                <c:pt idx="2">
                  <c:v>Cape May</c:v>
                </c:pt>
                <c:pt idx="3">
                  <c:v>Mercer</c:v>
                </c:pt>
                <c:pt idx="4">
                  <c:v>Somerset</c:v>
                </c:pt>
                <c:pt idx="5">
                  <c:v>Monmouth</c:v>
                </c:pt>
                <c:pt idx="6">
                  <c:v>Salem</c:v>
                </c:pt>
                <c:pt idx="7">
                  <c:v>Union</c:v>
                </c:pt>
                <c:pt idx="8">
                  <c:v>Camden</c:v>
                </c:pt>
                <c:pt idx="9">
                  <c:v>Hudson</c:v>
                </c:pt>
                <c:pt idx="10">
                  <c:v>Atlantic</c:v>
                </c:pt>
                <c:pt idx="11">
                  <c:v>Morris</c:v>
                </c:pt>
                <c:pt idx="12">
                  <c:v>Bergen</c:v>
                </c:pt>
                <c:pt idx="13">
                  <c:v>Burlington</c:v>
                </c:pt>
                <c:pt idx="14">
                  <c:v>Sussex</c:v>
                </c:pt>
                <c:pt idx="15">
                  <c:v>Ocean</c:v>
                </c:pt>
                <c:pt idx="16">
                  <c:v>Hunterdon</c:v>
                </c:pt>
                <c:pt idx="17">
                  <c:v>Warren</c:v>
                </c:pt>
                <c:pt idx="18">
                  <c:v>Middlesex</c:v>
                </c:pt>
                <c:pt idx="19">
                  <c:v>Cumberland</c:v>
                </c:pt>
                <c:pt idx="20">
                  <c:v>Gloucester</c:v>
                </c:pt>
              </c:strCache>
            </c:strRef>
          </c:cat>
          <c:val>
            <c:numRef>
              <c:f>Sheet1!$C$2:$C$22</c:f>
              <c:numCache>
                <c:formatCode>General</c:formatCode>
                <c:ptCount val="21"/>
                <c:pt idx="2" formatCode="0.00">
                  <c:v>65.71594202</c:v>
                </c:pt>
              </c:numCache>
            </c:numRef>
          </c:val>
          <c:extLst>
            <c:ext xmlns:c16="http://schemas.microsoft.com/office/drawing/2014/chart" uri="{C3380CC4-5D6E-409C-BE32-E72D297353CC}">
              <c16:uniqueId val="{00000001-A79C-4A41-BBA9-623A0BDDE8F5}"/>
            </c:ext>
          </c:extLst>
        </c:ser>
        <c:ser>
          <c:idx val="2"/>
          <c:order val="2"/>
          <c:tx>
            <c:strRef>
              <c:f>Sheet1!$D$1</c:f>
              <c:strCache>
                <c:ptCount val="1"/>
                <c:pt idx="0">
                  <c:v>NJ avg. 65</c:v>
                </c:pt>
              </c:strCache>
            </c:strRef>
          </c:tx>
          <c:spPr>
            <a:noFill/>
            <a:ln>
              <a:noFill/>
            </a:ln>
            <a:effectLst/>
          </c:spPr>
          <c:invertIfNegative val="0"/>
          <c:trendline>
            <c:spPr>
              <a:ln w="19050" cap="rnd">
                <a:solidFill>
                  <a:schemeClr val="dk1">
                    <a:tint val="75000"/>
                  </a:schemeClr>
                </a:solidFill>
                <a:prstDash val="sysDot"/>
              </a:ln>
              <a:effectLst/>
            </c:spPr>
            <c:trendlineType val="linear"/>
            <c:dispRSqr val="0"/>
            <c:dispEq val="0"/>
          </c:trendline>
          <c:cat>
            <c:strRef>
              <c:f>Sheet1!$A$2:$A$22</c:f>
              <c:strCache>
                <c:ptCount val="21"/>
                <c:pt idx="0">
                  <c:v>Essex</c:v>
                </c:pt>
                <c:pt idx="1">
                  <c:v>Passaic</c:v>
                </c:pt>
                <c:pt idx="2">
                  <c:v>Cape May</c:v>
                </c:pt>
                <c:pt idx="3">
                  <c:v>Mercer</c:v>
                </c:pt>
                <c:pt idx="4">
                  <c:v>Somerset</c:v>
                </c:pt>
                <c:pt idx="5">
                  <c:v>Monmouth</c:v>
                </c:pt>
                <c:pt idx="6">
                  <c:v>Salem</c:v>
                </c:pt>
                <c:pt idx="7">
                  <c:v>Union</c:v>
                </c:pt>
                <c:pt idx="8">
                  <c:v>Camden</c:v>
                </c:pt>
                <c:pt idx="9">
                  <c:v>Hudson</c:v>
                </c:pt>
                <c:pt idx="10">
                  <c:v>Atlantic</c:v>
                </c:pt>
                <c:pt idx="11">
                  <c:v>Morris</c:v>
                </c:pt>
                <c:pt idx="12">
                  <c:v>Bergen</c:v>
                </c:pt>
                <c:pt idx="13">
                  <c:v>Burlington</c:v>
                </c:pt>
                <c:pt idx="14">
                  <c:v>Sussex</c:v>
                </c:pt>
                <c:pt idx="15">
                  <c:v>Ocean</c:v>
                </c:pt>
                <c:pt idx="16">
                  <c:v>Hunterdon</c:v>
                </c:pt>
                <c:pt idx="17">
                  <c:v>Warren</c:v>
                </c:pt>
                <c:pt idx="18">
                  <c:v>Middlesex</c:v>
                </c:pt>
                <c:pt idx="19">
                  <c:v>Cumberland</c:v>
                </c:pt>
                <c:pt idx="20">
                  <c:v>Gloucester</c:v>
                </c:pt>
              </c:strCache>
            </c:strRef>
          </c:cat>
          <c:val>
            <c:numRef>
              <c:f>Sheet1!$D$2:$D$22</c:f>
              <c:numCache>
                <c:formatCode>0</c:formatCode>
                <c:ptCount val="21"/>
                <c:pt idx="0">
                  <c:v>65</c:v>
                </c:pt>
                <c:pt idx="1">
                  <c:v>65</c:v>
                </c:pt>
                <c:pt idx="2">
                  <c:v>65</c:v>
                </c:pt>
                <c:pt idx="3">
                  <c:v>65</c:v>
                </c:pt>
                <c:pt idx="4">
                  <c:v>65</c:v>
                </c:pt>
                <c:pt idx="5">
                  <c:v>65</c:v>
                </c:pt>
                <c:pt idx="6">
                  <c:v>65</c:v>
                </c:pt>
                <c:pt idx="7">
                  <c:v>65</c:v>
                </c:pt>
                <c:pt idx="8">
                  <c:v>65</c:v>
                </c:pt>
                <c:pt idx="9">
                  <c:v>65</c:v>
                </c:pt>
                <c:pt idx="10">
                  <c:v>65</c:v>
                </c:pt>
                <c:pt idx="11">
                  <c:v>65</c:v>
                </c:pt>
                <c:pt idx="12">
                  <c:v>65</c:v>
                </c:pt>
                <c:pt idx="13">
                  <c:v>65</c:v>
                </c:pt>
                <c:pt idx="14">
                  <c:v>65</c:v>
                </c:pt>
                <c:pt idx="15">
                  <c:v>65</c:v>
                </c:pt>
                <c:pt idx="16">
                  <c:v>65</c:v>
                </c:pt>
                <c:pt idx="17">
                  <c:v>65</c:v>
                </c:pt>
                <c:pt idx="18">
                  <c:v>65</c:v>
                </c:pt>
                <c:pt idx="19">
                  <c:v>65</c:v>
                </c:pt>
                <c:pt idx="20">
                  <c:v>65</c:v>
                </c:pt>
              </c:numCache>
            </c:numRef>
          </c:val>
          <c:extLst>
            <c:ext xmlns:c16="http://schemas.microsoft.com/office/drawing/2014/chart" uri="{C3380CC4-5D6E-409C-BE32-E72D297353CC}">
              <c16:uniqueId val="{00000002-A79C-4A41-BBA9-623A0BDDE8F5}"/>
            </c:ext>
          </c:extLst>
        </c:ser>
        <c:dLbls>
          <c:showLegendKey val="0"/>
          <c:showVal val="0"/>
          <c:showCatName val="0"/>
          <c:showSerName val="0"/>
          <c:showPercent val="0"/>
          <c:showBubbleSize val="0"/>
        </c:dLbls>
        <c:gapWidth val="182"/>
        <c:axId val="341245584"/>
        <c:axId val="341757752"/>
      </c:barChart>
      <c:catAx>
        <c:axId val="3412455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t"/>
        <c:numFmt formatCode="General" sourceLinked="1"/>
        <c:majorTickMark val="none"/>
        <c:minorTickMark val="none"/>
        <c:tickLblPos val="nextTo"/>
        <c:crossAx val="341245584"/>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72221529552583974"/>
          <c:y val="0.93641066002972539"/>
          <c:w val="0.11483675361332012"/>
          <c:h val="3.636666587237710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2020</c:v>
                </c:pt>
                <c:pt idx="1">
                  <c:v>2021</c:v>
                </c:pt>
                <c:pt idx="2">
                  <c:v>2022</c:v>
                </c:pt>
                <c:pt idx="3">
                  <c:v>2023</c:v>
                </c:pt>
                <c:pt idx="4">
                  <c:v>2024</c:v>
                </c:pt>
              </c:numCache>
            </c:numRef>
          </c:cat>
          <c:val>
            <c:numRef>
              <c:f>Sheet1!$B$2:$B$6</c:f>
              <c:numCache>
                <c:formatCode>0.00</c:formatCode>
                <c:ptCount val="5"/>
                <c:pt idx="0">
                  <c:v>13.4</c:v>
                </c:pt>
                <c:pt idx="1">
                  <c:v>13.7</c:v>
                </c:pt>
                <c:pt idx="2">
                  <c:v>13.4</c:v>
                </c:pt>
                <c:pt idx="3">
                  <c:v>13.108164201999999</c:v>
                </c:pt>
                <c:pt idx="4">
                  <c:v>12.230689623</c:v>
                </c:pt>
              </c:numCache>
            </c:numRef>
          </c:val>
          <c:smooth val="0"/>
          <c:extLst>
            <c:ext xmlns:c16="http://schemas.microsoft.com/office/drawing/2014/chart" uri="{C3380CC4-5D6E-409C-BE32-E72D297353CC}">
              <c16:uniqueId val="{00000000-3FC5-478D-84CD-ACD7A997E8D7}"/>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5"/>
          <c:min val="0"/>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68518545746315"/>
          <c:y val="2.7295378678279719E-2"/>
          <c:w val="0.85039762639412286"/>
          <c:h val="0.87923525460425567"/>
        </c:manualLayout>
      </c:layout>
      <c:barChart>
        <c:barDir val="bar"/>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Hunterdon</c:v>
                </c:pt>
                <c:pt idx="5">
                  <c:v>Bergen</c:v>
                </c:pt>
                <c:pt idx="6">
                  <c:v>Cumberland</c:v>
                </c:pt>
                <c:pt idx="7">
                  <c:v>Somerset</c:v>
                </c:pt>
                <c:pt idx="8">
                  <c:v>Warren</c:v>
                </c:pt>
                <c:pt idx="9">
                  <c:v>Monmouth</c:v>
                </c:pt>
                <c:pt idx="10">
                  <c:v>Burlington</c:v>
                </c:pt>
                <c:pt idx="11">
                  <c:v>Sussex</c:v>
                </c:pt>
                <c:pt idx="12">
                  <c:v>Union</c:v>
                </c:pt>
                <c:pt idx="13">
                  <c:v>Camden</c:v>
                </c:pt>
                <c:pt idx="14">
                  <c:v>Atlantic</c:v>
                </c:pt>
                <c:pt idx="15">
                  <c:v>Essex</c:v>
                </c:pt>
                <c:pt idx="16">
                  <c:v>Gloucester</c:v>
                </c:pt>
                <c:pt idx="17">
                  <c:v>Passaic</c:v>
                </c:pt>
                <c:pt idx="18">
                  <c:v>Ocean</c:v>
                </c:pt>
                <c:pt idx="19">
                  <c:v>Middlesex</c:v>
                </c:pt>
                <c:pt idx="20">
                  <c:v>Hudson</c:v>
                </c:pt>
              </c:strCache>
            </c:strRef>
          </c:cat>
          <c:val>
            <c:numRef>
              <c:f>Sheet1!$B$2:$B$22</c:f>
              <c:numCache>
                <c:formatCode>General</c:formatCode>
                <c:ptCount val="21"/>
                <c:pt idx="0">
                  <c:v>12.2</c:v>
                </c:pt>
              </c:numCache>
            </c:numRef>
          </c:val>
          <c:extLst>
            <c:ext xmlns:c16="http://schemas.microsoft.com/office/drawing/2014/chart" uri="{C3380CC4-5D6E-409C-BE32-E72D297353CC}">
              <c16:uniqueId val="{00000000-1BAA-4B2A-844E-16DF638A171C}"/>
            </c:ext>
          </c:extLst>
        </c:ser>
        <c:ser>
          <c:idx val="1"/>
          <c:order val="1"/>
          <c:tx>
            <c:strRef>
              <c:f>Sheet1!$C$1</c:f>
              <c:strCache>
                <c:ptCount val="1"/>
                <c:pt idx="0">
                  <c:v>Rate of Associations per 10,000</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BAA-4B2A-844E-16DF638A171C}"/>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Hunterdon</c:v>
                </c:pt>
                <c:pt idx="5">
                  <c:v>Bergen</c:v>
                </c:pt>
                <c:pt idx="6">
                  <c:v>Cumberland</c:v>
                </c:pt>
                <c:pt idx="7">
                  <c:v>Somerset</c:v>
                </c:pt>
                <c:pt idx="8">
                  <c:v>Warren</c:v>
                </c:pt>
                <c:pt idx="9">
                  <c:v>Monmouth</c:v>
                </c:pt>
                <c:pt idx="10">
                  <c:v>Burlington</c:v>
                </c:pt>
                <c:pt idx="11">
                  <c:v>Sussex</c:v>
                </c:pt>
                <c:pt idx="12">
                  <c:v>Union</c:v>
                </c:pt>
                <c:pt idx="13">
                  <c:v>Camden</c:v>
                </c:pt>
                <c:pt idx="14">
                  <c:v>Atlantic</c:v>
                </c:pt>
                <c:pt idx="15">
                  <c:v>Essex</c:v>
                </c:pt>
                <c:pt idx="16">
                  <c:v>Gloucester</c:v>
                </c:pt>
                <c:pt idx="17">
                  <c:v>Passaic</c:v>
                </c:pt>
                <c:pt idx="18">
                  <c:v>Ocean</c:v>
                </c:pt>
                <c:pt idx="19">
                  <c:v>Middlesex</c:v>
                </c:pt>
                <c:pt idx="20">
                  <c:v>Hudson</c:v>
                </c:pt>
              </c:strCache>
            </c:strRef>
          </c:cat>
          <c:val>
            <c:numRef>
              <c:f>Sheet1!$C$2:$C$22</c:f>
              <c:numCache>
                <c:formatCode>General</c:formatCode>
                <c:ptCount val="21"/>
                <c:pt idx="1">
                  <c:v>11.222826921999999</c:v>
                </c:pt>
                <c:pt idx="2">
                  <c:v>10.883705020000001</c:v>
                </c:pt>
                <c:pt idx="3">
                  <c:v>10.098222829999999</c:v>
                </c:pt>
                <c:pt idx="4">
                  <c:v>9.5440411317000002</c:v>
                </c:pt>
                <c:pt idx="5">
                  <c:v>9.5196258409999999</c:v>
                </c:pt>
                <c:pt idx="6">
                  <c:v>9.4384450649999998</c:v>
                </c:pt>
                <c:pt idx="7">
                  <c:v>9.2869314648000003</c:v>
                </c:pt>
                <c:pt idx="8">
                  <c:v>8.6696589031000002</c:v>
                </c:pt>
                <c:pt idx="9">
                  <c:v>8.3984913706000004</c:v>
                </c:pt>
                <c:pt idx="10">
                  <c:v>8.3356846999999998</c:v>
                </c:pt>
                <c:pt idx="11">
                  <c:v>8.1762778010999995</c:v>
                </c:pt>
                <c:pt idx="12">
                  <c:v>8.1277507629999999</c:v>
                </c:pt>
                <c:pt idx="13">
                  <c:v>7.8469407432000002</c:v>
                </c:pt>
                <c:pt idx="14">
                  <c:v>7.7464122836999998</c:v>
                </c:pt>
                <c:pt idx="15">
                  <c:v>7.4861068383999996</c:v>
                </c:pt>
                <c:pt idx="16">
                  <c:v>7.3568775310000003</c:v>
                </c:pt>
                <c:pt idx="17">
                  <c:v>7.0254401998000002</c:v>
                </c:pt>
                <c:pt idx="18">
                  <c:v>7.0108074292999998</c:v>
                </c:pt>
                <c:pt idx="19">
                  <c:v>6.1918641461000004</c:v>
                </c:pt>
                <c:pt idx="20">
                  <c:v>5.2529457067000003</c:v>
                </c:pt>
              </c:numCache>
            </c:numRef>
          </c:val>
          <c:extLst>
            <c:ext xmlns:c16="http://schemas.microsoft.com/office/drawing/2014/chart" uri="{C3380CC4-5D6E-409C-BE32-E72D297353CC}">
              <c16:uniqueId val="{00000002-1BAA-4B2A-844E-16DF638A171C}"/>
            </c:ext>
          </c:extLst>
        </c:ser>
        <c:ser>
          <c:idx val="2"/>
          <c:order val="2"/>
          <c:tx>
            <c:strRef>
              <c:f>Sheet1!$D$1</c:f>
              <c:strCache>
                <c:ptCount val="1"/>
                <c:pt idx="0">
                  <c:v>New Jersey Rate 8.1</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Cape May</c:v>
                </c:pt>
                <c:pt idx="1">
                  <c:v>Salem</c:v>
                </c:pt>
                <c:pt idx="2">
                  <c:v>Mercer</c:v>
                </c:pt>
                <c:pt idx="3">
                  <c:v>Morris</c:v>
                </c:pt>
                <c:pt idx="4">
                  <c:v>Hunterdon</c:v>
                </c:pt>
                <c:pt idx="5">
                  <c:v>Bergen</c:v>
                </c:pt>
                <c:pt idx="6">
                  <c:v>Cumberland</c:v>
                </c:pt>
                <c:pt idx="7">
                  <c:v>Somerset</c:v>
                </c:pt>
                <c:pt idx="8">
                  <c:v>Warren</c:v>
                </c:pt>
                <c:pt idx="9">
                  <c:v>Monmouth</c:v>
                </c:pt>
                <c:pt idx="10">
                  <c:v>Burlington</c:v>
                </c:pt>
                <c:pt idx="11">
                  <c:v>Sussex</c:v>
                </c:pt>
                <c:pt idx="12">
                  <c:v>Union</c:v>
                </c:pt>
                <c:pt idx="13">
                  <c:v>Camden</c:v>
                </c:pt>
                <c:pt idx="14">
                  <c:v>Atlantic</c:v>
                </c:pt>
                <c:pt idx="15">
                  <c:v>Essex</c:v>
                </c:pt>
                <c:pt idx="16">
                  <c:v>Gloucester</c:v>
                </c:pt>
                <c:pt idx="17">
                  <c:v>Passaic</c:v>
                </c:pt>
                <c:pt idx="18">
                  <c:v>Ocean</c:v>
                </c:pt>
                <c:pt idx="19">
                  <c:v>Middlesex</c:v>
                </c:pt>
                <c:pt idx="20">
                  <c:v>Hudson</c:v>
                </c:pt>
              </c:strCache>
            </c:strRef>
          </c:cat>
          <c:val>
            <c:numRef>
              <c:f>Sheet1!$D$2:$D$22</c:f>
              <c:numCache>
                <c:formatCode>General</c:formatCode>
                <c:ptCount val="21"/>
                <c:pt idx="0">
                  <c:v>8.0790924483000008</c:v>
                </c:pt>
                <c:pt idx="1">
                  <c:v>8.0790924483000008</c:v>
                </c:pt>
                <c:pt idx="2">
                  <c:v>8.0790924483000008</c:v>
                </c:pt>
                <c:pt idx="3">
                  <c:v>8.0790924483000008</c:v>
                </c:pt>
                <c:pt idx="4">
                  <c:v>8.0790924483000008</c:v>
                </c:pt>
                <c:pt idx="5">
                  <c:v>8.0790924483000008</c:v>
                </c:pt>
                <c:pt idx="6">
                  <c:v>8.0790924483000008</c:v>
                </c:pt>
                <c:pt idx="7">
                  <c:v>8.0790924483000008</c:v>
                </c:pt>
                <c:pt idx="8">
                  <c:v>8.0790924483000008</c:v>
                </c:pt>
                <c:pt idx="9">
                  <c:v>8.0790924483000008</c:v>
                </c:pt>
                <c:pt idx="10">
                  <c:v>8.0790924483000008</c:v>
                </c:pt>
                <c:pt idx="11">
                  <c:v>8.0790924483000008</c:v>
                </c:pt>
                <c:pt idx="12">
                  <c:v>8.0790924483000008</c:v>
                </c:pt>
                <c:pt idx="13">
                  <c:v>8.0790924483000008</c:v>
                </c:pt>
                <c:pt idx="14">
                  <c:v>8.0790924483000008</c:v>
                </c:pt>
                <c:pt idx="15">
                  <c:v>8.0790924483000008</c:v>
                </c:pt>
                <c:pt idx="16">
                  <c:v>8.0790924483000008</c:v>
                </c:pt>
                <c:pt idx="17">
                  <c:v>8.0790924483000008</c:v>
                </c:pt>
                <c:pt idx="18">
                  <c:v>8.0790924483000008</c:v>
                </c:pt>
                <c:pt idx="19">
                  <c:v>8.0790924483000008</c:v>
                </c:pt>
                <c:pt idx="20">
                  <c:v>8.0790924483000008</c:v>
                </c:pt>
              </c:numCache>
            </c:numRef>
          </c:val>
          <c:extLst>
            <c:ext xmlns:c16="http://schemas.microsoft.com/office/drawing/2014/chart" uri="{C3380CC4-5D6E-409C-BE32-E72D297353CC}">
              <c16:uniqueId val="{00000003-1BAA-4B2A-844E-16DF638A171C}"/>
            </c:ext>
          </c:extLst>
        </c:ser>
        <c:dLbls>
          <c:showLegendKey val="0"/>
          <c:showVal val="0"/>
          <c:showCatName val="0"/>
          <c:showSerName val="0"/>
          <c:showPercent val="0"/>
          <c:showBubbleSize val="0"/>
        </c:dLbls>
        <c:gapWidth val="150"/>
        <c:axId val="379075784"/>
        <c:axId val="379076176"/>
      </c:barChart>
      <c:catAx>
        <c:axId val="379075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t"/>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legend>
      <c:legendPos val="t"/>
      <c:legendEntry>
        <c:idx val="0"/>
        <c:delete val="1"/>
      </c:legendEntry>
      <c:legendEntry>
        <c:idx val="1"/>
        <c:delete val="1"/>
      </c:legendEntry>
      <c:legendEntry>
        <c:idx val="3"/>
        <c:delete val="1"/>
      </c:legendEntry>
      <c:layout>
        <c:manualLayout>
          <c:xMode val="edge"/>
          <c:yMode val="edge"/>
          <c:x val="0.49699893568213416"/>
          <c:y val="0.87962459137687043"/>
          <c:w val="0.22222533952700119"/>
          <c:h val="3.433466811432566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1053357481892216"/>
        </c:manualLayout>
      </c:layout>
      <c:barChart>
        <c:barDir val="bar"/>
        <c:grouping val="clustered"/>
        <c:varyColors val="0"/>
        <c:ser>
          <c:idx val="1"/>
          <c:order val="0"/>
          <c:tx>
            <c:strRef>
              <c:f>Sheet1!$B$1</c:f>
              <c:strCache>
                <c:ptCount val="1"/>
                <c:pt idx="0">
                  <c:v>Rate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Hudson</c:v>
                </c:pt>
                <c:pt idx="1">
                  <c:v>Morris</c:v>
                </c:pt>
                <c:pt idx="2">
                  <c:v>Bergen</c:v>
                </c:pt>
                <c:pt idx="3">
                  <c:v>Hunterdon</c:v>
                </c:pt>
                <c:pt idx="4">
                  <c:v>Passaic</c:v>
                </c:pt>
                <c:pt idx="5">
                  <c:v>Mercer</c:v>
                </c:pt>
                <c:pt idx="6">
                  <c:v>Middlesex</c:v>
                </c:pt>
                <c:pt idx="7">
                  <c:v>Somerset</c:v>
                </c:pt>
                <c:pt idx="8">
                  <c:v>Monmouth</c:v>
                </c:pt>
                <c:pt idx="9">
                  <c:v>Union</c:v>
                </c:pt>
                <c:pt idx="10">
                  <c:v>Ocean</c:v>
                </c:pt>
                <c:pt idx="11">
                  <c:v>Gloucester</c:v>
                </c:pt>
                <c:pt idx="12">
                  <c:v>Sussex</c:v>
                </c:pt>
                <c:pt idx="13">
                  <c:v>Burlington</c:v>
                </c:pt>
                <c:pt idx="14">
                  <c:v>Essex</c:v>
                </c:pt>
                <c:pt idx="15">
                  <c:v>Warren</c:v>
                </c:pt>
                <c:pt idx="16">
                  <c:v>Salem</c:v>
                </c:pt>
                <c:pt idx="17">
                  <c:v>Atlantic</c:v>
                </c:pt>
                <c:pt idx="18">
                  <c:v>Camden</c:v>
                </c:pt>
                <c:pt idx="19">
                  <c:v>Cape May</c:v>
                </c:pt>
                <c:pt idx="20">
                  <c:v>Cumberland</c:v>
                </c:pt>
                <c:pt idx="21">
                  <c:v>New Jersey</c:v>
                </c:pt>
              </c:strCache>
            </c:strRef>
          </c:cat>
          <c:val>
            <c:numRef>
              <c:f>Sheet1!$B$2:$B$23</c:f>
              <c:numCache>
                <c:formatCode>0.00</c:formatCode>
                <c:ptCount val="22"/>
                <c:pt idx="0">
                  <c:v>3.0271325732264001</c:v>
                </c:pt>
                <c:pt idx="1">
                  <c:v>3.59436997046974</c:v>
                </c:pt>
                <c:pt idx="2">
                  <c:v>3.6262113768757902</c:v>
                </c:pt>
                <c:pt idx="3">
                  <c:v>5.1254167899378702</c:v>
                </c:pt>
                <c:pt idx="4">
                  <c:v>5.4657960112418804</c:v>
                </c:pt>
                <c:pt idx="5">
                  <c:v>5.4878628577638304</c:v>
                </c:pt>
                <c:pt idx="6">
                  <c:v>5.7974703490239596</c:v>
                </c:pt>
                <c:pt idx="7">
                  <c:v>5.8973015377811997</c:v>
                </c:pt>
                <c:pt idx="8">
                  <c:v>6.00817304826995</c:v>
                </c:pt>
                <c:pt idx="9">
                  <c:v>6.47685191856025</c:v>
                </c:pt>
                <c:pt idx="10">
                  <c:v>7.5612357105601502</c:v>
                </c:pt>
                <c:pt idx="11">
                  <c:v>8.4148828600318808</c:v>
                </c:pt>
                <c:pt idx="12">
                  <c:v>8.6669125365258601</c:v>
                </c:pt>
                <c:pt idx="13">
                  <c:v>9.1776626088671094</c:v>
                </c:pt>
                <c:pt idx="14">
                  <c:v>9.2362820490348003</c:v>
                </c:pt>
                <c:pt idx="15">
                  <c:v>11.4442447744254</c:v>
                </c:pt>
                <c:pt idx="16">
                  <c:v>12.6844503936004</c:v>
                </c:pt>
                <c:pt idx="17">
                  <c:v>13.440392971849599</c:v>
                </c:pt>
                <c:pt idx="18">
                  <c:v>14.3866151195628</c:v>
                </c:pt>
                <c:pt idx="20">
                  <c:v>16.6039244428157</c:v>
                </c:pt>
                <c:pt idx="21">
                  <c:v>7.0967961214655304</c:v>
                </c:pt>
              </c:numCache>
            </c:numRef>
          </c:val>
          <c:extLst>
            <c:ext xmlns:c16="http://schemas.microsoft.com/office/drawing/2014/chart" uri="{C3380CC4-5D6E-409C-BE32-E72D297353CC}">
              <c16:uniqueId val="{00000001-C741-456B-9E2D-1E7DCD41CD62}"/>
            </c:ext>
          </c:extLst>
        </c:ser>
        <c:ser>
          <c:idx val="2"/>
          <c:order val="1"/>
          <c:tx>
            <c:strRef>
              <c:f>Sheet1!$C$1</c:f>
              <c:strCache>
                <c:ptCount val="1"/>
                <c:pt idx="0">
                  <c:v>County</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741-456B-9E2D-1E7DCD41CD62}"/>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741-456B-9E2D-1E7DCD41CD62}"/>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Hudson</c:v>
                </c:pt>
                <c:pt idx="1">
                  <c:v>Morris</c:v>
                </c:pt>
                <c:pt idx="2">
                  <c:v>Bergen</c:v>
                </c:pt>
                <c:pt idx="3">
                  <c:v>Hunterdon</c:v>
                </c:pt>
                <c:pt idx="4">
                  <c:v>Passaic</c:v>
                </c:pt>
                <c:pt idx="5">
                  <c:v>Mercer</c:v>
                </c:pt>
                <c:pt idx="6">
                  <c:v>Middlesex</c:v>
                </c:pt>
                <c:pt idx="7">
                  <c:v>Somerset</c:v>
                </c:pt>
                <c:pt idx="8">
                  <c:v>Monmouth</c:v>
                </c:pt>
                <c:pt idx="9">
                  <c:v>Union</c:v>
                </c:pt>
                <c:pt idx="10">
                  <c:v>Ocean</c:v>
                </c:pt>
                <c:pt idx="11">
                  <c:v>Gloucester</c:v>
                </c:pt>
                <c:pt idx="12">
                  <c:v>Sussex</c:v>
                </c:pt>
                <c:pt idx="13">
                  <c:v>Burlington</c:v>
                </c:pt>
                <c:pt idx="14">
                  <c:v>Essex</c:v>
                </c:pt>
                <c:pt idx="15">
                  <c:v>Warren</c:v>
                </c:pt>
                <c:pt idx="16">
                  <c:v>Salem</c:v>
                </c:pt>
                <c:pt idx="17">
                  <c:v>Atlantic</c:v>
                </c:pt>
                <c:pt idx="18">
                  <c:v>Camden</c:v>
                </c:pt>
                <c:pt idx="19">
                  <c:v>Cape May</c:v>
                </c:pt>
                <c:pt idx="20">
                  <c:v>Cumberland</c:v>
                </c:pt>
                <c:pt idx="21">
                  <c:v>New Jersey</c:v>
                </c:pt>
              </c:strCache>
            </c:strRef>
          </c:cat>
          <c:val>
            <c:numRef>
              <c:f>Sheet1!$C$2:$C$23</c:f>
              <c:numCache>
                <c:formatCode>General</c:formatCode>
                <c:ptCount val="22"/>
                <c:pt idx="19" formatCode="0.00">
                  <c:v>14.7139728805515</c:v>
                </c:pt>
              </c:numCache>
            </c:numRef>
          </c:val>
          <c:extLst>
            <c:ext xmlns:c16="http://schemas.microsoft.com/office/drawing/2014/chart" uri="{C3380CC4-5D6E-409C-BE32-E72D297353CC}">
              <c16:uniqueId val="{00000004-C741-456B-9E2D-1E7DCD41CD62}"/>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0.00" sourceLinked="1"/>
        <c:majorTickMark val="none"/>
        <c:minorTickMark val="none"/>
        <c:tickLblPos val="nextTo"/>
        <c:crossAx val="3780917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DV incidents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2017</c:v>
                </c:pt>
                <c:pt idx="2">
                  <c:v>2018</c:v>
                </c:pt>
                <c:pt idx="3">
                  <c:v>2019</c:v>
                </c:pt>
                <c:pt idx="4">
                  <c:v>2020</c:v>
                </c:pt>
              </c:numCache>
            </c:numRef>
          </c:cat>
          <c:val>
            <c:numRef>
              <c:f>Sheet1!$B$2:$B$6</c:f>
              <c:numCache>
                <c:formatCode>General</c:formatCode>
                <c:ptCount val="5"/>
                <c:pt idx="0">
                  <c:v>1262</c:v>
                </c:pt>
                <c:pt idx="1">
                  <c:v>1324</c:v>
                </c:pt>
                <c:pt idx="2">
                  <c:v>1288</c:v>
                </c:pt>
                <c:pt idx="3">
                  <c:v>1339</c:v>
                </c:pt>
                <c:pt idx="4">
                  <c:v>1364</c:v>
                </c:pt>
              </c:numCache>
            </c:numRef>
          </c:val>
          <c:smooth val="0"/>
          <c:extLst>
            <c:ext xmlns:c16="http://schemas.microsoft.com/office/drawing/2014/chart" uri="{C3380CC4-5D6E-409C-BE32-E72D297353CC}">
              <c16:uniqueId val="{00000000-B77B-4290-9C31-4B7F1C941F7C}"/>
            </c:ext>
          </c:extLst>
        </c:ser>
        <c:dLbls>
          <c:showLegendKey val="0"/>
          <c:showVal val="0"/>
          <c:showCatName val="0"/>
          <c:showSerName val="0"/>
          <c:showPercent val="0"/>
          <c:showBubbleSize val="0"/>
        </c:dLbls>
        <c:marker val="1"/>
        <c:smooth val="0"/>
        <c:axId val="379951400"/>
        <c:axId val="379951792"/>
      </c:lineChart>
      <c:catAx>
        <c:axId val="379951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792"/>
        <c:crosses val="autoZero"/>
        <c:auto val="1"/>
        <c:lblAlgn val="ctr"/>
        <c:lblOffset val="100"/>
        <c:noMultiLvlLbl val="0"/>
      </c:catAx>
      <c:valAx>
        <c:axId val="379951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2020</c:v>
                </c:pt>
              </c:strCache>
            </c:strRef>
          </c:tx>
          <c:dPt>
            <c:idx val="0"/>
            <c:bubble3D val="0"/>
            <c:spPr>
              <a:solidFill>
                <a:srgbClr val="C00000"/>
              </a:solidFill>
              <a:ln w="19050">
                <a:solidFill>
                  <a:schemeClr val="lt1"/>
                </a:solidFill>
              </a:ln>
              <a:effectLst/>
            </c:spPr>
            <c:extLst>
              <c:ext xmlns:c16="http://schemas.microsoft.com/office/drawing/2014/chart" uri="{C3380CC4-5D6E-409C-BE32-E72D297353CC}">
                <c16:uniqueId val="{0000000E-8FDA-461A-863D-0289773ABB37}"/>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F-8FDA-461A-863D-0289773ABB37}"/>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6-8FDA-461A-863D-0289773ABB37}"/>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9-8FDA-461A-863D-0289773ABB37}"/>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8-8FDA-461A-863D-0289773ABB3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7-8FDA-461A-863D-0289773ABB3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B-8FDA-461A-863D-0289773ABB3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5-8FDA-461A-863D-0289773ABB37}"/>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A-8FDA-461A-863D-0289773ABB37}"/>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8FDA-461A-863D-0289773ABB37}"/>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3-8FDA-461A-863D-0289773ABB37}"/>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2-8FDA-461A-863D-0289773ABB37}"/>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C-8FDA-461A-863D-0289773ABB37}"/>
              </c:ext>
            </c:extLst>
          </c:dPt>
          <c:dPt>
            <c:idx val="13"/>
            <c:bubble3D val="0"/>
            <c:spPr>
              <a:solidFill>
                <a:srgbClr val="C00000"/>
              </a:solidFill>
              <a:ln w="19050">
                <a:solidFill>
                  <a:schemeClr val="lt1"/>
                </a:solidFill>
              </a:ln>
              <a:effectLst/>
            </c:spPr>
            <c:extLst>
              <c:ext xmlns:c16="http://schemas.microsoft.com/office/drawing/2014/chart" uri="{C3380CC4-5D6E-409C-BE32-E72D297353CC}">
                <c16:uniqueId val="{0000000D-8FDA-461A-863D-0289773ABB37}"/>
              </c:ext>
            </c:extLst>
          </c:dPt>
          <c:dPt>
            <c:idx val="14"/>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1D-30ED-475B-86B2-3D1C58B1EF88}"/>
              </c:ext>
            </c:extLst>
          </c:dPt>
          <c:dPt>
            <c:idx val="15"/>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F-30ED-475B-86B2-3D1C58B1EF88}"/>
              </c:ext>
            </c:extLst>
          </c:dPt>
          <c:dPt>
            <c:idx val="16"/>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21-30ED-475B-86B2-3D1C58B1EF88}"/>
              </c:ext>
            </c:extLst>
          </c:dPt>
          <c:dPt>
            <c:idx val="17"/>
            <c:bubble3D val="0"/>
            <c:spPr>
              <a:solidFill>
                <a:schemeClr val="tx1">
                  <a:lumMod val="75000"/>
                  <a:lumOff val="25000"/>
                </a:schemeClr>
              </a:solidFill>
              <a:ln w="19050">
                <a:solidFill>
                  <a:schemeClr val="lt1"/>
                </a:solidFill>
              </a:ln>
              <a:effectLst/>
            </c:spPr>
            <c:extLst>
              <c:ext xmlns:c16="http://schemas.microsoft.com/office/drawing/2014/chart" uri="{C3380CC4-5D6E-409C-BE32-E72D297353CC}">
                <c16:uniqueId val="{00000023-30ED-475B-86B2-3D1C58B1EF88}"/>
              </c:ext>
            </c:extLst>
          </c:dPt>
          <c:dPt>
            <c:idx val="18"/>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25-30ED-475B-86B2-3D1C58B1EF88}"/>
              </c:ext>
            </c:extLst>
          </c:dPt>
          <c:dLbls>
            <c:dLbl>
              <c:idx val="0"/>
              <c:layout>
                <c:manualLayout>
                  <c:x val="9.2187500000000006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FDA-461A-863D-0289773ABB37}"/>
                </c:ext>
              </c:extLst>
            </c:dLbl>
            <c:dLbl>
              <c:idx val="1"/>
              <c:layout>
                <c:manualLayout>
                  <c:x val="-0.13037919047428781"/>
                  <c:y val="-4.218749740480462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FDA-461A-863D-0289773ABB37}"/>
                </c:ext>
              </c:extLst>
            </c:dLbl>
            <c:dLbl>
              <c:idx val="2"/>
              <c:layout>
                <c:manualLayout>
                  <c:x val="-8.6601863573346621E-2"/>
                  <c:y val="-9.609374408872146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FDA-461A-863D-0289773ABB37}"/>
                </c:ext>
              </c:extLst>
            </c:dLbl>
            <c:dLbl>
              <c:idx val="3"/>
              <c:layout>
                <c:manualLayout>
                  <c:x val="-0.13570381888435126"/>
                  <c:y val="-6.79687458188517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FDA-461A-863D-0289773ABB37}"/>
                </c:ext>
              </c:extLst>
            </c:dLbl>
            <c:dLbl>
              <c:idx val="4"/>
              <c:layout>
                <c:manualLayout>
                  <c:x val="-7.4547943032020988E-2"/>
                  <c:y val="-8.203124495378660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FDA-461A-863D-0289773ABB37}"/>
                </c:ext>
              </c:extLst>
            </c:dLbl>
            <c:dLbl>
              <c:idx val="5"/>
              <c:layout>
                <c:manualLayout>
                  <c:x val="-6.5172995089501529E-2"/>
                  <c:y val="-0.110156243223656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FDA-461A-863D-0289773ABB37}"/>
                </c:ext>
              </c:extLst>
            </c:dLbl>
            <c:dLbl>
              <c:idx val="6"/>
              <c:layout>
                <c:manualLayout>
                  <c:x val="1.6015356476230161E-2"/>
                  <c:y val="-8.20312449537866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FDA-461A-863D-0289773ABB37}"/>
                </c:ext>
              </c:extLst>
            </c:dLbl>
            <c:dLbl>
              <c:idx val="7"/>
              <c:layout>
                <c:manualLayout>
                  <c:x val="8.9657106185378095E-3"/>
                  <c:y val="-9.84374939445439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FDA-461A-863D-0289773ABB37}"/>
                </c:ext>
              </c:extLst>
            </c:dLbl>
            <c:dLbl>
              <c:idx val="8"/>
              <c:layout>
                <c:manualLayout>
                  <c:x val="7.2649818079855571E-2"/>
                  <c:y val="-7.499999538631919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FDA-461A-863D-0289773ABB37}"/>
                </c:ext>
              </c:extLst>
            </c:dLbl>
            <c:dLbl>
              <c:idx val="9"/>
              <c:layout>
                <c:manualLayout>
                  <c:x val="8.7875007528312565E-2"/>
                  <c:y val="-6.562499596302930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FDA-461A-863D-0289773ABB37}"/>
                </c:ext>
              </c:extLst>
            </c:dLbl>
            <c:dLbl>
              <c:idx val="10"/>
              <c:layout>
                <c:manualLayout>
                  <c:x val="0.10817203717361332"/>
                  <c:y val="-6.32812461072068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FDA-461A-863D-0289773ABB37}"/>
                </c:ext>
              </c:extLst>
            </c:dLbl>
            <c:dLbl>
              <c:idx val="11"/>
              <c:layout>
                <c:manualLayout>
                  <c:x val="8.097598616817453E-2"/>
                  <c:y val="-4.218749740480454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FDA-461A-863D-0289773ABB37}"/>
                </c:ext>
              </c:extLst>
            </c:dLbl>
            <c:dLbl>
              <c:idx val="12"/>
              <c:layout>
                <c:manualLayout>
                  <c:x val="7.3843281326138613E-2"/>
                  <c:y val="-2.10937487024022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FDA-461A-863D-0289773ABB37}"/>
                </c:ext>
              </c:extLst>
            </c:dLbl>
            <c:dLbl>
              <c:idx val="13"/>
              <c:layout>
                <c:manualLayout>
                  <c:x val="0.13100685079356278"/>
                  <c:y val="-7.2656245530496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FDA-461A-863D-0289773ABB37}"/>
                </c:ext>
              </c:extLst>
            </c:dLbl>
            <c:dLbl>
              <c:idx val="14"/>
              <c:layout>
                <c:manualLayout>
                  <c:x val="6.3616425455842965E-2"/>
                  <c:y val="-5.624999653973947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D-30ED-475B-86B2-3D1C58B1EF88}"/>
                </c:ext>
              </c:extLst>
            </c:dLbl>
            <c:dLbl>
              <c:idx val="15"/>
              <c:layout>
                <c:manualLayout>
                  <c:x val="-5.3260263172333698E-2"/>
                  <c:y val="6.093749625138433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F-30ED-475B-86B2-3D1C58B1EF88}"/>
                </c:ext>
              </c:extLst>
            </c:dLbl>
            <c:dLbl>
              <c:idx val="16"/>
              <c:layout>
                <c:manualLayout>
                  <c:x val="-9.1726008796796835E-2"/>
                  <c:y val="6.562499596302928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1-30ED-475B-86B2-3D1C58B1EF88}"/>
                </c:ext>
              </c:extLst>
            </c:dLbl>
            <c:dLbl>
              <c:idx val="17"/>
              <c:layout>
                <c:manualLayout>
                  <c:x val="-0.10208217108030618"/>
                  <c:y val="9.3749994232898547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3-30ED-475B-86B2-3D1C58B1EF88}"/>
                </c:ext>
              </c:extLst>
            </c:dLbl>
            <c:dLbl>
              <c:idx val="18"/>
              <c:layout>
                <c:manualLayout>
                  <c:x val="7.6931491248926384E-2"/>
                  <c:y val="-0.1148437429353012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5-30ED-475B-86B2-3D1C58B1EF8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Harassment</c:v>
                </c:pt>
                <c:pt idx="1">
                  <c:v>Assault</c:v>
                </c:pt>
                <c:pt idx="2">
                  <c:v>Contempt of Court</c:v>
                </c:pt>
                <c:pt idx="3">
                  <c:v>Criminal mischief</c:v>
                </c:pt>
                <c:pt idx="4">
                  <c:v>Terroristic Threats</c:v>
                </c:pt>
                <c:pt idx="5">
                  <c:v>Burglary</c:v>
                </c:pt>
                <c:pt idx="6">
                  <c:v>Other</c:v>
                </c:pt>
              </c:strCache>
            </c:strRef>
          </c:cat>
          <c:val>
            <c:numRef>
              <c:f>Sheet1!$B$2:$B$8</c:f>
              <c:numCache>
                <c:formatCode>General</c:formatCode>
                <c:ptCount val="7"/>
                <c:pt idx="0">
                  <c:v>801</c:v>
                </c:pt>
                <c:pt idx="1">
                  <c:v>413</c:v>
                </c:pt>
                <c:pt idx="2">
                  <c:v>69</c:v>
                </c:pt>
                <c:pt idx="3">
                  <c:v>65</c:v>
                </c:pt>
                <c:pt idx="4" formatCode="#,##0">
                  <c:v>22</c:v>
                </c:pt>
                <c:pt idx="5">
                  <c:v>11</c:v>
                </c:pt>
                <c:pt idx="6">
                  <c:v>31</c:v>
                </c:pt>
              </c:numCache>
            </c:numRef>
          </c:val>
          <c:extLst>
            <c:ext xmlns:c16="http://schemas.microsoft.com/office/drawing/2014/chart" uri="{C3380CC4-5D6E-409C-BE32-E72D297353CC}">
              <c16:uniqueId val="{00000000-8FDA-461A-863D-0289773ABB3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Sheet1!$C$1</c:f>
              <c:strCache>
                <c:ptCount val="1"/>
                <c:pt idx="0">
                  <c:v># NEW COMPLAINTS FILED</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5BB4-4111-809D-3FAA7E056C4D}"/>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Cape May</c:v>
                </c:pt>
                <c:pt idx="4">
                  <c:v>Sussex</c:v>
                </c:pt>
                <c:pt idx="5">
                  <c:v>Somerset</c:v>
                </c:pt>
                <c:pt idx="6">
                  <c:v>Morris</c:v>
                </c:pt>
                <c:pt idx="7">
                  <c:v>Cumberland</c:v>
                </c:pt>
                <c:pt idx="8">
                  <c:v>Gloucester</c:v>
                </c:pt>
                <c:pt idx="9">
                  <c:v>Mercer</c:v>
                </c:pt>
                <c:pt idx="10">
                  <c:v>Atlantic</c:v>
                </c:pt>
                <c:pt idx="11">
                  <c:v>Monmouth</c:v>
                </c:pt>
                <c:pt idx="12">
                  <c:v>Union</c:v>
                </c:pt>
                <c:pt idx="13">
                  <c:v>Ocean</c:v>
                </c:pt>
                <c:pt idx="14">
                  <c:v>Burlington</c:v>
                </c:pt>
                <c:pt idx="15">
                  <c:v>Passaic</c:v>
                </c:pt>
                <c:pt idx="16">
                  <c:v>Bergen</c:v>
                </c:pt>
                <c:pt idx="17">
                  <c:v>Middlesex</c:v>
                </c:pt>
                <c:pt idx="18">
                  <c:v>Hudson</c:v>
                </c:pt>
                <c:pt idx="19">
                  <c:v>Essex </c:v>
                </c:pt>
                <c:pt idx="20">
                  <c:v>Camden</c:v>
                </c:pt>
              </c:strCache>
            </c:strRef>
          </c:cat>
          <c:val>
            <c:numRef>
              <c:f>Sheet1!$C$2:$C$22</c:f>
              <c:numCache>
                <c:formatCode>General</c:formatCode>
                <c:ptCount val="21"/>
                <c:pt idx="0">
                  <c:v>304</c:v>
                </c:pt>
                <c:pt idx="1">
                  <c:v>517</c:v>
                </c:pt>
                <c:pt idx="2">
                  <c:v>522</c:v>
                </c:pt>
                <c:pt idx="4">
                  <c:v>552</c:v>
                </c:pt>
                <c:pt idx="5">
                  <c:v>919</c:v>
                </c:pt>
                <c:pt idx="6">
                  <c:v>1193</c:v>
                </c:pt>
                <c:pt idx="7">
                  <c:v>1382</c:v>
                </c:pt>
                <c:pt idx="8">
                  <c:v>1735</c:v>
                </c:pt>
                <c:pt idx="9">
                  <c:v>1750</c:v>
                </c:pt>
                <c:pt idx="10">
                  <c:v>1828</c:v>
                </c:pt>
                <c:pt idx="11">
                  <c:v>1856</c:v>
                </c:pt>
                <c:pt idx="12">
                  <c:v>2033</c:v>
                </c:pt>
                <c:pt idx="13">
                  <c:v>2297</c:v>
                </c:pt>
                <c:pt idx="14">
                  <c:v>2308</c:v>
                </c:pt>
                <c:pt idx="15">
                  <c:v>2538</c:v>
                </c:pt>
                <c:pt idx="16">
                  <c:v>2666</c:v>
                </c:pt>
                <c:pt idx="17">
                  <c:v>2820</c:v>
                </c:pt>
                <c:pt idx="18">
                  <c:v>2958</c:v>
                </c:pt>
                <c:pt idx="19">
                  <c:v>3813</c:v>
                </c:pt>
                <c:pt idx="20">
                  <c:v>3870</c:v>
                </c:pt>
              </c:numCache>
            </c:numRef>
          </c:val>
          <c:extLst>
            <c:ext xmlns:c16="http://schemas.microsoft.com/office/drawing/2014/chart" uri="{C3380CC4-5D6E-409C-BE32-E72D297353CC}">
              <c16:uniqueId val="{00000002-5BB4-4111-809D-3FAA7E056C4D}"/>
            </c:ext>
          </c:extLst>
        </c:ser>
        <c:ser>
          <c:idx val="1"/>
          <c:order val="1"/>
          <c:tx>
            <c:strRef>
              <c:f>Sheet1!$B$1</c:f>
              <c:strCache>
                <c:ptCount val="1"/>
                <c:pt idx="0">
                  <c:v>COUNTY COPY</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BB4-4111-809D-3FAA7E056C4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Cape May</c:v>
                </c:pt>
                <c:pt idx="4">
                  <c:v>Sussex</c:v>
                </c:pt>
                <c:pt idx="5">
                  <c:v>Somerset</c:v>
                </c:pt>
                <c:pt idx="6">
                  <c:v>Morris</c:v>
                </c:pt>
                <c:pt idx="7">
                  <c:v>Cumberland</c:v>
                </c:pt>
                <c:pt idx="8">
                  <c:v>Gloucester</c:v>
                </c:pt>
                <c:pt idx="9">
                  <c:v>Mercer</c:v>
                </c:pt>
                <c:pt idx="10">
                  <c:v>Atlantic</c:v>
                </c:pt>
                <c:pt idx="11">
                  <c:v>Monmouth</c:v>
                </c:pt>
                <c:pt idx="12">
                  <c:v>Union</c:v>
                </c:pt>
                <c:pt idx="13">
                  <c:v>Ocean</c:v>
                </c:pt>
                <c:pt idx="14">
                  <c:v>Burlington</c:v>
                </c:pt>
                <c:pt idx="15">
                  <c:v>Passaic</c:v>
                </c:pt>
                <c:pt idx="16">
                  <c:v>Bergen</c:v>
                </c:pt>
                <c:pt idx="17">
                  <c:v>Middlesex</c:v>
                </c:pt>
                <c:pt idx="18">
                  <c:v>Hudson</c:v>
                </c:pt>
                <c:pt idx="19">
                  <c:v>Essex </c:v>
                </c:pt>
                <c:pt idx="20">
                  <c:v>Camden</c:v>
                </c:pt>
              </c:strCache>
            </c:strRef>
          </c:cat>
          <c:val>
            <c:numRef>
              <c:f>Sheet1!$B$2:$B$22</c:f>
              <c:numCache>
                <c:formatCode>General</c:formatCode>
                <c:ptCount val="21"/>
                <c:pt idx="3">
                  <c:v>540</c:v>
                </c:pt>
              </c:numCache>
            </c:numRef>
          </c:val>
          <c:extLst>
            <c:ext xmlns:c16="http://schemas.microsoft.com/office/drawing/2014/chart" uri="{C3380CC4-5D6E-409C-BE32-E72D297353CC}">
              <c16:uniqueId val="{00000004-5BB4-4111-809D-3FAA7E056C4D}"/>
            </c:ext>
          </c:extLst>
        </c:ser>
        <c:dLbls>
          <c:showLegendKey val="0"/>
          <c:showVal val="0"/>
          <c:showCatName val="0"/>
          <c:showSerName val="0"/>
          <c:showPercent val="0"/>
          <c:showBubbleSize val="0"/>
        </c:dLbls>
        <c:gapWidth val="150"/>
        <c:axId val="379075784"/>
        <c:axId val="379076176"/>
      </c:bar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Sheet1!$B$2:$B$22</c:f>
              <c:numCache>
                <c:formatCode>General</c:formatCode>
                <c:ptCount val="21"/>
                <c:pt idx="16">
                  <c:v>92526</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Sheet1!$C$2:$C$22</c:f>
              <c:numCache>
                <c:formatCode>"$"#,##0_);[Red]\("$"#,##0\)</c:formatCode>
                <c:ptCount val="21"/>
                <c:pt idx="0">
                  <c:v>44193</c:v>
                </c:pt>
                <c:pt idx="1">
                  <c:v>61252</c:v>
                </c:pt>
                <c:pt idx="2">
                  <c:v>61377</c:v>
                </c:pt>
                <c:pt idx="3">
                  <c:v>66809</c:v>
                </c:pt>
                <c:pt idx="4">
                  <c:v>67089</c:v>
                </c:pt>
                <c:pt idx="5">
                  <c:v>69065</c:v>
                </c:pt>
                <c:pt idx="6">
                  <c:v>71089</c:v>
                </c:pt>
                <c:pt idx="7">
                  <c:v>71319</c:v>
                </c:pt>
                <c:pt idx="8">
                  <c:v>72333</c:v>
                </c:pt>
                <c:pt idx="9">
                  <c:v>73743</c:v>
                </c:pt>
                <c:pt idx="10">
                  <c:v>75785</c:v>
                </c:pt>
                <c:pt idx="11">
                  <c:v>80397</c:v>
                </c:pt>
                <c:pt idx="12" formatCode="_(&quot;$&quot;* #,##0_);_(&quot;$&quot;* \(#,##0\);_(&quot;$&quot;* &quot;-&quot;??_);_(@_)">
                  <c:v>80506</c:v>
                </c:pt>
                <c:pt idx="13">
                  <c:v>80699</c:v>
                </c:pt>
                <c:pt idx="14">
                  <c:v>83057</c:v>
                </c:pt>
                <c:pt idx="15">
                  <c:v>89729</c:v>
                </c:pt>
                <c:pt idx="16">
                  <c:v>92526</c:v>
                </c:pt>
                <c:pt idx="17">
                  <c:v>100632</c:v>
                </c:pt>
                <c:pt idx="18">
                  <c:v>101283</c:v>
                </c:pt>
                <c:pt idx="19">
                  <c:v>101760</c:v>
                </c:pt>
                <c:pt idx="20">
                  <c:v>102871</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Females</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Sheet1!$D$2:$D$22</c:f>
              <c:numCache>
                <c:formatCode>"$"#,##0_);[Red]\("$"#,##0\)</c:formatCode>
                <c:ptCount val="21"/>
                <c:pt idx="0">
                  <c:v>40386</c:v>
                </c:pt>
                <c:pt idx="1">
                  <c:v>53469</c:v>
                </c:pt>
                <c:pt idx="2">
                  <c:v>51479</c:v>
                </c:pt>
                <c:pt idx="3">
                  <c:v>57069</c:v>
                </c:pt>
                <c:pt idx="4">
                  <c:v>56942</c:v>
                </c:pt>
                <c:pt idx="5">
                  <c:v>61502</c:v>
                </c:pt>
                <c:pt idx="6">
                  <c:v>61523</c:v>
                </c:pt>
                <c:pt idx="7">
                  <c:v>62848</c:v>
                </c:pt>
                <c:pt idx="8">
                  <c:v>61112</c:v>
                </c:pt>
                <c:pt idx="9">
                  <c:v>63620</c:v>
                </c:pt>
                <c:pt idx="10">
                  <c:v>69718</c:v>
                </c:pt>
                <c:pt idx="11">
                  <c:v>62436</c:v>
                </c:pt>
                <c:pt idx="12" formatCode="_(&quot;$&quot;* #,##0_);_(&quot;$&quot;* \(#,##0\);_(&quot;$&quot;* &quot;-&quot;??_);_(@_)">
                  <c:v>64064</c:v>
                </c:pt>
                <c:pt idx="13">
                  <c:v>63780</c:v>
                </c:pt>
                <c:pt idx="14">
                  <c:v>64840</c:v>
                </c:pt>
                <c:pt idx="15">
                  <c:v>71707</c:v>
                </c:pt>
                <c:pt idx="16">
                  <c:v>62029</c:v>
                </c:pt>
                <c:pt idx="17">
                  <c:v>74078</c:v>
                </c:pt>
                <c:pt idx="18">
                  <c:v>80133</c:v>
                </c:pt>
                <c:pt idx="19">
                  <c:v>77864</c:v>
                </c:pt>
                <c:pt idx="20">
                  <c:v>81235</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Sheet1!$E$2:$E$22</c:f>
              <c:numCache>
                <c:formatCode>General</c:formatCode>
                <c:ptCount val="21"/>
                <c:pt idx="16">
                  <c:v>62029</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71982108715501E-2"/>
          <c:y val="6.6885722930692157E-2"/>
          <c:w val="0.90998286138149154"/>
          <c:h val="0.82810590063910949"/>
        </c:manualLayout>
      </c:layout>
      <c:lineChart>
        <c:grouping val="standard"/>
        <c:varyColors val="0"/>
        <c:ser>
          <c:idx val="0"/>
          <c:order val="0"/>
          <c:tx>
            <c:strRef>
              <c:f>Sheet1!$B$1</c:f>
              <c:strCache>
                <c:ptCount val="1"/>
                <c:pt idx="0">
                  <c:v>Males</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_("$"* #,##0_);_("$"* \(#,##0\);_("$"* "-"??_);_(@_)</c:formatCode>
                <c:ptCount val="5"/>
                <c:pt idx="0">
                  <c:v>55444</c:v>
                </c:pt>
                <c:pt idx="1">
                  <c:v>59009</c:v>
                </c:pt>
                <c:pt idx="2">
                  <c:v>66345</c:v>
                </c:pt>
                <c:pt idx="3">
                  <c:v>66670</c:v>
                </c:pt>
                <c:pt idx="4">
                  <c:v>92526</c:v>
                </c:pt>
              </c:numCache>
            </c:numRef>
          </c:val>
          <c:smooth val="0"/>
          <c:extLst>
            <c:ext xmlns:c16="http://schemas.microsoft.com/office/drawing/2014/chart" uri="{C3380CC4-5D6E-409C-BE32-E72D297353CC}">
              <c16:uniqueId val="{00000000-CE1F-400C-B9F0-66EC5CBFF71B}"/>
            </c:ext>
          </c:extLst>
        </c:ser>
        <c:ser>
          <c:idx val="1"/>
          <c:order val="1"/>
          <c:tx>
            <c:strRef>
              <c:f>Sheet1!$C$1</c:f>
              <c:strCache>
                <c:ptCount val="1"/>
                <c:pt idx="0">
                  <c:v>Females</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Sheet1!$C$2:$C$6</c:f>
              <c:numCache>
                <c:formatCode>_("$"* #,##0_);_("$"* \(#,##0\);_("$"* "-"??_);_(@_)</c:formatCode>
                <c:ptCount val="5"/>
                <c:pt idx="0">
                  <c:v>56062</c:v>
                </c:pt>
                <c:pt idx="1">
                  <c:v>51684</c:v>
                </c:pt>
                <c:pt idx="2">
                  <c:v>59222</c:v>
                </c:pt>
                <c:pt idx="3">
                  <c:v>54945</c:v>
                </c:pt>
                <c:pt idx="4">
                  <c:v>62029</c:v>
                </c:pt>
              </c:numCache>
            </c:numRef>
          </c:val>
          <c:smooth val="0"/>
          <c:extLst>
            <c:ext xmlns:c16="http://schemas.microsoft.com/office/drawing/2014/chart" uri="{C3380CC4-5D6E-409C-BE32-E72D297353CC}">
              <c16:uniqueId val="{00000001-CE1F-400C-B9F0-66EC5CBFF71B}"/>
            </c:ext>
          </c:extLst>
        </c:ser>
        <c:dLbls>
          <c:showLegendKey val="0"/>
          <c:showVal val="0"/>
          <c:showCatName val="0"/>
          <c:showSerName val="0"/>
          <c:showPercent val="0"/>
          <c:showBubbleSize val="0"/>
        </c:dLbls>
        <c:marker val="1"/>
        <c:smooth val="0"/>
        <c:axId val="379073432"/>
        <c:axId val="379073824"/>
      </c:lineChart>
      <c:catAx>
        <c:axId val="379073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824"/>
        <c:crosses val="autoZero"/>
        <c:auto val="1"/>
        <c:lblAlgn val="ctr"/>
        <c:lblOffset val="100"/>
        <c:noMultiLvlLbl val="0"/>
      </c:catAx>
      <c:valAx>
        <c:axId val="37907382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432"/>
        <c:crosses val="autoZero"/>
        <c:crossBetween val="between"/>
      </c:valAx>
      <c:spPr>
        <a:noFill/>
        <a:ln>
          <a:noFill/>
        </a:ln>
        <a:effectLst/>
      </c:spPr>
    </c:plotArea>
    <c:legend>
      <c:legendPos val="b"/>
      <c:layout>
        <c:manualLayout>
          <c:xMode val="edge"/>
          <c:yMode val="edge"/>
          <c:x val="0.76115451217919061"/>
          <c:y val="5.052700751033058E-3"/>
          <c:w val="0.17647736293611843"/>
          <c:h val="3.47437097774626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reported incidents 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c:v>
                </c:pt>
                <c:pt idx="3">
                  <c:v>Sussex</c:v>
                </c:pt>
                <c:pt idx="4">
                  <c:v>Hunterdon</c:v>
                </c:pt>
                <c:pt idx="5">
                  <c:v>Somerset</c:v>
                </c:pt>
                <c:pt idx="6">
                  <c:v>Gloucester</c:v>
                </c:pt>
                <c:pt idx="7">
                  <c:v>Mercer</c:v>
                </c:pt>
                <c:pt idx="8">
                  <c:v>Cumberland</c:v>
                </c:pt>
                <c:pt idx="9">
                  <c:v>Morris</c:v>
                </c:pt>
                <c:pt idx="10">
                  <c:v>Bergen</c:v>
                </c:pt>
                <c:pt idx="11">
                  <c:v>Monmouth</c:v>
                </c:pt>
                <c:pt idx="12">
                  <c:v>Ocean</c:v>
                </c:pt>
                <c:pt idx="13">
                  <c:v>Atlantic</c:v>
                </c:pt>
                <c:pt idx="14">
                  <c:v>Camden</c:v>
                </c:pt>
                <c:pt idx="15">
                  <c:v>Burlington</c:v>
                </c:pt>
                <c:pt idx="16">
                  <c:v>Hudson</c:v>
                </c:pt>
                <c:pt idx="17">
                  <c:v>Essex</c:v>
                </c:pt>
                <c:pt idx="18">
                  <c:v>Passaic</c:v>
                </c:pt>
                <c:pt idx="19">
                  <c:v>Middlesex</c:v>
                </c:pt>
                <c:pt idx="20">
                  <c:v>Union</c:v>
                </c:pt>
              </c:strCache>
            </c:strRef>
          </c:cat>
          <c:val>
            <c:numRef>
              <c:f>Sheet1!$B$2:$B$22</c:f>
              <c:numCache>
                <c:formatCode>General</c:formatCode>
                <c:ptCount val="21"/>
                <c:pt idx="0">
                  <c:v>43</c:v>
                </c:pt>
                <c:pt idx="1">
                  <c:v>130</c:v>
                </c:pt>
                <c:pt idx="3">
                  <c:v>141</c:v>
                </c:pt>
                <c:pt idx="4">
                  <c:v>149</c:v>
                </c:pt>
                <c:pt idx="5">
                  <c:v>268</c:v>
                </c:pt>
                <c:pt idx="6">
                  <c:v>326</c:v>
                </c:pt>
                <c:pt idx="7">
                  <c:v>358</c:v>
                </c:pt>
                <c:pt idx="8">
                  <c:v>376</c:v>
                </c:pt>
                <c:pt idx="9">
                  <c:v>403</c:v>
                </c:pt>
                <c:pt idx="10">
                  <c:v>443</c:v>
                </c:pt>
                <c:pt idx="11">
                  <c:v>501</c:v>
                </c:pt>
                <c:pt idx="12">
                  <c:v>522</c:v>
                </c:pt>
                <c:pt idx="13">
                  <c:v>524</c:v>
                </c:pt>
                <c:pt idx="14">
                  <c:v>564</c:v>
                </c:pt>
                <c:pt idx="15">
                  <c:v>571</c:v>
                </c:pt>
                <c:pt idx="16">
                  <c:v>603</c:v>
                </c:pt>
                <c:pt idx="17">
                  <c:v>625</c:v>
                </c:pt>
                <c:pt idx="18">
                  <c:v>680</c:v>
                </c:pt>
                <c:pt idx="19">
                  <c:v>875</c:v>
                </c:pt>
                <c:pt idx="20">
                  <c:v>1008</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c:v>
                </c:pt>
                <c:pt idx="3">
                  <c:v>Sussex</c:v>
                </c:pt>
                <c:pt idx="4">
                  <c:v>Hunterdon</c:v>
                </c:pt>
                <c:pt idx="5">
                  <c:v>Somerset</c:v>
                </c:pt>
                <c:pt idx="6">
                  <c:v>Gloucester</c:v>
                </c:pt>
                <c:pt idx="7">
                  <c:v>Mercer</c:v>
                </c:pt>
                <c:pt idx="8">
                  <c:v>Cumberland</c:v>
                </c:pt>
                <c:pt idx="9">
                  <c:v>Morris</c:v>
                </c:pt>
                <c:pt idx="10">
                  <c:v>Bergen</c:v>
                </c:pt>
                <c:pt idx="11">
                  <c:v>Monmouth</c:v>
                </c:pt>
                <c:pt idx="12">
                  <c:v>Ocean</c:v>
                </c:pt>
                <c:pt idx="13">
                  <c:v>Atlantic</c:v>
                </c:pt>
                <c:pt idx="14">
                  <c:v>Camden</c:v>
                </c:pt>
                <c:pt idx="15">
                  <c:v>Burlington</c:v>
                </c:pt>
                <c:pt idx="16">
                  <c:v>Hudson</c:v>
                </c:pt>
                <c:pt idx="17">
                  <c:v>Essex</c:v>
                </c:pt>
                <c:pt idx="18">
                  <c:v>Passaic</c:v>
                </c:pt>
                <c:pt idx="19">
                  <c:v>Middlesex</c:v>
                </c:pt>
                <c:pt idx="20">
                  <c:v>Union</c:v>
                </c:pt>
              </c:strCache>
            </c:strRef>
          </c:cat>
          <c:val>
            <c:numRef>
              <c:f>Sheet1!$C$2:$C$22</c:f>
              <c:numCache>
                <c:formatCode>General</c:formatCode>
                <c:ptCount val="21"/>
                <c:pt idx="2">
                  <c:v>132</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General</c:formatCode>
                <c:ptCount val="5"/>
                <c:pt idx="0">
                  <c:v>59</c:v>
                </c:pt>
                <c:pt idx="1">
                  <c:v>63</c:v>
                </c:pt>
                <c:pt idx="2">
                  <c:v>63</c:v>
                </c:pt>
                <c:pt idx="3">
                  <c:v>44</c:v>
                </c:pt>
                <c:pt idx="4">
                  <c:v>33</c:v>
                </c:pt>
              </c:numCache>
            </c:numRef>
          </c:val>
          <c:smooth val="0"/>
          <c:extLst>
            <c:ext xmlns:c16="http://schemas.microsoft.com/office/drawing/2014/chart" uri="{C3380CC4-5D6E-409C-BE32-E72D297353CC}">
              <c16:uniqueId val="{00000000-EFD2-4CDE-9649-FC6E4AC0CB44}"/>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57276730459969E-2"/>
          <c:y val="0.18259024976422092"/>
          <c:w val="0.93553878681831437"/>
          <c:h val="0.64861720349863805"/>
        </c:manualLayout>
      </c:layout>
      <c:lineChart>
        <c:grouping val="standard"/>
        <c:varyColors val="0"/>
        <c:ser>
          <c:idx val="0"/>
          <c:order val="0"/>
          <c:tx>
            <c:strRef>
              <c:f>Sheet1!$B$1</c:f>
              <c:strCache>
                <c:ptCount val="1"/>
                <c:pt idx="0">
                  <c:v>% Foreign Born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4.8000000000000001E-2</c:v>
                </c:pt>
                <c:pt idx="1">
                  <c:v>4.3999999999999997E-2</c:v>
                </c:pt>
                <c:pt idx="2">
                  <c:v>0.05</c:v>
                </c:pt>
                <c:pt idx="3">
                  <c:v>5.2999999999999999E-2</c:v>
                </c:pt>
                <c:pt idx="4">
                  <c:v>5.0999999999999997E-2</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39370816"/>
        <c:axId val="159752696"/>
      </c:lineChart>
      <c:catAx>
        <c:axId val="339370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59752696"/>
        <c:crosses val="autoZero"/>
        <c:auto val="1"/>
        <c:lblAlgn val="ctr"/>
        <c:lblOffset val="100"/>
        <c:noMultiLvlLbl val="0"/>
      </c:catAx>
      <c:valAx>
        <c:axId val="159752696"/>
        <c:scaling>
          <c:orientation val="minMax"/>
          <c:max val="1"/>
        </c:scaling>
        <c:delete val="1"/>
        <c:axPos val="l"/>
        <c:numFmt formatCode="0%" sourceLinked="1"/>
        <c:majorTickMark val="none"/>
        <c:minorTickMark val="none"/>
        <c:tickLblPos val="nextTo"/>
        <c:crossAx val="339370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84531184453137953"/>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556-4113-9208-D0A7408EF1DC}"/>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Hudson</c:v>
                </c:pt>
                <c:pt idx="2">
                  <c:v>Morris</c:v>
                </c:pt>
                <c:pt idx="3">
                  <c:v>Cumberland</c:v>
                </c:pt>
                <c:pt idx="4">
                  <c:v>Mercer</c:v>
                </c:pt>
                <c:pt idx="5">
                  <c:v>Essex</c:v>
                </c:pt>
                <c:pt idx="6">
                  <c:v>Gloucester</c:v>
                </c:pt>
                <c:pt idx="7">
                  <c:v>Passaic</c:v>
                </c:pt>
                <c:pt idx="8">
                  <c:v>Camden</c:v>
                </c:pt>
                <c:pt idx="9">
                  <c:v>Ocean</c:v>
                </c:pt>
                <c:pt idx="10">
                  <c:v>Warren</c:v>
                </c:pt>
                <c:pt idx="11">
                  <c:v>Monmouth</c:v>
                </c:pt>
                <c:pt idx="12">
                  <c:v>Burlington</c:v>
                </c:pt>
                <c:pt idx="13">
                  <c:v>Union</c:v>
                </c:pt>
                <c:pt idx="14">
                  <c:v>Sussex</c:v>
                </c:pt>
                <c:pt idx="15">
                  <c:v>Cape May</c:v>
                </c:pt>
                <c:pt idx="16">
                  <c:v>Atlantic</c:v>
                </c:pt>
                <c:pt idx="17">
                  <c:v>Bergen</c:v>
                </c:pt>
                <c:pt idx="18">
                  <c:v>Middlesex</c:v>
                </c:pt>
                <c:pt idx="19">
                  <c:v>Somerset</c:v>
                </c:pt>
                <c:pt idx="20">
                  <c:v>Hunterdon</c:v>
                </c:pt>
              </c:strCache>
            </c:strRef>
          </c:cat>
          <c:val>
            <c:numRef>
              <c:f>Sheet1!$B$2:$B$22</c:f>
              <c:numCache>
                <c:formatCode>0%</c:formatCode>
                <c:ptCount val="21"/>
                <c:pt idx="0">
                  <c:v>0.27272727272727298</c:v>
                </c:pt>
                <c:pt idx="1">
                  <c:v>0.11377245508981999</c:v>
                </c:pt>
                <c:pt idx="2">
                  <c:v>7.8125E-2</c:v>
                </c:pt>
                <c:pt idx="3">
                  <c:v>0</c:v>
                </c:pt>
                <c:pt idx="4">
                  <c:v>0</c:v>
                </c:pt>
                <c:pt idx="5">
                  <c:v>-6.6666666666666697E-3</c:v>
                </c:pt>
                <c:pt idx="6">
                  <c:v>-5.7471264367816098E-2</c:v>
                </c:pt>
                <c:pt idx="7">
                  <c:v>-6.2937062937062901E-2</c:v>
                </c:pt>
                <c:pt idx="8">
                  <c:v>-7.9096045197740106E-2</c:v>
                </c:pt>
                <c:pt idx="9">
                  <c:v>-9.6774193548387094E-2</c:v>
                </c:pt>
                <c:pt idx="10">
                  <c:v>-0.1</c:v>
                </c:pt>
                <c:pt idx="11">
                  <c:v>-0.105960264900662</c:v>
                </c:pt>
                <c:pt idx="12">
                  <c:v>-0.15231788079470199</c:v>
                </c:pt>
                <c:pt idx="13">
                  <c:v>-0.16666666666666699</c:v>
                </c:pt>
                <c:pt idx="14">
                  <c:v>-0.17857142857142899</c:v>
                </c:pt>
                <c:pt idx="16">
                  <c:v>-0.29803921568627501</c:v>
                </c:pt>
                <c:pt idx="17">
                  <c:v>-0.30107526881720398</c:v>
                </c:pt>
                <c:pt idx="18">
                  <c:v>-0.30622009569378</c:v>
                </c:pt>
                <c:pt idx="19">
                  <c:v>-0.38</c:v>
                </c:pt>
                <c:pt idx="20">
                  <c:v>-0.38888888888888901</c:v>
                </c:pt>
              </c:numCache>
            </c:numRef>
          </c:val>
          <c:extLst>
            <c:ext xmlns:c16="http://schemas.microsoft.com/office/drawing/2014/chart" uri="{C3380CC4-5D6E-409C-BE32-E72D297353CC}">
              <c16:uniqueId val="{00000000-04A8-4177-BB48-8FD7C5AB59A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Hudson</c:v>
                </c:pt>
                <c:pt idx="2">
                  <c:v>Morris</c:v>
                </c:pt>
                <c:pt idx="3">
                  <c:v>Cumberland</c:v>
                </c:pt>
                <c:pt idx="4">
                  <c:v>Mercer</c:v>
                </c:pt>
                <c:pt idx="5">
                  <c:v>Essex</c:v>
                </c:pt>
                <c:pt idx="6">
                  <c:v>Gloucester</c:v>
                </c:pt>
                <c:pt idx="7">
                  <c:v>Passaic</c:v>
                </c:pt>
                <c:pt idx="8">
                  <c:v>Camden</c:v>
                </c:pt>
                <c:pt idx="9">
                  <c:v>Ocean</c:v>
                </c:pt>
                <c:pt idx="10">
                  <c:v>Warren</c:v>
                </c:pt>
                <c:pt idx="11">
                  <c:v>Monmouth</c:v>
                </c:pt>
                <c:pt idx="12">
                  <c:v>Burlington</c:v>
                </c:pt>
                <c:pt idx="13">
                  <c:v>Union</c:v>
                </c:pt>
                <c:pt idx="14">
                  <c:v>Sussex</c:v>
                </c:pt>
                <c:pt idx="15">
                  <c:v>Cape May</c:v>
                </c:pt>
                <c:pt idx="16">
                  <c:v>Atlantic</c:v>
                </c:pt>
                <c:pt idx="17">
                  <c:v>Bergen</c:v>
                </c:pt>
                <c:pt idx="18">
                  <c:v>Middlesex</c:v>
                </c:pt>
                <c:pt idx="19">
                  <c:v>Somerset</c:v>
                </c:pt>
                <c:pt idx="20">
                  <c:v>Hunterdon</c:v>
                </c:pt>
              </c:strCache>
            </c:strRef>
          </c:cat>
          <c:val>
            <c:numRef>
              <c:f>Sheet1!$C$2:$C$22</c:f>
              <c:numCache>
                <c:formatCode>General</c:formatCode>
                <c:ptCount val="21"/>
                <c:pt idx="15">
                  <c:v>-0.25</c:v>
                </c:pt>
              </c:numCache>
            </c:numRef>
          </c:val>
          <c:extLst>
            <c:ext xmlns:c16="http://schemas.microsoft.com/office/drawing/2014/chart" uri="{C3380CC4-5D6E-409C-BE32-E72D297353CC}">
              <c16:uniqueId val="{00000001-04A8-4177-BB48-8FD7C5AB59AC}"/>
            </c:ext>
          </c:extLst>
        </c:ser>
        <c:ser>
          <c:idx val="2"/>
          <c:order val="2"/>
          <c:tx>
            <c:strRef>
              <c:f>Sheet1!$D$1</c:f>
              <c:strCache>
                <c:ptCount val="1"/>
                <c:pt idx="0">
                  <c:v>NJ -54%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Salem</c:v>
                </c:pt>
                <c:pt idx="1">
                  <c:v>Hudson</c:v>
                </c:pt>
                <c:pt idx="2">
                  <c:v>Morris</c:v>
                </c:pt>
                <c:pt idx="3">
                  <c:v>Cumberland</c:v>
                </c:pt>
                <c:pt idx="4">
                  <c:v>Mercer</c:v>
                </c:pt>
                <c:pt idx="5">
                  <c:v>Essex</c:v>
                </c:pt>
                <c:pt idx="6">
                  <c:v>Gloucester</c:v>
                </c:pt>
                <c:pt idx="7">
                  <c:v>Passaic</c:v>
                </c:pt>
                <c:pt idx="8">
                  <c:v>Camden</c:v>
                </c:pt>
                <c:pt idx="9">
                  <c:v>Ocean</c:v>
                </c:pt>
                <c:pt idx="10">
                  <c:v>Warren</c:v>
                </c:pt>
                <c:pt idx="11">
                  <c:v>Monmouth</c:v>
                </c:pt>
                <c:pt idx="12">
                  <c:v>Burlington</c:v>
                </c:pt>
                <c:pt idx="13">
                  <c:v>Union</c:v>
                </c:pt>
                <c:pt idx="14">
                  <c:v>Sussex</c:v>
                </c:pt>
                <c:pt idx="15">
                  <c:v>Cape May</c:v>
                </c:pt>
                <c:pt idx="16">
                  <c:v>Atlantic</c:v>
                </c:pt>
                <c:pt idx="17">
                  <c:v>Bergen</c:v>
                </c:pt>
                <c:pt idx="18">
                  <c:v>Middlesex</c:v>
                </c:pt>
                <c:pt idx="19">
                  <c:v>Somerset</c:v>
                </c:pt>
                <c:pt idx="20">
                  <c:v>Hunterdon</c:v>
                </c:pt>
              </c:strCache>
            </c:strRef>
          </c:cat>
          <c:val>
            <c:numRef>
              <c:f>Sheet1!$D$2:$D$22</c:f>
              <c:numCache>
                <c:formatCode>0%</c:formatCode>
                <c:ptCount val="21"/>
                <c:pt idx="0">
                  <c:v>-0.54</c:v>
                </c:pt>
                <c:pt idx="1">
                  <c:v>-0.54</c:v>
                </c:pt>
                <c:pt idx="2">
                  <c:v>-0.54</c:v>
                </c:pt>
                <c:pt idx="3">
                  <c:v>-0.54</c:v>
                </c:pt>
                <c:pt idx="4">
                  <c:v>-0.54</c:v>
                </c:pt>
                <c:pt idx="5">
                  <c:v>-0.54</c:v>
                </c:pt>
                <c:pt idx="6">
                  <c:v>-0.54</c:v>
                </c:pt>
                <c:pt idx="7">
                  <c:v>-0.54</c:v>
                </c:pt>
                <c:pt idx="8">
                  <c:v>-0.54</c:v>
                </c:pt>
                <c:pt idx="9">
                  <c:v>-0.54</c:v>
                </c:pt>
                <c:pt idx="10">
                  <c:v>-0.54</c:v>
                </c:pt>
                <c:pt idx="11">
                  <c:v>-0.54</c:v>
                </c:pt>
                <c:pt idx="12">
                  <c:v>-0.54</c:v>
                </c:pt>
                <c:pt idx="13">
                  <c:v>-0.54</c:v>
                </c:pt>
                <c:pt idx="14">
                  <c:v>-0.54</c:v>
                </c:pt>
                <c:pt idx="15">
                  <c:v>-0.54</c:v>
                </c:pt>
                <c:pt idx="16">
                  <c:v>-0.54</c:v>
                </c:pt>
                <c:pt idx="17">
                  <c:v>-0.54</c:v>
                </c:pt>
                <c:pt idx="18">
                  <c:v>-0.54</c:v>
                </c:pt>
                <c:pt idx="19">
                  <c:v>-0.54</c:v>
                </c:pt>
                <c:pt idx="20">
                  <c:v>-0.54</c:v>
                </c:pt>
              </c:numCache>
            </c:numRef>
          </c:val>
          <c:extLst>
            <c:ext xmlns:c16="http://schemas.microsoft.com/office/drawing/2014/chart" uri="{C3380CC4-5D6E-409C-BE32-E72D297353CC}">
              <c16:uniqueId val="{00000002-04A8-4177-BB48-8FD7C5AB59AC}"/>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min val="-0.5"/>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4.6960576338018048E-2"/>
          <c:y val="0.88904297508930297"/>
          <c:w val="0.19921671171678976"/>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Cape May</c:v>
                </c:pt>
              </c:strCache>
            </c:strRef>
          </c:tx>
          <c:dPt>
            <c:idx val="0"/>
            <c:bubble3D val="0"/>
            <c:spPr>
              <a:solidFill>
                <a:srgbClr val="C00000"/>
              </a:solidFill>
              <a:ln w="19050">
                <a:solidFill>
                  <a:schemeClr val="lt1"/>
                </a:solidFill>
              </a:ln>
              <a:effectLst/>
            </c:spPr>
            <c:extLst>
              <c:ext xmlns:c16="http://schemas.microsoft.com/office/drawing/2014/chart" uri="{C3380CC4-5D6E-409C-BE32-E72D297353CC}">
                <c16:uniqueId val="{00000002-2542-40EB-8EDA-07035534AFCB}"/>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2542-40EB-8EDA-07035534AFCB}"/>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2542-40EB-8EDA-07035534AFCB}"/>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5-2542-40EB-8EDA-07035534AFCB}"/>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6-2542-40EB-8EDA-07035534AFCB}"/>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1-2542-40EB-8EDA-07035534AFCB}"/>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C-F0C0-405E-9C47-5C1E6BE72BDF}"/>
              </c:ext>
            </c:extLst>
          </c:dPt>
          <c:dLbls>
            <c:dLbl>
              <c:idx val="0"/>
              <c:layout>
                <c:manualLayout>
                  <c:x val="0.10625"/>
                  <c:y val="-2.10937487024023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542-40EB-8EDA-07035534AFCB}"/>
                </c:ext>
              </c:extLst>
            </c:dLbl>
            <c:dLbl>
              <c:idx val="1"/>
              <c:layout>
                <c:manualLayout>
                  <c:x val="5.6250000000000001E-2"/>
                  <c:y val="6.562499596302910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42-40EB-8EDA-07035534AFCB}"/>
                </c:ext>
              </c:extLst>
            </c:dLbl>
            <c:dLbl>
              <c:idx val="2"/>
              <c:layout>
                <c:manualLayout>
                  <c:x val="-9.8437499999999997E-2"/>
                  <c:y val="1.64062489907573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542-40EB-8EDA-07035534AFCB}"/>
                </c:ext>
              </c:extLst>
            </c:dLbl>
            <c:dLbl>
              <c:idx val="3"/>
              <c:layout>
                <c:manualLayout>
                  <c:x val="-0.10000000000000002"/>
                  <c:y val="1.40624991349348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542-40EB-8EDA-07035534AFCB}"/>
                </c:ext>
              </c:extLst>
            </c:dLbl>
            <c:dLbl>
              <c:idx val="4"/>
              <c:layout>
                <c:manualLayout>
                  <c:x val="-0.10781250000000001"/>
                  <c:y val="-4.92187469722719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542-40EB-8EDA-07035534AFCB}"/>
                </c:ext>
              </c:extLst>
            </c:dLbl>
            <c:dLbl>
              <c:idx val="5"/>
              <c:layout>
                <c:manualLayout>
                  <c:x val="-6.2500000000000056E-2"/>
                  <c:y val="-8.671874466543155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42-40EB-8EDA-07035534AFCB}"/>
                </c:ext>
              </c:extLst>
            </c:dLbl>
            <c:dLbl>
              <c:idx val="6"/>
              <c:layout>
                <c:manualLayout>
                  <c:x val="7.0312500000000056E-2"/>
                  <c:y val="-8.43749948096090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0C0-405E-9C47-5C1E6BE72BD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Alcohol</c:v>
                </c:pt>
                <c:pt idx="1">
                  <c:v>Cocaine/Crack</c:v>
                </c:pt>
                <c:pt idx="2">
                  <c:v>Heroin</c:v>
                </c:pt>
                <c:pt idx="3">
                  <c:v>Other Opiates</c:v>
                </c:pt>
                <c:pt idx="4">
                  <c:v>Marijuana/Hashish</c:v>
                </c:pt>
                <c:pt idx="5">
                  <c:v>Methamphetamines</c:v>
                </c:pt>
                <c:pt idx="6">
                  <c:v>Unknown/Other Drugs</c:v>
                </c:pt>
              </c:strCache>
            </c:strRef>
          </c:cat>
          <c:val>
            <c:numRef>
              <c:f>Sheet1!$B$2:$H$2</c:f>
              <c:numCache>
                <c:formatCode>0%</c:formatCode>
                <c:ptCount val="7"/>
                <c:pt idx="0">
                  <c:v>0.47</c:v>
                </c:pt>
                <c:pt idx="1">
                  <c:v>0.04</c:v>
                </c:pt>
                <c:pt idx="2">
                  <c:v>0.27</c:v>
                </c:pt>
                <c:pt idx="3">
                  <c:v>0.04</c:v>
                </c:pt>
                <c:pt idx="4">
                  <c:v>0.03</c:v>
                </c:pt>
                <c:pt idx="5">
                  <c:v>0.09</c:v>
                </c:pt>
                <c:pt idx="6">
                  <c:v>0.05</c:v>
                </c:pt>
              </c:numCache>
            </c:numRef>
          </c:val>
          <c:extLst>
            <c:ext xmlns:c16="http://schemas.microsoft.com/office/drawing/2014/chart" uri="{C3380CC4-5D6E-409C-BE32-E72D297353CC}">
              <c16:uniqueId val="{00000000-2542-40EB-8EDA-07035534AFC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1"/>
        <c:ser>
          <c:idx val="0"/>
          <c:order val="0"/>
          <c:tx>
            <c:strRef>
              <c:f>Sheet1!$B$1</c:f>
              <c:strCache>
                <c:ptCount val="1"/>
                <c:pt idx="0">
                  <c:v># of Programs</c:v>
                </c:pt>
              </c:strCache>
            </c:strRef>
          </c:tx>
          <c:spPr>
            <a:solidFill>
              <a:schemeClr val="bg1">
                <a:lumMod val="65000"/>
              </a:schemeClr>
            </a:solidFill>
          </c:spPr>
          <c:invertIfNegative val="0"/>
          <c:dPt>
            <c:idx val="0"/>
            <c:invertIfNegative val="0"/>
            <c:bubble3D val="0"/>
            <c:spPr>
              <a:solidFill>
                <a:schemeClr val="bg1">
                  <a:lumMod val="65000"/>
                </a:schemeClr>
              </a:solidFill>
              <a:ln>
                <a:noFill/>
              </a:ln>
              <a:effectLst/>
            </c:spPr>
            <c:extLst>
              <c:ext xmlns:c16="http://schemas.microsoft.com/office/drawing/2014/chart" uri="{C3380CC4-5D6E-409C-BE32-E72D297353CC}">
                <c16:uniqueId val="{00000001-69C9-402B-95AD-BB01203BDF94}"/>
              </c:ext>
            </c:extLst>
          </c:dPt>
          <c:dPt>
            <c:idx val="1"/>
            <c:invertIfNegative val="0"/>
            <c:bubble3D val="0"/>
            <c:spPr>
              <a:solidFill>
                <a:schemeClr val="bg1">
                  <a:lumMod val="65000"/>
                </a:schemeClr>
              </a:solidFill>
              <a:ln>
                <a:noFill/>
              </a:ln>
              <a:effectLst/>
            </c:spPr>
            <c:extLst>
              <c:ext xmlns:c16="http://schemas.microsoft.com/office/drawing/2014/chart" uri="{C3380CC4-5D6E-409C-BE32-E72D297353CC}">
                <c16:uniqueId val="{00000003-69C9-402B-95AD-BB01203BDF94}"/>
              </c:ext>
            </c:extLst>
          </c:dPt>
          <c:dPt>
            <c:idx val="2"/>
            <c:invertIfNegative val="0"/>
            <c:bubble3D val="0"/>
            <c:spPr>
              <a:solidFill>
                <a:schemeClr val="bg1">
                  <a:lumMod val="65000"/>
                </a:schemeClr>
              </a:solidFill>
              <a:ln>
                <a:noFill/>
              </a:ln>
              <a:effectLst/>
            </c:spPr>
            <c:extLst>
              <c:ext xmlns:c16="http://schemas.microsoft.com/office/drawing/2014/chart" uri="{C3380CC4-5D6E-409C-BE32-E72D297353CC}">
                <c16:uniqueId val="{00000005-69C9-402B-95AD-BB01203BDF94}"/>
              </c:ext>
            </c:extLst>
          </c:dPt>
          <c:dPt>
            <c:idx val="3"/>
            <c:invertIfNegative val="0"/>
            <c:bubble3D val="0"/>
            <c:spPr>
              <a:solidFill>
                <a:schemeClr val="bg1">
                  <a:lumMod val="65000"/>
                </a:schemeClr>
              </a:solidFill>
              <a:ln>
                <a:noFill/>
              </a:ln>
              <a:effectLst/>
            </c:spPr>
            <c:extLst>
              <c:ext xmlns:c16="http://schemas.microsoft.com/office/drawing/2014/chart" uri="{C3380CC4-5D6E-409C-BE32-E72D297353CC}">
                <c16:uniqueId val="{00000007-69C9-402B-95AD-BB01203BDF94}"/>
              </c:ext>
            </c:extLst>
          </c:dPt>
          <c:dPt>
            <c:idx val="4"/>
            <c:invertIfNegative val="0"/>
            <c:bubble3D val="0"/>
            <c:spPr>
              <a:solidFill>
                <a:schemeClr val="bg1">
                  <a:lumMod val="65000"/>
                </a:schemeClr>
              </a:solidFill>
              <a:ln>
                <a:noFill/>
              </a:ln>
              <a:effectLst/>
            </c:spPr>
            <c:extLst>
              <c:ext xmlns:c16="http://schemas.microsoft.com/office/drawing/2014/chart" uri="{C3380CC4-5D6E-409C-BE32-E72D297353CC}">
                <c16:uniqueId val="{00000009-69C9-402B-95AD-BB01203BDF94}"/>
              </c:ext>
            </c:extLst>
          </c:dPt>
          <c:dPt>
            <c:idx val="5"/>
            <c:invertIfNegative val="0"/>
            <c:bubble3D val="0"/>
            <c:spPr>
              <a:solidFill>
                <a:schemeClr val="bg1">
                  <a:lumMod val="65000"/>
                </a:schemeClr>
              </a:solidFill>
              <a:ln>
                <a:noFill/>
              </a:ln>
              <a:effectLst/>
            </c:spPr>
            <c:extLst>
              <c:ext xmlns:c16="http://schemas.microsoft.com/office/drawing/2014/chart" uri="{C3380CC4-5D6E-409C-BE32-E72D297353CC}">
                <c16:uniqueId val="{0000000B-69C9-402B-95AD-BB01203BDF94}"/>
              </c:ext>
            </c:extLst>
          </c:dPt>
          <c:dPt>
            <c:idx val="6"/>
            <c:invertIfNegative val="0"/>
            <c:bubble3D val="0"/>
            <c:spPr>
              <a:solidFill>
                <a:schemeClr val="bg1">
                  <a:lumMod val="65000"/>
                </a:schemeClr>
              </a:solidFill>
              <a:ln>
                <a:noFill/>
              </a:ln>
              <a:effectLst/>
            </c:spPr>
            <c:extLst>
              <c:ext xmlns:c16="http://schemas.microsoft.com/office/drawing/2014/chart" uri="{C3380CC4-5D6E-409C-BE32-E72D297353CC}">
                <c16:uniqueId val="{0000000D-69C9-402B-95AD-BB01203BDF94}"/>
              </c:ext>
            </c:extLst>
          </c:dPt>
          <c:dPt>
            <c:idx val="7"/>
            <c:invertIfNegative val="0"/>
            <c:bubble3D val="0"/>
            <c:spPr>
              <a:solidFill>
                <a:schemeClr val="bg1">
                  <a:lumMod val="65000"/>
                </a:schemeClr>
              </a:solidFill>
              <a:ln>
                <a:noFill/>
              </a:ln>
              <a:effectLst/>
            </c:spPr>
            <c:extLst>
              <c:ext xmlns:c16="http://schemas.microsoft.com/office/drawing/2014/chart" uri="{C3380CC4-5D6E-409C-BE32-E72D297353CC}">
                <c16:uniqueId val="{0000000F-69C9-402B-95AD-BB01203BDF94}"/>
              </c:ext>
            </c:extLst>
          </c:dPt>
          <c:dPt>
            <c:idx val="8"/>
            <c:invertIfNegative val="0"/>
            <c:bubble3D val="0"/>
            <c:spPr>
              <a:solidFill>
                <a:schemeClr val="bg1">
                  <a:lumMod val="65000"/>
                </a:schemeClr>
              </a:solidFill>
              <a:ln>
                <a:noFill/>
              </a:ln>
              <a:effectLst/>
            </c:spPr>
            <c:extLst>
              <c:ext xmlns:c16="http://schemas.microsoft.com/office/drawing/2014/chart" uri="{C3380CC4-5D6E-409C-BE32-E72D297353CC}">
                <c16:uniqueId val="{00000011-69C9-402B-95AD-BB01203BDF94}"/>
              </c:ext>
            </c:extLst>
          </c:dPt>
          <c:dPt>
            <c:idx val="9"/>
            <c:invertIfNegative val="0"/>
            <c:bubble3D val="0"/>
            <c:spPr>
              <a:solidFill>
                <a:schemeClr val="bg1">
                  <a:lumMod val="65000"/>
                </a:schemeClr>
              </a:solidFill>
              <a:ln>
                <a:noFill/>
              </a:ln>
              <a:effectLst/>
            </c:spPr>
            <c:extLst>
              <c:ext xmlns:c16="http://schemas.microsoft.com/office/drawing/2014/chart" uri="{C3380CC4-5D6E-409C-BE32-E72D297353CC}">
                <c16:uniqueId val="{00000013-69C9-402B-95AD-BB01203BDF94}"/>
              </c:ext>
            </c:extLst>
          </c:dPt>
          <c:dPt>
            <c:idx val="10"/>
            <c:invertIfNegative val="0"/>
            <c:bubble3D val="0"/>
            <c:spPr>
              <a:solidFill>
                <a:schemeClr val="bg1">
                  <a:lumMod val="65000"/>
                </a:schemeClr>
              </a:solidFill>
              <a:ln>
                <a:noFill/>
              </a:ln>
              <a:effectLst/>
            </c:spPr>
            <c:extLst>
              <c:ext xmlns:c16="http://schemas.microsoft.com/office/drawing/2014/chart" uri="{C3380CC4-5D6E-409C-BE32-E72D297353CC}">
                <c16:uniqueId val="{00000015-69C9-402B-95AD-BB01203BDF94}"/>
              </c:ext>
            </c:extLst>
          </c:dPt>
          <c:dPt>
            <c:idx val="11"/>
            <c:invertIfNegative val="0"/>
            <c:bubble3D val="0"/>
            <c:spPr>
              <a:solidFill>
                <a:schemeClr val="bg1">
                  <a:lumMod val="65000"/>
                </a:schemeClr>
              </a:solidFill>
              <a:ln>
                <a:noFill/>
              </a:ln>
              <a:effectLst/>
            </c:spPr>
            <c:extLst>
              <c:ext xmlns:c16="http://schemas.microsoft.com/office/drawing/2014/chart" uri="{C3380CC4-5D6E-409C-BE32-E72D297353CC}">
                <c16:uniqueId val="{00000017-69C9-402B-95AD-BB01203BDF94}"/>
              </c:ext>
            </c:extLst>
          </c:dPt>
          <c:dPt>
            <c:idx val="12"/>
            <c:invertIfNegative val="0"/>
            <c:bubble3D val="0"/>
            <c:spPr>
              <a:solidFill>
                <a:schemeClr val="bg1">
                  <a:lumMod val="65000"/>
                </a:schemeClr>
              </a:solidFill>
              <a:ln>
                <a:noFill/>
              </a:ln>
              <a:effectLst/>
            </c:spPr>
            <c:extLst>
              <c:ext xmlns:c16="http://schemas.microsoft.com/office/drawing/2014/chart" uri="{C3380CC4-5D6E-409C-BE32-E72D297353CC}">
                <c16:uniqueId val="{00000019-69C9-402B-95AD-BB01203BDF94}"/>
              </c:ext>
            </c:extLst>
          </c:dPt>
          <c:dPt>
            <c:idx val="13"/>
            <c:invertIfNegative val="0"/>
            <c:bubble3D val="0"/>
            <c:spPr>
              <a:solidFill>
                <a:schemeClr val="bg1">
                  <a:lumMod val="65000"/>
                </a:schemeClr>
              </a:solidFill>
              <a:ln>
                <a:noFill/>
              </a:ln>
              <a:effectLst/>
            </c:spPr>
            <c:extLst>
              <c:ext xmlns:c16="http://schemas.microsoft.com/office/drawing/2014/chart" uri="{C3380CC4-5D6E-409C-BE32-E72D297353CC}">
                <c16:uniqueId val="{0000001B-69C9-402B-95AD-BB01203BDF94}"/>
              </c:ext>
            </c:extLst>
          </c:dPt>
          <c:dPt>
            <c:idx val="14"/>
            <c:invertIfNegative val="0"/>
            <c:bubble3D val="0"/>
            <c:spPr>
              <a:solidFill>
                <a:schemeClr val="bg1">
                  <a:lumMod val="65000"/>
                </a:schemeClr>
              </a:solidFill>
              <a:ln>
                <a:noFill/>
              </a:ln>
              <a:effectLst/>
            </c:spPr>
            <c:extLst>
              <c:ext xmlns:c16="http://schemas.microsoft.com/office/drawing/2014/chart" uri="{C3380CC4-5D6E-409C-BE32-E72D297353CC}">
                <c16:uniqueId val="{0000001D-69C9-402B-95AD-BB01203BDF94}"/>
              </c:ext>
            </c:extLst>
          </c:dPt>
          <c:dPt>
            <c:idx val="15"/>
            <c:invertIfNegative val="0"/>
            <c:bubble3D val="0"/>
            <c:spPr>
              <a:solidFill>
                <a:schemeClr val="bg1">
                  <a:lumMod val="65000"/>
                </a:schemeClr>
              </a:solidFill>
              <a:ln>
                <a:noFill/>
              </a:ln>
              <a:effectLst/>
            </c:spPr>
            <c:extLst>
              <c:ext xmlns:c16="http://schemas.microsoft.com/office/drawing/2014/chart" uri="{C3380CC4-5D6E-409C-BE32-E72D297353CC}">
                <c16:uniqueId val="{0000001F-69C9-402B-95AD-BB01203BDF94}"/>
              </c:ext>
            </c:extLst>
          </c:dPt>
          <c:dPt>
            <c:idx val="16"/>
            <c:invertIfNegative val="0"/>
            <c:bubble3D val="0"/>
            <c:spPr>
              <a:solidFill>
                <a:schemeClr val="bg1">
                  <a:lumMod val="65000"/>
                </a:schemeClr>
              </a:solidFill>
              <a:ln>
                <a:noFill/>
              </a:ln>
              <a:effectLst/>
            </c:spPr>
            <c:extLst>
              <c:ext xmlns:c16="http://schemas.microsoft.com/office/drawing/2014/chart" uri="{C3380CC4-5D6E-409C-BE32-E72D297353CC}">
                <c16:uniqueId val="{00000021-69C9-402B-95AD-BB01203BDF94}"/>
              </c:ext>
            </c:extLst>
          </c:dPt>
          <c:dPt>
            <c:idx val="17"/>
            <c:invertIfNegative val="0"/>
            <c:bubble3D val="0"/>
            <c:spPr>
              <a:solidFill>
                <a:schemeClr val="bg1">
                  <a:lumMod val="65000"/>
                </a:schemeClr>
              </a:solidFill>
              <a:ln>
                <a:noFill/>
              </a:ln>
              <a:effectLst/>
            </c:spPr>
            <c:extLst>
              <c:ext xmlns:c16="http://schemas.microsoft.com/office/drawing/2014/chart" uri="{C3380CC4-5D6E-409C-BE32-E72D297353CC}">
                <c16:uniqueId val="{00000023-69C9-402B-95AD-BB01203BDF94}"/>
              </c:ext>
            </c:extLst>
          </c:dPt>
          <c:dPt>
            <c:idx val="18"/>
            <c:invertIfNegative val="0"/>
            <c:bubble3D val="0"/>
            <c:spPr>
              <a:solidFill>
                <a:schemeClr val="bg1">
                  <a:lumMod val="65000"/>
                </a:schemeClr>
              </a:solidFill>
              <a:ln>
                <a:noFill/>
              </a:ln>
              <a:effectLst/>
            </c:spPr>
            <c:extLst>
              <c:ext xmlns:c16="http://schemas.microsoft.com/office/drawing/2014/chart" uri="{C3380CC4-5D6E-409C-BE32-E72D297353CC}">
                <c16:uniqueId val="{00000025-69C9-402B-95AD-BB01203BDF94}"/>
              </c:ext>
            </c:extLst>
          </c:dPt>
          <c:dPt>
            <c:idx val="19"/>
            <c:invertIfNegative val="0"/>
            <c:bubble3D val="0"/>
            <c:spPr>
              <a:solidFill>
                <a:schemeClr val="bg1">
                  <a:lumMod val="65000"/>
                </a:schemeClr>
              </a:solidFill>
              <a:ln>
                <a:noFill/>
              </a:ln>
              <a:effectLst/>
            </c:spPr>
            <c:extLst>
              <c:ext xmlns:c16="http://schemas.microsoft.com/office/drawing/2014/chart" uri="{C3380CC4-5D6E-409C-BE32-E72D297353CC}">
                <c16:uniqueId val="{00000027-69C9-402B-95AD-BB01203BDF94}"/>
              </c:ext>
            </c:extLst>
          </c:dPt>
          <c:dPt>
            <c:idx val="20"/>
            <c:invertIfNegative val="0"/>
            <c:bubble3D val="0"/>
            <c:spPr>
              <a:solidFill>
                <a:schemeClr val="bg1">
                  <a:lumMod val="65000"/>
                </a:schemeClr>
              </a:solidFill>
              <a:ln>
                <a:noFill/>
              </a:ln>
              <a:effectLst/>
            </c:spPr>
            <c:extLst>
              <c:ext xmlns:c16="http://schemas.microsoft.com/office/drawing/2014/chart" uri="{C3380CC4-5D6E-409C-BE32-E72D297353CC}">
                <c16:uniqueId val="{00000029-69C9-402B-95AD-BB01203BDF94}"/>
              </c:ext>
            </c:extLst>
          </c:dPt>
          <c:dPt>
            <c:idx val="21"/>
            <c:invertIfNegative val="0"/>
            <c:bubble3D val="0"/>
            <c:spPr>
              <a:solidFill>
                <a:schemeClr val="bg1">
                  <a:lumMod val="65000"/>
                </a:schemeClr>
              </a:solidFill>
              <a:ln>
                <a:noFill/>
              </a:ln>
              <a:effectLst/>
            </c:spPr>
            <c:extLst>
              <c:ext xmlns:c16="http://schemas.microsoft.com/office/drawing/2014/chart" uri="{C3380CC4-5D6E-409C-BE32-E72D297353CC}">
                <c16:uniqueId val="{0000002B-C780-40EB-AB71-77D3A79E6F9C}"/>
              </c:ext>
            </c:extLst>
          </c:dPt>
          <c:dPt>
            <c:idx val="22"/>
            <c:invertIfNegative val="0"/>
            <c:bubble3D val="0"/>
            <c:spPr>
              <a:solidFill>
                <a:schemeClr val="bg1">
                  <a:lumMod val="65000"/>
                </a:schemeClr>
              </a:solidFill>
              <a:ln>
                <a:noFill/>
              </a:ln>
              <a:effectLst/>
            </c:spPr>
            <c:extLst>
              <c:ext xmlns:c16="http://schemas.microsoft.com/office/drawing/2014/chart" uri="{C3380CC4-5D6E-409C-BE32-E72D297353CC}">
                <c16:uniqueId val="{0000002D-C780-40EB-AB71-77D3A79E6F9C}"/>
              </c:ext>
            </c:extLst>
          </c:dPt>
          <c:dPt>
            <c:idx val="23"/>
            <c:invertIfNegative val="0"/>
            <c:bubble3D val="0"/>
            <c:spPr>
              <a:solidFill>
                <a:schemeClr val="bg1">
                  <a:lumMod val="65000"/>
                </a:schemeClr>
              </a:solidFill>
              <a:ln>
                <a:noFill/>
              </a:ln>
              <a:effectLst/>
            </c:spPr>
            <c:extLst>
              <c:ext xmlns:c16="http://schemas.microsoft.com/office/drawing/2014/chart" uri="{C3380CC4-5D6E-409C-BE32-E72D297353CC}">
                <c16:uniqueId val="{0000002F-C780-40EB-AB71-77D3A79E6F9C}"/>
              </c:ext>
            </c:extLst>
          </c:dPt>
          <c:dPt>
            <c:idx val="24"/>
            <c:invertIfNegative val="0"/>
            <c:bubble3D val="0"/>
            <c:spPr>
              <a:solidFill>
                <a:schemeClr val="bg1">
                  <a:lumMod val="65000"/>
                </a:schemeClr>
              </a:solidFill>
              <a:ln>
                <a:noFill/>
              </a:ln>
              <a:effectLst/>
            </c:spPr>
            <c:extLst>
              <c:ext xmlns:c16="http://schemas.microsoft.com/office/drawing/2014/chart" uri="{C3380CC4-5D6E-409C-BE32-E72D297353CC}">
                <c16:uniqueId val="{00000031-C780-40EB-AB71-77D3A79E6F9C}"/>
              </c:ext>
            </c:extLst>
          </c:dPt>
          <c:dPt>
            <c:idx val="25"/>
            <c:invertIfNegative val="0"/>
            <c:bubble3D val="0"/>
            <c:spPr>
              <a:solidFill>
                <a:schemeClr val="bg1">
                  <a:lumMod val="65000"/>
                </a:schemeClr>
              </a:solidFill>
              <a:ln>
                <a:noFill/>
              </a:ln>
              <a:effectLst/>
            </c:spPr>
            <c:extLst>
              <c:ext xmlns:c16="http://schemas.microsoft.com/office/drawing/2014/chart" uri="{C3380CC4-5D6E-409C-BE32-E72D297353CC}">
                <c16:uniqueId val="{00000033-C780-40EB-AB71-77D3A79E6F9C}"/>
              </c:ext>
            </c:extLst>
          </c:dPt>
          <c:dPt>
            <c:idx val="26"/>
            <c:invertIfNegative val="0"/>
            <c:bubble3D val="0"/>
            <c:spPr>
              <a:solidFill>
                <a:schemeClr val="bg1">
                  <a:lumMod val="65000"/>
                </a:schemeClr>
              </a:solidFill>
              <a:ln>
                <a:noFill/>
              </a:ln>
              <a:effectLst/>
            </c:spPr>
            <c:extLst>
              <c:ext xmlns:c16="http://schemas.microsoft.com/office/drawing/2014/chart" uri="{C3380CC4-5D6E-409C-BE32-E72D297353CC}">
                <c16:uniqueId val="{00000035-C780-40EB-AB71-77D3A79E6F9C}"/>
              </c:ext>
            </c:extLst>
          </c:dPt>
          <c:dPt>
            <c:idx val="27"/>
            <c:invertIfNegative val="0"/>
            <c:bubble3D val="0"/>
            <c:spPr>
              <a:solidFill>
                <a:schemeClr val="bg1">
                  <a:lumMod val="65000"/>
                </a:schemeClr>
              </a:solidFill>
              <a:ln>
                <a:noFill/>
              </a:ln>
              <a:effectLst/>
            </c:spPr>
            <c:extLst>
              <c:ext xmlns:c16="http://schemas.microsoft.com/office/drawing/2014/chart" uri="{C3380CC4-5D6E-409C-BE32-E72D297353CC}">
                <c16:uniqueId val="{00000037-C780-40EB-AB71-77D3A79E6F9C}"/>
              </c:ext>
            </c:extLst>
          </c:dPt>
          <c:dPt>
            <c:idx val="28"/>
            <c:invertIfNegative val="0"/>
            <c:bubble3D val="0"/>
            <c:spPr>
              <a:solidFill>
                <a:schemeClr val="bg1">
                  <a:lumMod val="65000"/>
                </a:schemeClr>
              </a:solidFill>
              <a:ln>
                <a:noFill/>
              </a:ln>
              <a:effectLst/>
            </c:spPr>
            <c:extLst>
              <c:ext xmlns:c16="http://schemas.microsoft.com/office/drawing/2014/chart" uri="{C3380CC4-5D6E-409C-BE32-E72D297353CC}">
                <c16:uniqueId val="{00000039-C780-40EB-AB71-77D3A79E6F9C}"/>
              </c:ext>
            </c:extLst>
          </c:dPt>
          <c:dPt>
            <c:idx val="29"/>
            <c:invertIfNegative val="0"/>
            <c:bubble3D val="0"/>
            <c:spPr>
              <a:solidFill>
                <a:schemeClr val="bg1">
                  <a:lumMod val="65000"/>
                </a:schemeClr>
              </a:solidFill>
              <a:ln>
                <a:noFill/>
              </a:ln>
              <a:effectLst/>
            </c:spPr>
            <c:extLst>
              <c:ext xmlns:c16="http://schemas.microsoft.com/office/drawing/2014/chart" uri="{C3380CC4-5D6E-409C-BE32-E72D297353CC}">
                <c16:uniqueId val="{0000003B-601C-4295-83FA-435C7AABE298}"/>
              </c:ext>
            </c:extLst>
          </c:dPt>
          <c:dPt>
            <c:idx val="30"/>
            <c:invertIfNegative val="0"/>
            <c:bubble3D val="0"/>
            <c:spPr>
              <a:solidFill>
                <a:schemeClr val="bg1">
                  <a:lumMod val="65000"/>
                </a:schemeClr>
              </a:solidFill>
              <a:ln>
                <a:noFill/>
              </a:ln>
              <a:effectLst/>
            </c:spPr>
            <c:extLst>
              <c:ext xmlns:c16="http://schemas.microsoft.com/office/drawing/2014/chart" uri="{C3380CC4-5D6E-409C-BE32-E72D297353CC}">
                <c16:uniqueId val="{0000003D-601C-4295-83FA-435C7AABE298}"/>
              </c:ext>
            </c:extLst>
          </c:dPt>
          <c:dPt>
            <c:idx val="31"/>
            <c:invertIfNegative val="0"/>
            <c:bubble3D val="0"/>
            <c:spPr>
              <a:solidFill>
                <a:schemeClr val="bg1">
                  <a:lumMod val="65000"/>
                </a:schemeClr>
              </a:solidFill>
              <a:ln>
                <a:noFill/>
              </a:ln>
              <a:effectLst/>
            </c:spPr>
            <c:extLst>
              <c:ext xmlns:c16="http://schemas.microsoft.com/office/drawing/2014/chart" uri="{C3380CC4-5D6E-409C-BE32-E72D297353CC}">
                <c16:uniqueId val="{0000003F-601C-4295-83FA-435C7AABE298}"/>
              </c:ext>
            </c:extLst>
          </c:dPt>
          <c:dPt>
            <c:idx val="32"/>
            <c:invertIfNegative val="0"/>
            <c:bubble3D val="0"/>
            <c:spPr>
              <a:solidFill>
                <a:schemeClr val="bg1">
                  <a:lumMod val="65000"/>
                </a:schemeClr>
              </a:solidFill>
              <a:ln>
                <a:noFill/>
              </a:ln>
              <a:effectLst/>
            </c:spPr>
            <c:extLst>
              <c:ext xmlns:c16="http://schemas.microsoft.com/office/drawing/2014/chart" uri="{C3380CC4-5D6E-409C-BE32-E72D297353CC}">
                <c16:uniqueId val="{00000041-601C-4295-83FA-435C7AABE298}"/>
              </c:ext>
            </c:extLst>
          </c:dPt>
          <c:dPt>
            <c:idx val="33"/>
            <c:invertIfNegative val="0"/>
            <c:bubble3D val="0"/>
            <c:spPr>
              <a:solidFill>
                <a:schemeClr val="bg1">
                  <a:lumMod val="65000"/>
                </a:schemeClr>
              </a:solidFill>
              <a:ln>
                <a:noFill/>
              </a:ln>
              <a:effectLst/>
            </c:spPr>
            <c:extLst>
              <c:ext xmlns:c16="http://schemas.microsoft.com/office/drawing/2014/chart" uri="{C3380CC4-5D6E-409C-BE32-E72D297353CC}">
                <c16:uniqueId val="{00000043-601C-4295-83FA-435C7AABE298}"/>
              </c:ext>
            </c:extLst>
          </c:dPt>
          <c:dPt>
            <c:idx val="34"/>
            <c:invertIfNegative val="0"/>
            <c:bubble3D val="0"/>
            <c:spPr>
              <a:solidFill>
                <a:schemeClr val="bg1">
                  <a:lumMod val="65000"/>
                </a:schemeClr>
              </a:solidFill>
              <a:ln>
                <a:noFill/>
              </a:ln>
              <a:effectLst/>
            </c:spPr>
            <c:extLst>
              <c:ext xmlns:c16="http://schemas.microsoft.com/office/drawing/2014/chart" uri="{C3380CC4-5D6E-409C-BE32-E72D297353CC}">
                <c16:uniqueId val="{00000045-601C-4295-83FA-435C7AABE298}"/>
              </c:ext>
            </c:extLst>
          </c:dPt>
          <c:dPt>
            <c:idx val="35"/>
            <c:invertIfNegative val="0"/>
            <c:bubble3D val="0"/>
            <c:spPr>
              <a:solidFill>
                <a:schemeClr val="bg1">
                  <a:lumMod val="65000"/>
                </a:schemeClr>
              </a:solidFill>
              <a:ln>
                <a:noFill/>
              </a:ln>
              <a:effectLst/>
            </c:spPr>
            <c:extLst>
              <c:ext xmlns:c16="http://schemas.microsoft.com/office/drawing/2014/chart" uri="{C3380CC4-5D6E-409C-BE32-E72D297353CC}">
                <c16:uniqueId val="{00000047-601C-4295-83FA-435C7AABE298}"/>
              </c:ext>
            </c:extLst>
          </c:dPt>
          <c:dPt>
            <c:idx val="36"/>
            <c:invertIfNegative val="0"/>
            <c:bubble3D val="0"/>
            <c:spPr>
              <a:solidFill>
                <a:schemeClr val="bg1">
                  <a:lumMod val="65000"/>
                </a:schemeClr>
              </a:solidFill>
              <a:ln>
                <a:noFill/>
              </a:ln>
              <a:effectLst/>
            </c:spPr>
            <c:extLst>
              <c:ext xmlns:c16="http://schemas.microsoft.com/office/drawing/2014/chart" uri="{C3380CC4-5D6E-409C-BE32-E72D297353CC}">
                <c16:uniqueId val="{00000049-601C-4295-83FA-435C7AABE298}"/>
              </c:ext>
            </c:extLst>
          </c:dPt>
          <c:dPt>
            <c:idx val="37"/>
            <c:invertIfNegative val="0"/>
            <c:bubble3D val="0"/>
            <c:spPr>
              <a:solidFill>
                <a:schemeClr val="bg1">
                  <a:lumMod val="65000"/>
                </a:schemeClr>
              </a:solidFill>
              <a:ln>
                <a:noFill/>
              </a:ln>
              <a:effectLst/>
            </c:spPr>
            <c:extLst>
              <c:ext xmlns:c16="http://schemas.microsoft.com/office/drawing/2014/chart" uri="{C3380CC4-5D6E-409C-BE32-E72D297353CC}">
                <c16:uniqueId val="{0000004B-601C-4295-83FA-435C7AABE298}"/>
              </c:ext>
            </c:extLst>
          </c:dPt>
          <c:dPt>
            <c:idx val="38"/>
            <c:invertIfNegative val="0"/>
            <c:bubble3D val="0"/>
            <c:spPr>
              <a:solidFill>
                <a:schemeClr val="bg1">
                  <a:lumMod val="65000"/>
                </a:schemeClr>
              </a:solidFill>
              <a:ln>
                <a:noFill/>
              </a:ln>
              <a:effectLst/>
            </c:spPr>
            <c:extLst>
              <c:ext xmlns:c16="http://schemas.microsoft.com/office/drawing/2014/chart" uri="{C3380CC4-5D6E-409C-BE32-E72D297353CC}">
                <c16:uniqueId val="{0000004D-601C-4295-83FA-435C7AABE298}"/>
              </c:ext>
            </c:extLst>
          </c:dPt>
          <c:dPt>
            <c:idx val="39"/>
            <c:invertIfNegative val="0"/>
            <c:bubble3D val="0"/>
            <c:spPr>
              <a:solidFill>
                <a:schemeClr val="bg1">
                  <a:lumMod val="65000"/>
                </a:schemeClr>
              </a:solidFill>
              <a:ln>
                <a:noFill/>
              </a:ln>
              <a:effectLst/>
            </c:spPr>
            <c:extLst>
              <c:ext xmlns:c16="http://schemas.microsoft.com/office/drawing/2014/chart" uri="{C3380CC4-5D6E-409C-BE32-E72D297353CC}">
                <c16:uniqueId val="{0000004F-601C-4295-83FA-435C7AABE298}"/>
              </c:ext>
            </c:extLst>
          </c:dPt>
          <c:dPt>
            <c:idx val="40"/>
            <c:invertIfNegative val="0"/>
            <c:bubble3D val="0"/>
            <c:spPr>
              <a:solidFill>
                <a:schemeClr val="bg1">
                  <a:lumMod val="65000"/>
                </a:schemeClr>
              </a:solidFill>
              <a:ln>
                <a:noFill/>
              </a:ln>
              <a:effectLst/>
            </c:spPr>
            <c:extLst>
              <c:ext xmlns:c16="http://schemas.microsoft.com/office/drawing/2014/chart" uri="{C3380CC4-5D6E-409C-BE32-E72D297353CC}">
                <c16:uniqueId val="{00000051-601C-4295-83FA-435C7AABE298}"/>
              </c:ext>
            </c:extLst>
          </c:dPt>
          <c:dPt>
            <c:idx val="41"/>
            <c:invertIfNegative val="0"/>
            <c:bubble3D val="0"/>
            <c:spPr>
              <a:solidFill>
                <a:schemeClr val="bg1">
                  <a:lumMod val="65000"/>
                </a:schemeClr>
              </a:solidFill>
              <a:ln>
                <a:noFill/>
              </a:ln>
              <a:effectLst/>
            </c:spPr>
            <c:extLst>
              <c:ext xmlns:c16="http://schemas.microsoft.com/office/drawing/2014/chart" uri="{C3380CC4-5D6E-409C-BE32-E72D297353CC}">
                <c16:uniqueId val="{00000053-601C-4295-83FA-435C7AABE298}"/>
              </c:ext>
            </c:extLst>
          </c:dPt>
          <c:dPt>
            <c:idx val="42"/>
            <c:invertIfNegative val="0"/>
            <c:bubble3D val="0"/>
            <c:spPr>
              <a:solidFill>
                <a:schemeClr val="bg1">
                  <a:lumMod val="65000"/>
                </a:schemeClr>
              </a:solidFill>
              <a:ln>
                <a:noFill/>
              </a:ln>
              <a:effectLst/>
            </c:spPr>
            <c:extLst>
              <c:ext xmlns:c16="http://schemas.microsoft.com/office/drawing/2014/chart" uri="{C3380CC4-5D6E-409C-BE32-E72D297353CC}">
                <c16:uniqueId val="{00000055-601C-4295-83FA-435C7AABE298}"/>
              </c:ext>
            </c:extLst>
          </c:dPt>
          <c:dPt>
            <c:idx val="43"/>
            <c:invertIfNegative val="0"/>
            <c:bubble3D val="0"/>
            <c:spPr>
              <a:solidFill>
                <a:schemeClr val="bg1">
                  <a:lumMod val="65000"/>
                </a:schemeClr>
              </a:solidFill>
              <a:ln>
                <a:noFill/>
              </a:ln>
              <a:effectLst/>
            </c:spPr>
            <c:extLst>
              <c:ext xmlns:c16="http://schemas.microsoft.com/office/drawing/2014/chart" uri="{C3380CC4-5D6E-409C-BE32-E72D297353CC}">
                <c16:uniqueId val="{00000057-601C-4295-83FA-435C7AABE298}"/>
              </c:ext>
            </c:extLst>
          </c:dPt>
          <c:dPt>
            <c:idx val="44"/>
            <c:invertIfNegative val="0"/>
            <c:bubble3D val="0"/>
            <c:spPr>
              <a:solidFill>
                <a:schemeClr val="bg1">
                  <a:lumMod val="65000"/>
                </a:schemeClr>
              </a:solidFill>
              <a:ln>
                <a:noFill/>
              </a:ln>
              <a:effectLst/>
            </c:spPr>
            <c:extLst>
              <c:ext xmlns:c16="http://schemas.microsoft.com/office/drawing/2014/chart" uri="{C3380CC4-5D6E-409C-BE32-E72D297353CC}">
                <c16:uniqueId val="{00000059-601C-4295-83FA-435C7AABE298}"/>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Acute Care Family Support</c:v>
                </c:pt>
                <c:pt idx="1">
                  <c:v>Community Support Services (CSS)</c:v>
                </c:pt>
                <c:pt idx="2">
                  <c:v>County Mental Health Board</c:v>
                </c:pt>
                <c:pt idx="3">
                  <c:v>Deaf Enhanced STCF</c:v>
                </c:pt>
                <c:pt idx="4">
                  <c:v>Early Intervention Support Services (EISS)</c:v>
                </c:pt>
                <c:pt idx="5">
                  <c:v>Homeless Services (PATH)</c:v>
                </c:pt>
                <c:pt idx="6">
                  <c:v>Integrated Case Management Services (ICMS)</c:v>
                </c:pt>
                <c:pt idx="7">
                  <c:v>Intensive Family Support Services (IFSS)</c:v>
                </c:pt>
                <c:pt idx="8">
                  <c:v>Intensive Outpatient Tx and Support Services (IOTSS)</c:v>
                </c:pt>
                <c:pt idx="9">
                  <c:v>Involuntary Outpatient Commitment (IOC)</c:v>
                </c:pt>
                <c:pt idx="10">
                  <c:v>Outpatient</c:v>
                </c:pt>
                <c:pt idx="11">
                  <c:v>Partial Care</c:v>
                </c:pt>
                <c:pt idx="12">
                  <c:v>Primary Screening Services</c:v>
                </c:pt>
                <c:pt idx="13">
                  <c:v>Program of Assertive Community Treatment (PACT)</c:v>
                </c:pt>
                <c:pt idx="14">
                  <c:v>Residential Services</c:v>
                </c:pt>
                <c:pt idx="15">
                  <c:v>Self-Help Center/Community Wellness Center</c:v>
                </c:pt>
                <c:pt idx="16">
                  <c:v>Supported Employment Services</c:v>
                </c:pt>
              </c:strCache>
            </c:strRef>
          </c:cat>
          <c:val>
            <c:numRef>
              <c:f>Sheet1!$B$2:$B$18</c:f>
              <c:numCache>
                <c:formatCode>General</c:formatCode>
                <c:ptCount val="17"/>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numCache>
            </c:numRef>
          </c:val>
          <c:extLst>
            <c:ext xmlns:c16="http://schemas.microsoft.com/office/drawing/2014/chart" uri="{C3380CC4-5D6E-409C-BE32-E72D297353CC}">
              <c16:uniqueId val="{00000000-DB58-4427-98AE-BF994D851C05}"/>
            </c:ext>
          </c:extLst>
        </c:ser>
        <c:dLbls>
          <c:showLegendKey val="0"/>
          <c:showVal val="0"/>
          <c:showCatName val="0"/>
          <c:showSerName val="0"/>
          <c:showPercent val="0"/>
          <c:showBubbleSize val="0"/>
        </c:dLbls>
        <c:gapWidth val="182"/>
        <c:axId val="380656712"/>
        <c:axId val="380657104"/>
      </c:barChart>
      <c:catAx>
        <c:axId val="3806567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7104"/>
        <c:crosses val="autoZero"/>
        <c:auto val="1"/>
        <c:lblAlgn val="ctr"/>
        <c:lblOffset val="100"/>
        <c:noMultiLvlLbl val="0"/>
      </c:catAx>
      <c:valAx>
        <c:axId val="380657104"/>
        <c:scaling>
          <c:orientation val="minMax"/>
        </c:scaling>
        <c:delete val="1"/>
        <c:axPos val="b"/>
        <c:numFmt formatCode="General" sourceLinked="1"/>
        <c:majorTickMark val="none"/>
        <c:minorTickMark val="none"/>
        <c:tickLblPos val="nextTo"/>
        <c:crossAx val="380656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Monmouth</c:v>
                </c:pt>
                <c:pt idx="1">
                  <c:v>Union</c:v>
                </c:pt>
                <c:pt idx="2">
                  <c:v>Passaic</c:v>
                </c:pt>
                <c:pt idx="3">
                  <c:v>Hunterdon</c:v>
                </c:pt>
                <c:pt idx="4">
                  <c:v>Camden</c:v>
                </c:pt>
                <c:pt idx="5">
                  <c:v>Hudson</c:v>
                </c:pt>
                <c:pt idx="6">
                  <c:v>Bergen</c:v>
                </c:pt>
                <c:pt idx="7">
                  <c:v>Mercer</c:v>
                </c:pt>
                <c:pt idx="8">
                  <c:v>Ocean</c:v>
                </c:pt>
                <c:pt idx="9">
                  <c:v>Essex</c:v>
                </c:pt>
                <c:pt idx="10">
                  <c:v>Morris</c:v>
                </c:pt>
                <c:pt idx="11">
                  <c:v>Somerset</c:v>
                </c:pt>
                <c:pt idx="12">
                  <c:v>Warren</c:v>
                </c:pt>
                <c:pt idx="13">
                  <c:v>Burlington</c:v>
                </c:pt>
                <c:pt idx="14">
                  <c:v>Atlantic</c:v>
                </c:pt>
                <c:pt idx="15">
                  <c:v>Middlesex</c:v>
                </c:pt>
                <c:pt idx="16">
                  <c:v>Cumberland</c:v>
                </c:pt>
                <c:pt idx="17">
                  <c:v>Gloucester</c:v>
                </c:pt>
                <c:pt idx="18">
                  <c:v>Sussex</c:v>
                </c:pt>
                <c:pt idx="19">
                  <c:v>Cape May</c:v>
                </c:pt>
                <c:pt idx="20">
                  <c:v>Salem</c:v>
                </c:pt>
              </c:strCache>
            </c:strRef>
          </c:cat>
          <c:val>
            <c:numRef>
              <c:f>Sheet1!$B$2:$B$22</c:f>
              <c:numCache>
                <c:formatCode>0.0%</c:formatCode>
                <c:ptCount val="21"/>
                <c:pt idx="0">
                  <c:v>0.122</c:v>
                </c:pt>
                <c:pt idx="1">
                  <c:v>0.124</c:v>
                </c:pt>
                <c:pt idx="2">
                  <c:v>0.125</c:v>
                </c:pt>
                <c:pt idx="3">
                  <c:v>0.13</c:v>
                </c:pt>
                <c:pt idx="4">
                  <c:v>0.13200000000000001</c:v>
                </c:pt>
                <c:pt idx="5">
                  <c:v>0.13300000000000001</c:v>
                </c:pt>
                <c:pt idx="6">
                  <c:v>0.13900000000000001</c:v>
                </c:pt>
                <c:pt idx="7">
                  <c:v>0.13900000000000001</c:v>
                </c:pt>
                <c:pt idx="8">
                  <c:v>0.14099999999999999</c:v>
                </c:pt>
                <c:pt idx="9">
                  <c:v>0.14399999999999999</c:v>
                </c:pt>
                <c:pt idx="10">
                  <c:v>0.14699999999999999</c:v>
                </c:pt>
                <c:pt idx="11">
                  <c:v>0.15</c:v>
                </c:pt>
                <c:pt idx="12">
                  <c:v>0.15</c:v>
                </c:pt>
                <c:pt idx="13">
                  <c:v>0.151</c:v>
                </c:pt>
                <c:pt idx="14">
                  <c:v>0.153</c:v>
                </c:pt>
                <c:pt idx="15">
                  <c:v>0.16400000000000001</c:v>
                </c:pt>
                <c:pt idx="16">
                  <c:v>0.17799999999999999</c:v>
                </c:pt>
                <c:pt idx="17">
                  <c:v>0.182</c:v>
                </c:pt>
                <c:pt idx="18">
                  <c:v>0.189</c:v>
                </c:pt>
              </c:numCache>
            </c:numRef>
          </c:val>
          <c:extLst>
            <c:ext xmlns:c16="http://schemas.microsoft.com/office/drawing/2014/chart" uri="{C3380CC4-5D6E-409C-BE32-E72D297353CC}">
              <c16:uniqueId val="{00000000-04BA-46A4-86D3-05D635EF69B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Monmouth</c:v>
                </c:pt>
                <c:pt idx="1">
                  <c:v>Union</c:v>
                </c:pt>
                <c:pt idx="2">
                  <c:v>Passaic</c:v>
                </c:pt>
                <c:pt idx="3">
                  <c:v>Hunterdon</c:v>
                </c:pt>
                <c:pt idx="4">
                  <c:v>Camden</c:v>
                </c:pt>
                <c:pt idx="5">
                  <c:v>Hudson</c:v>
                </c:pt>
                <c:pt idx="6">
                  <c:v>Bergen</c:v>
                </c:pt>
                <c:pt idx="7">
                  <c:v>Mercer</c:v>
                </c:pt>
                <c:pt idx="8">
                  <c:v>Ocean</c:v>
                </c:pt>
                <c:pt idx="9">
                  <c:v>Essex</c:v>
                </c:pt>
                <c:pt idx="10">
                  <c:v>Morris</c:v>
                </c:pt>
                <c:pt idx="11">
                  <c:v>Somerset</c:v>
                </c:pt>
                <c:pt idx="12">
                  <c:v>Warren</c:v>
                </c:pt>
                <c:pt idx="13">
                  <c:v>Burlington</c:v>
                </c:pt>
                <c:pt idx="14">
                  <c:v>Atlantic</c:v>
                </c:pt>
                <c:pt idx="15">
                  <c:v>Middlesex</c:v>
                </c:pt>
                <c:pt idx="16">
                  <c:v>Cumberland</c:v>
                </c:pt>
                <c:pt idx="17">
                  <c:v>Gloucester</c:v>
                </c:pt>
                <c:pt idx="18">
                  <c:v>Sussex</c:v>
                </c:pt>
                <c:pt idx="19">
                  <c:v>Cape May</c:v>
                </c:pt>
                <c:pt idx="20">
                  <c:v>Salem</c:v>
                </c:pt>
              </c:strCache>
            </c:strRef>
          </c:cat>
          <c:val>
            <c:numRef>
              <c:f>Sheet1!$C$2:$C$22</c:f>
              <c:numCache>
                <c:formatCode>General</c:formatCode>
                <c:ptCount val="21"/>
              </c:numCache>
            </c:numRef>
          </c:val>
          <c:extLst>
            <c:ext xmlns:c16="http://schemas.microsoft.com/office/drawing/2014/chart" uri="{C3380CC4-5D6E-409C-BE32-E72D297353CC}">
              <c16:uniqueId val="{00000001-04BA-46A4-86D3-05D635EF69B4}"/>
            </c:ext>
          </c:extLst>
        </c:ser>
        <c:ser>
          <c:idx val="2"/>
          <c:order val="2"/>
          <c:tx>
            <c:strRef>
              <c:f>Sheet1!$D$1</c:f>
              <c:strCache>
                <c:ptCount val="1"/>
                <c:pt idx="0">
                  <c:v>NJ Overall 14.2%</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Monmouth</c:v>
                </c:pt>
                <c:pt idx="1">
                  <c:v>Union</c:v>
                </c:pt>
                <c:pt idx="2">
                  <c:v>Passaic</c:v>
                </c:pt>
                <c:pt idx="3">
                  <c:v>Hunterdon</c:v>
                </c:pt>
                <c:pt idx="4">
                  <c:v>Camden</c:v>
                </c:pt>
                <c:pt idx="5">
                  <c:v>Hudson</c:v>
                </c:pt>
                <c:pt idx="6">
                  <c:v>Bergen</c:v>
                </c:pt>
                <c:pt idx="7">
                  <c:v>Mercer</c:v>
                </c:pt>
                <c:pt idx="8">
                  <c:v>Ocean</c:v>
                </c:pt>
                <c:pt idx="9">
                  <c:v>Essex</c:v>
                </c:pt>
                <c:pt idx="10">
                  <c:v>Morris</c:v>
                </c:pt>
                <c:pt idx="11">
                  <c:v>Somerset</c:v>
                </c:pt>
                <c:pt idx="12">
                  <c:v>Warren</c:v>
                </c:pt>
                <c:pt idx="13">
                  <c:v>Burlington</c:v>
                </c:pt>
                <c:pt idx="14">
                  <c:v>Atlantic</c:v>
                </c:pt>
                <c:pt idx="15">
                  <c:v>Middlesex</c:v>
                </c:pt>
                <c:pt idx="16">
                  <c:v>Cumberland</c:v>
                </c:pt>
                <c:pt idx="17">
                  <c:v>Gloucester</c:v>
                </c:pt>
                <c:pt idx="18">
                  <c:v>Sussex</c:v>
                </c:pt>
                <c:pt idx="19">
                  <c:v>Cape May</c:v>
                </c:pt>
                <c:pt idx="20">
                  <c:v>Salem</c:v>
                </c:pt>
              </c:strCache>
            </c:strRef>
          </c:cat>
          <c:val>
            <c:numRef>
              <c:f>Sheet1!$D$2:$D$22</c:f>
              <c:numCache>
                <c:formatCode>0.0%</c:formatCode>
                <c:ptCount val="21"/>
                <c:pt idx="0">
                  <c:v>0.14199999999999999</c:v>
                </c:pt>
                <c:pt idx="1">
                  <c:v>0.14199999999999999</c:v>
                </c:pt>
                <c:pt idx="2">
                  <c:v>0.14199999999999999</c:v>
                </c:pt>
                <c:pt idx="3">
                  <c:v>0.14199999999999999</c:v>
                </c:pt>
                <c:pt idx="4">
                  <c:v>0.14199999999999999</c:v>
                </c:pt>
                <c:pt idx="5">
                  <c:v>0.14199999999999999</c:v>
                </c:pt>
                <c:pt idx="6">
                  <c:v>0.14199999999999999</c:v>
                </c:pt>
                <c:pt idx="7">
                  <c:v>0.14199999999999999</c:v>
                </c:pt>
                <c:pt idx="8">
                  <c:v>0.14199999999999999</c:v>
                </c:pt>
                <c:pt idx="9">
                  <c:v>0.14199999999999999</c:v>
                </c:pt>
                <c:pt idx="10">
                  <c:v>0.14199999999999999</c:v>
                </c:pt>
                <c:pt idx="11">
                  <c:v>0.14199999999999999</c:v>
                </c:pt>
                <c:pt idx="12">
                  <c:v>0.14199999999999999</c:v>
                </c:pt>
                <c:pt idx="13">
                  <c:v>0.14199999999999999</c:v>
                </c:pt>
                <c:pt idx="14">
                  <c:v>0.14199999999999999</c:v>
                </c:pt>
                <c:pt idx="15">
                  <c:v>0.14199999999999999</c:v>
                </c:pt>
                <c:pt idx="16">
                  <c:v>0.14199999999999999</c:v>
                </c:pt>
                <c:pt idx="17">
                  <c:v>0.14199999999999999</c:v>
                </c:pt>
                <c:pt idx="18">
                  <c:v>0.14199999999999999</c:v>
                </c:pt>
                <c:pt idx="19">
                  <c:v>0.14199999999999999</c:v>
                </c:pt>
                <c:pt idx="20">
                  <c:v>0.14199999999999999</c:v>
                </c:pt>
              </c:numCache>
            </c:numRef>
          </c:val>
          <c:extLst>
            <c:ext xmlns:c16="http://schemas.microsoft.com/office/drawing/2014/chart" uri="{C3380CC4-5D6E-409C-BE32-E72D297353CC}">
              <c16:uniqueId val="{00000003-04BA-46A4-86D3-05D635EF69B4}"/>
            </c:ext>
          </c:extLst>
        </c:ser>
        <c:dLbls>
          <c:showLegendKey val="0"/>
          <c:showVal val="0"/>
          <c:showCatName val="0"/>
          <c:showSerName val="0"/>
          <c:showPercent val="0"/>
          <c:showBubbleSize val="0"/>
        </c:dLbls>
        <c:gapWidth val="182"/>
        <c:axId val="382046816"/>
        <c:axId val="382047208"/>
      </c:barChart>
      <c:catAx>
        <c:axId val="382046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208"/>
        <c:crosses val="autoZero"/>
        <c:auto val="1"/>
        <c:lblAlgn val="ctr"/>
        <c:lblOffset val="100"/>
        <c:noMultiLvlLbl val="0"/>
      </c:catAx>
      <c:valAx>
        <c:axId val="382047208"/>
        <c:scaling>
          <c:orientation val="minMax"/>
        </c:scaling>
        <c:delete val="1"/>
        <c:axPos val="b"/>
        <c:numFmt formatCode="0.0%" sourceLinked="1"/>
        <c:majorTickMark val="none"/>
        <c:minorTickMark val="none"/>
        <c:tickLblPos val="nextTo"/>
        <c:crossAx val="38204681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2953254732842447"/>
          <c:y val="0.92865042873932724"/>
          <c:w val="0.2399515323371392"/>
          <c:h val="3.34198024099346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32012475713262"/>
          <c:y val="6.5454554825276276E-2"/>
          <c:w val="0.83667987524286735"/>
          <c:h val="0.8188815775063103"/>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2020</c:v>
                </c:pt>
                <c:pt idx="3">
                  <c:v>2021</c:v>
                </c:pt>
                <c:pt idx="4">
                  <c:v>2022</c:v>
                </c:pt>
              </c:numCache>
            </c:numRef>
          </c:cat>
          <c:val>
            <c:numRef>
              <c:f>Sheet1!$B$2:$B$6</c:f>
              <c:numCache>
                <c:formatCode>0.0%</c:formatCode>
                <c:ptCount val="5"/>
                <c:pt idx="0">
                  <c:v>0.159</c:v>
                </c:pt>
                <c:pt idx="1">
                  <c:v>0.25</c:v>
                </c:pt>
                <c:pt idx="2">
                  <c:v>0.187</c:v>
                </c:pt>
              </c:numCache>
            </c:numRef>
          </c:val>
          <c:smooth val="0"/>
          <c:extLst>
            <c:ext xmlns:c16="http://schemas.microsoft.com/office/drawing/2014/chart" uri="{C3380CC4-5D6E-409C-BE32-E72D297353CC}">
              <c16:uniqueId val="{00000000-2551-4554-B4A9-75BF515071EB}"/>
            </c:ext>
          </c:extLst>
        </c:ser>
        <c:dLbls>
          <c:showLegendKey val="0"/>
          <c:showVal val="0"/>
          <c:showCatName val="0"/>
          <c:showSerName val="0"/>
          <c:showPercent val="0"/>
          <c:showBubbleSize val="0"/>
        </c:dLbls>
        <c:marker val="1"/>
        <c:smooth val="0"/>
        <c:axId val="382047992"/>
        <c:axId val="382048384"/>
      </c:lineChart>
      <c:catAx>
        <c:axId val="382047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8384"/>
        <c:crosses val="autoZero"/>
        <c:auto val="1"/>
        <c:lblAlgn val="ctr"/>
        <c:lblOffset val="100"/>
        <c:noMultiLvlLbl val="0"/>
      </c:catAx>
      <c:valAx>
        <c:axId val="382048384"/>
        <c:scaling>
          <c:orientation val="minMax"/>
          <c:max val="0.30000000000000004"/>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9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13124661000574"/>
          <c:y val="4.6075091515290038E-2"/>
          <c:w val="0.78215227679579491"/>
          <c:h val="0.88737199851817994"/>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Asian, non-Hispanic</c:v>
                </c:pt>
                <c:pt idx="1">
                  <c:v>Black/African American, non-Hispanic</c:v>
                </c:pt>
                <c:pt idx="2">
                  <c:v>White, non-Hispanic</c:v>
                </c:pt>
                <c:pt idx="3">
                  <c:v>Other, non-Hispanic</c:v>
                </c:pt>
                <c:pt idx="4">
                  <c:v>Hispanic/Latino</c:v>
                </c:pt>
              </c:strCache>
            </c:strRef>
          </c:cat>
          <c:val>
            <c:numRef>
              <c:f>Sheet1!$B$2:$B$6</c:f>
              <c:numCache>
                <c:formatCode>0.00%</c:formatCode>
                <c:ptCount val="5"/>
                <c:pt idx="0">
                  <c:v>0</c:v>
                </c:pt>
                <c:pt idx="1">
                  <c:v>0</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49168"/>
        <c:axId val="382049560"/>
      </c:barChart>
      <c:catAx>
        <c:axId val="3820491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9560"/>
        <c:crosses val="autoZero"/>
        <c:auto val="1"/>
        <c:lblAlgn val="ctr"/>
        <c:lblOffset val="100"/>
        <c:noMultiLvlLbl val="0"/>
      </c:catAx>
      <c:valAx>
        <c:axId val="382049560"/>
        <c:scaling>
          <c:orientation val="minMax"/>
          <c:max val="0.30000000000000004"/>
        </c:scaling>
        <c:delete val="1"/>
        <c:axPos val="t"/>
        <c:numFmt formatCode="0.00%" sourceLinked="1"/>
        <c:majorTickMark val="none"/>
        <c:minorTickMark val="none"/>
        <c:tickLblPos val="nextTo"/>
        <c:crossAx val="3820491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Male</c:v>
                </c:pt>
                <c:pt idx="1">
                  <c:v>Female</c:v>
                </c:pt>
              </c:strCache>
            </c:strRef>
          </c:cat>
          <c:val>
            <c:numRef>
              <c:f>Sheet1!$B$2:$B$3</c:f>
              <c:numCache>
                <c:formatCode>General</c:formatCode>
                <c:ptCount val="2"/>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050344"/>
        <c:axId val="382050736"/>
      </c:barChart>
      <c:catAx>
        <c:axId val="3820503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0736"/>
        <c:crosses val="autoZero"/>
        <c:auto val="1"/>
        <c:lblAlgn val="ctr"/>
        <c:lblOffset val="100"/>
        <c:noMultiLvlLbl val="0"/>
      </c:catAx>
      <c:valAx>
        <c:axId val="382050736"/>
        <c:scaling>
          <c:orientation val="minMax"/>
          <c:max val="0.30000000000000004"/>
          <c:min val="0"/>
        </c:scaling>
        <c:delete val="1"/>
        <c:axPos val="b"/>
        <c:numFmt formatCode="General" sourceLinked="1"/>
        <c:majorTickMark val="none"/>
        <c:minorTickMark val="none"/>
        <c:tickLblPos val="nextTo"/>
        <c:crossAx val="3820503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Middlesex</c:v>
                </c:pt>
                <c:pt idx="2">
                  <c:v>Hudson</c:v>
                </c:pt>
                <c:pt idx="3">
                  <c:v>Union</c:v>
                </c:pt>
                <c:pt idx="4">
                  <c:v>Morris</c:v>
                </c:pt>
                <c:pt idx="5">
                  <c:v>Somerset</c:v>
                </c:pt>
                <c:pt idx="6">
                  <c:v>Passaic</c:v>
                </c:pt>
                <c:pt idx="7">
                  <c:v>Camden</c:v>
                </c:pt>
                <c:pt idx="8">
                  <c:v>Bergen</c:v>
                </c:pt>
                <c:pt idx="9">
                  <c:v>Mercer</c:v>
                </c:pt>
                <c:pt idx="10">
                  <c:v>Cumberland</c:v>
                </c:pt>
                <c:pt idx="11">
                  <c:v>Monmouth</c:v>
                </c:pt>
                <c:pt idx="12">
                  <c:v>Ocean</c:v>
                </c:pt>
                <c:pt idx="13">
                  <c:v>Cape May</c:v>
                </c:pt>
                <c:pt idx="14">
                  <c:v>Atlantic</c:v>
                </c:pt>
                <c:pt idx="15">
                  <c:v>Burlington</c:v>
                </c:pt>
                <c:pt idx="16">
                  <c:v>Hunterdon</c:v>
                </c:pt>
                <c:pt idx="17">
                  <c:v>Sussex</c:v>
                </c:pt>
                <c:pt idx="18">
                  <c:v>Gloucester</c:v>
                </c:pt>
                <c:pt idx="19">
                  <c:v>Salem</c:v>
                </c:pt>
                <c:pt idx="20">
                  <c:v>Warren</c:v>
                </c:pt>
              </c:strCache>
            </c:strRef>
          </c:cat>
          <c:val>
            <c:numRef>
              <c:f>Sheet1!$B$2:$B$22</c:f>
              <c:numCache>
                <c:formatCode>0.0%</c:formatCode>
                <c:ptCount val="21"/>
                <c:pt idx="0">
                  <c:v>0.125</c:v>
                </c:pt>
                <c:pt idx="1">
                  <c:v>0.127</c:v>
                </c:pt>
                <c:pt idx="2">
                  <c:v>0.13100000000000001</c:v>
                </c:pt>
                <c:pt idx="3">
                  <c:v>0.13400000000000001</c:v>
                </c:pt>
                <c:pt idx="4">
                  <c:v>0.13500000000000001</c:v>
                </c:pt>
                <c:pt idx="5">
                  <c:v>0.13700000000000001</c:v>
                </c:pt>
                <c:pt idx="6">
                  <c:v>0.14199999999999999</c:v>
                </c:pt>
                <c:pt idx="7">
                  <c:v>0.14699999999999999</c:v>
                </c:pt>
                <c:pt idx="8">
                  <c:v>0.14799999999999999</c:v>
                </c:pt>
                <c:pt idx="9">
                  <c:v>0.14799999999999999</c:v>
                </c:pt>
                <c:pt idx="10">
                  <c:v>0.152</c:v>
                </c:pt>
                <c:pt idx="11">
                  <c:v>0.161</c:v>
                </c:pt>
                <c:pt idx="12">
                  <c:v>0.16600000000000001</c:v>
                </c:pt>
                <c:pt idx="14">
                  <c:v>0.18099999999999999</c:v>
                </c:pt>
                <c:pt idx="15">
                  <c:v>0.183</c:v>
                </c:pt>
                <c:pt idx="16">
                  <c:v>0.19600000000000001</c:v>
                </c:pt>
                <c:pt idx="17">
                  <c:v>0.23</c:v>
                </c:pt>
                <c:pt idx="18">
                  <c:v>0.24</c:v>
                </c:pt>
              </c:numCache>
            </c:numRef>
          </c:val>
          <c:extLst>
            <c:ext xmlns:c16="http://schemas.microsoft.com/office/drawing/2014/chart" uri="{C3380CC4-5D6E-409C-BE32-E72D297353CC}">
              <c16:uniqueId val="{00000000-CD7C-4B71-B01A-BFE42ACAFB4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Middlesex</c:v>
                </c:pt>
                <c:pt idx="2">
                  <c:v>Hudson</c:v>
                </c:pt>
                <c:pt idx="3">
                  <c:v>Union</c:v>
                </c:pt>
                <c:pt idx="4">
                  <c:v>Morris</c:v>
                </c:pt>
                <c:pt idx="5">
                  <c:v>Somerset</c:v>
                </c:pt>
                <c:pt idx="6">
                  <c:v>Passaic</c:v>
                </c:pt>
                <c:pt idx="7">
                  <c:v>Camden</c:v>
                </c:pt>
                <c:pt idx="8">
                  <c:v>Bergen</c:v>
                </c:pt>
                <c:pt idx="9">
                  <c:v>Mercer</c:v>
                </c:pt>
                <c:pt idx="10">
                  <c:v>Cumberland</c:v>
                </c:pt>
                <c:pt idx="11">
                  <c:v>Monmouth</c:v>
                </c:pt>
                <c:pt idx="12">
                  <c:v>Ocean</c:v>
                </c:pt>
                <c:pt idx="13">
                  <c:v>Cape May</c:v>
                </c:pt>
                <c:pt idx="14">
                  <c:v>Atlantic</c:v>
                </c:pt>
                <c:pt idx="15">
                  <c:v>Burlington</c:v>
                </c:pt>
                <c:pt idx="16">
                  <c:v>Hunterdon</c:v>
                </c:pt>
                <c:pt idx="17">
                  <c:v>Sussex</c:v>
                </c:pt>
                <c:pt idx="18">
                  <c:v>Gloucester</c:v>
                </c:pt>
                <c:pt idx="19">
                  <c:v>Salem</c:v>
                </c:pt>
                <c:pt idx="20">
                  <c:v>Warren</c:v>
                </c:pt>
              </c:strCache>
            </c:strRef>
          </c:cat>
          <c:val>
            <c:numRef>
              <c:f>Sheet1!$C$2:$C$22</c:f>
              <c:numCache>
                <c:formatCode>General</c:formatCode>
                <c:ptCount val="21"/>
                <c:pt idx="13">
                  <c:v>0.17</c:v>
                </c:pt>
              </c:numCache>
            </c:numRef>
          </c:val>
          <c:extLst>
            <c:ext xmlns:c16="http://schemas.microsoft.com/office/drawing/2014/chart" uri="{C3380CC4-5D6E-409C-BE32-E72D297353CC}">
              <c16:uniqueId val="{00000001-CD7C-4B71-B01A-BFE42ACAFB42}"/>
            </c:ext>
          </c:extLst>
        </c:ser>
        <c:ser>
          <c:idx val="2"/>
          <c:order val="2"/>
          <c:tx>
            <c:strRef>
              <c:f>Sheet1!$D$1</c:f>
              <c:strCache>
                <c:ptCount val="1"/>
                <c:pt idx="0">
                  <c:v>NJ Overall 15.00%</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Essex</c:v>
                </c:pt>
                <c:pt idx="1">
                  <c:v>Middlesex</c:v>
                </c:pt>
                <c:pt idx="2">
                  <c:v>Hudson</c:v>
                </c:pt>
                <c:pt idx="3">
                  <c:v>Union</c:v>
                </c:pt>
                <c:pt idx="4">
                  <c:v>Morris</c:v>
                </c:pt>
                <c:pt idx="5">
                  <c:v>Somerset</c:v>
                </c:pt>
                <c:pt idx="6">
                  <c:v>Passaic</c:v>
                </c:pt>
                <c:pt idx="7">
                  <c:v>Camden</c:v>
                </c:pt>
                <c:pt idx="8">
                  <c:v>Bergen</c:v>
                </c:pt>
                <c:pt idx="9">
                  <c:v>Mercer</c:v>
                </c:pt>
                <c:pt idx="10">
                  <c:v>Cumberland</c:v>
                </c:pt>
                <c:pt idx="11">
                  <c:v>Monmouth</c:v>
                </c:pt>
                <c:pt idx="12">
                  <c:v>Ocean</c:v>
                </c:pt>
                <c:pt idx="13">
                  <c:v>Cape May</c:v>
                </c:pt>
                <c:pt idx="14">
                  <c:v>Atlantic</c:v>
                </c:pt>
                <c:pt idx="15">
                  <c:v>Burlington</c:v>
                </c:pt>
                <c:pt idx="16">
                  <c:v>Hunterdon</c:v>
                </c:pt>
                <c:pt idx="17">
                  <c:v>Sussex</c:v>
                </c:pt>
                <c:pt idx="18">
                  <c:v>Gloucester</c:v>
                </c:pt>
                <c:pt idx="19">
                  <c:v>Salem</c:v>
                </c:pt>
                <c:pt idx="20">
                  <c:v>Warren</c:v>
                </c:pt>
              </c:strCache>
            </c:strRef>
          </c:cat>
          <c:val>
            <c:numRef>
              <c:f>Sheet1!$D$2:$D$22</c:f>
              <c:numCache>
                <c:formatCode>0.0%</c:formatCode>
                <c:ptCount val="21"/>
                <c:pt idx="0">
                  <c:v>0.15</c:v>
                </c:pt>
                <c:pt idx="1">
                  <c:v>0.15</c:v>
                </c:pt>
                <c:pt idx="2">
                  <c:v>0.15</c:v>
                </c:pt>
                <c:pt idx="3">
                  <c:v>0.15</c:v>
                </c:pt>
                <c:pt idx="4">
                  <c:v>0.15</c:v>
                </c:pt>
                <c:pt idx="5">
                  <c:v>0.15</c:v>
                </c:pt>
                <c:pt idx="6">
                  <c:v>0.15</c:v>
                </c:pt>
                <c:pt idx="7">
                  <c:v>0.15</c:v>
                </c:pt>
                <c:pt idx="8">
                  <c:v>0.15</c:v>
                </c:pt>
                <c:pt idx="9">
                  <c:v>0.15</c:v>
                </c:pt>
                <c:pt idx="10">
                  <c:v>0.15</c:v>
                </c:pt>
                <c:pt idx="11">
                  <c:v>0.15</c:v>
                </c:pt>
                <c:pt idx="12">
                  <c:v>0.15</c:v>
                </c:pt>
                <c:pt idx="13">
                  <c:v>0.15</c:v>
                </c:pt>
                <c:pt idx="14">
                  <c:v>0.15</c:v>
                </c:pt>
                <c:pt idx="15">
                  <c:v>0.15</c:v>
                </c:pt>
                <c:pt idx="16">
                  <c:v>0.15</c:v>
                </c:pt>
                <c:pt idx="17">
                  <c:v>0.15</c:v>
                </c:pt>
                <c:pt idx="18">
                  <c:v>0.15</c:v>
                </c:pt>
                <c:pt idx="19">
                  <c:v>0.15</c:v>
                </c:pt>
                <c:pt idx="20">
                  <c:v>0.15</c:v>
                </c:pt>
              </c:numCache>
            </c:numRef>
          </c:val>
          <c:extLst>
            <c:ext xmlns:c16="http://schemas.microsoft.com/office/drawing/2014/chart" uri="{C3380CC4-5D6E-409C-BE32-E72D297353CC}">
              <c16:uniqueId val="{00000002-CD7C-4B71-B01A-BFE42ACAFB42}"/>
            </c:ext>
          </c:extLst>
        </c:ser>
        <c:dLbls>
          <c:showLegendKey val="0"/>
          <c:showVal val="0"/>
          <c:showCatName val="0"/>
          <c:showSerName val="0"/>
          <c:showPercent val="0"/>
          <c:showBubbleSize val="0"/>
        </c:dLbls>
        <c:gapWidth val="182"/>
        <c:axId val="382051520"/>
        <c:axId val="382051912"/>
      </c:barChart>
      <c:catAx>
        <c:axId val="382051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1912"/>
        <c:crosses val="autoZero"/>
        <c:auto val="1"/>
        <c:lblAlgn val="ctr"/>
        <c:lblOffset val="100"/>
        <c:noMultiLvlLbl val="0"/>
      </c:catAx>
      <c:valAx>
        <c:axId val="382051912"/>
        <c:scaling>
          <c:orientation val="minMax"/>
        </c:scaling>
        <c:delete val="1"/>
        <c:axPos val="b"/>
        <c:numFmt formatCode="0.0%" sourceLinked="1"/>
        <c:majorTickMark val="none"/>
        <c:minorTickMark val="none"/>
        <c:tickLblPos val="nextTo"/>
        <c:crossAx val="382051520"/>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44149067788222313"/>
          <c:y val="0.93133280839895016"/>
          <c:w val="0.27121542762698519"/>
          <c:h val="3.57842519685039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10582326005385"/>
          <c:y val="7.1850645292856952E-2"/>
          <c:w val="0.80378857891741462"/>
          <c:h val="0.78310877220773834"/>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2020</c:v>
                </c:pt>
                <c:pt idx="3">
                  <c:v>2021</c:v>
                </c:pt>
                <c:pt idx="4">
                  <c:v>2022</c:v>
                </c:pt>
              </c:numCache>
            </c:numRef>
          </c:cat>
          <c:val>
            <c:numRef>
              <c:f>Sheet1!$B$2:$B$6</c:f>
              <c:numCache>
                <c:formatCode>0.0%</c:formatCode>
                <c:ptCount val="5"/>
                <c:pt idx="0">
                  <c:v>0.18</c:v>
                </c:pt>
                <c:pt idx="1">
                  <c:v>0.313</c:v>
                </c:pt>
                <c:pt idx="2">
                  <c:v>0.17299999999999999</c:v>
                </c:pt>
                <c:pt idx="3">
                  <c:v>0.27700000000000002</c:v>
                </c:pt>
                <c:pt idx="4">
                  <c:v>0.17</c:v>
                </c:pt>
              </c:numCache>
            </c:numRef>
          </c:val>
          <c:smooth val="0"/>
          <c:extLst>
            <c:ext xmlns:c16="http://schemas.microsoft.com/office/drawing/2014/chart" uri="{C3380CC4-5D6E-409C-BE32-E72D297353CC}">
              <c16:uniqueId val="{00000000-804B-4F67-81B2-9D09B799B5F9}"/>
            </c:ext>
          </c:extLst>
        </c:ser>
        <c:dLbls>
          <c:showLegendKey val="0"/>
          <c:showVal val="0"/>
          <c:showCatName val="0"/>
          <c:showSerName val="0"/>
          <c:showPercent val="0"/>
          <c:showBubbleSize val="0"/>
        </c:dLbls>
        <c:marker val="1"/>
        <c:smooth val="0"/>
        <c:axId val="382052696"/>
        <c:axId val="382053088"/>
      </c:lineChart>
      <c:catAx>
        <c:axId val="382052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3088"/>
        <c:crosses val="autoZero"/>
        <c:auto val="1"/>
        <c:lblAlgn val="ctr"/>
        <c:lblOffset val="100"/>
        <c:noMultiLvlLbl val="0"/>
      </c:catAx>
      <c:valAx>
        <c:axId val="382053088"/>
        <c:scaling>
          <c:orientation val="minMax"/>
          <c:max val="0.30000000000000004"/>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2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Asian, non-Hispanic</c:v>
                </c:pt>
                <c:pt idx="1">
                  <c:v>Black/African American, non-Hispanic</c:v>
                </c:pt>
                <c:pt idx="2">
                  <c:v>White, non-Hispanic</c:v>
                </c:pt>
                <c:pt idx="3">
                  <c:v>Other, non-Hispanic</c:v>
                </c:pt>
                <c:pt idx="4">
                  <c:v>Hispanic/Latino</c:v>
                </c:pt>
              </c:strCache>
            </c:strRef>
          </c:cat>
          <c:val>
            <c:numRef>
              <c:f>Sheet1!$B$2:$B$6</c:f>
              <c:numCache>
                <c:formatCode>0.00%</c:formatCode>
                <c:ptCount val="5"/>
                <c:pt idx="1">
                  <c:v>0</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53872"/>
        <c:axId val="382902512"/>
      </c:barChart>
      <c:catAx>
        <c:axId val="38205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2512"/>
        <c:crosses val="autoZero"/>
        <c:auto val="1"/>
        <c:lblAlgn val="ctr"/>
        <c:lblOffset val="100"/>
        <c:noMultiLvlLbl val="0"/>
      </c:catAx>
      <c:valAx>
        <c:axId val="382902512"/>
        <c:scaling>
          <c:orientation val="minMax"/>
          <c:max val="0.30000000000000004"/>
        </c:scaling>
        <c:delete val="1"/>
        <c:axPos val="t"/>
        <c:numFmt formatCode="0.00%" sourceLinked="1"/>
        <c:majorTickMark val="none"/>
        <c:minorTickMark val="none"/>
        <c:tickLblPos val="nextTo"/>
        <c:crossAx val="3820538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578124841404722E-2"/>
          <c:w val="0.88658944389763783"/>
          <c:h val="0.93094390188583276"/>
        </c:manualLayout>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Burlington</c:v>
                </c:pt>
                <c:pt idx="6">
                  <c:v>Hunterdon</c:v>
                </c:pt>
                <c:pt idx="7">
                  <c:v>Warren</c:v>
                </c:pt>
                <c:pt idx="8">
                  <c:v>Camden</c:v>
                </c:pt>
                <c:pt idx="9">
                  <c:v>Monmouth</c:v>
                </c:pt>
                <c:pt idx="10">
                  <c:v>Cumberland</c:v>
                </c:pt>
                <c:pt idx="11">
                  <c:v>Atlantic</c:v>
                </c:pt>
                <c:pt idx="12">
                  <c:v>Morris</c:v>
                </c:pt>
                <c:pt idx="13">
                  <c:v>Mercer</c:v>
                </c:pt>
                <c:pt idx="14">
                  <c:v>Somerset</c:v>
                </c:pt>
                <c:pt idx="15">
                  <c:v>Essex</c:v>
                </c:pt>
                <c:pt idx="16">
                  <c:v>Bergen</c:v>
                </c:pt>
                <c:pt idx="17">
                  <c:v>Union</c:v>
                </c:pt>
                <c:pt idx="18">
                  <c:v>Passaic</c:v>
                </c:pt>
                <c:pt idx="19">
                  <c:v>Middlesex</c:v>
                </c:pt>
                <c:pt idx="20">
                  <c:v>Hudson</c:v>
                </c:pt>
              </c:strCache>
            </c:strRef>
          </c:cat>
          <c:val>
            <c:numRef>
              <c:f>Sheet1!$B$2:$B$22</c:f>
              <c:numCache>
                <c:formatCode>General</c:formatCode>
                <c:ptCount val="21"/>
                <c:pt idx="0" formatCode="0%">
                  <c:v>2.9000000000000001E-2</c:v>
                </c:pt>
                <c:pt idx="2" formatCode="0%">
                  <c:v>6.2E-2</c:v>
                </c:pt>
                <c:pt idx="3" formatCode="0%">
                  <c:v>8.5000000000000006E-2</c:v>
                </c:pt>
                <c:pt idx="4" formatCode="0%">
                  <c:v>0.10199999999999999</c:v>
                </c:pt>
                <c:pt idx="5" formatCode="0%">
                  <c:v>0.11</c:v>
                </c:pt>
                <c:pt idx="6" formatCode="0%">
                  <c:v>0.11600000000000001</c:v>
                </c:pt>
                <c:pt idx="7" formatCode="0%">
                  <c:v>0.11799999999999999</c:v>
                </c:pt>
                <c:pt idx="8" formatCode="0%">
                  <c:v>0.13200000000000001</c:v>
                </c:pt>
                <c:pt idx="9" formatCode="0%">
                  <c:v>0.13800000000000001</c:v>
                </c:pt>
                <c:pt idx="10" formatCode="0%">
                  <c:v>0.14199999999999999</c:v>
                </c:pt>
                <c:pt idx="11" formatCode="0%">
                  <c:v>0.16800000000000001</c:v>
                </c:pt>
                <c:pt idx="12" formatCode="0%">
                  <c:v>0.19800000000000001</c:v>
                </c:pt>
                <c:pt idx="13" formatCode="0%">
                  <c:v>0.27800000000000002</c:v>
                </c:pt>
                <c:pt idx="14">
                  <c:v>0.28100000000000003</c:v>
                </c:pt>
                <c:pt idx="15" formatCode="0%">
                  <c:v>0.30599999999999999</c:v>
                </c:pt>
                <c:pt idx="16" formatCode="0%">
                  <c:v>0.316</c:v>
                </c:pt>
                <c:pt idx="17" formatCode="0%">
                  <c:v>0.33700000000000002</c:v>
                </c:pt>
                <c:pt idx="18" formatCode="0%">
                  <c:v>0.34599999999999997</c:v>
                </c:pt>
                <c:pt idx="19">
                  <c:v>0.371</c:v>
                </c:pt>
                <c:pt idx="20">
                  <c:v>0.40699999999999997</c:v>
                </c:pt>
              </c:numCache>
            </c:numRef>
          </c:val>
          <c:extLst>
            <c:ext xmlns:c16="http://schemas.microsoft.com/office/drawing/2014/chart" uri="{C3380CC4-5D6E-409C-BE32-E72D297353CC}">
              <c16:uniqueId val="{00000000-4FE0-41E9-9715-9C3A75ED1314}"/>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Burlington</c:v>
                </c:pt>
                <c:pt idx="6">
                  <c:v>Hunterdon</c:v>
                </c:pt>
                <c:pt idx="7">
                  <c:v>Warren</c:v>
                </c:pt>
                <c:pt idx="8">
                  <c:v>Camden</c:v>
                </c:pt>
                <c:pt idx="9">
                  <c:v>Monmouth</c:v>
                </c:pt>
                <c:pt idx="10">
                  <c:v>Cumberland</c:v>
                </c:pt>
                <c:pt idx="11">
                  <c:v>Atlantic</c:v>
                </c:pt>
                <c:pt idx="12">
                  <c:v>Morris</c:v>
                </c:pt>
                <c:pt idx="13">
                  <c:v>Mercer</c:v>
                </c:pt>
                <c:pt idx="14">
                  <c:v>Somerset</c:v>
                </c:pt>
                <c:pt idx="15">
                  <c:v>Essex</c:v>
                </c:pt>
                <c:pt idx="16">
                  <c:v>Bergen</c:v>
                </c:pt>
                <c:pt idx="17">
                  <c:v>Union</c:v>
                </c:pt>
                <c:pt idx="18">
                  <c:v>Passaic</c:v>
                </c:pt>
                <c:pt idx="19">
                  <c:v>Middlesex</c:v>
                </c:pt>
                <c:pt idx="20">
                  <c:v>Hudson</c:v>
                </c:pt>
              </c:strCache>
            </c:strRef>
          </c:cat>
          <c:val>
            <c:numRef>
              <c:f>Sheet1!$C$2:$C$22</c:f>
              <c:numCache>
                <c:formatCode>General</c:formatCode>
                <c:ptCount val="21"/>
                <c:pt idx="1">
                  <c:v>5.0999999999999997E-2</c:v>
                </c:pt>
              </c:numCache>
            </c:numRef>
          </c:val>
          <c:extLst>
            <c:ext xmlns:c16="http://schemas.microsoft.com/office/drawing/2014/chart" uri="{C3380CC4-5D6E-409C-BE32-E72D297353CC}">
              <c16:uniqueId val="{00000001-4FE0-41E9-9715-9C3A75ED1314}"/>
            </c:ext>
          </c:extLst>
        </c:ser>
        <c:ser>
          <c:idx val="2"/>
          <c:order val="2"/>
          <c:tx>
            <c:strRef>
              <c:f>Sheet1!$D$1</c:f>
              <c:strCache>
                <c:ptCount val="1"/>
                <c:pt idx="0">
                  <c:v>NJ avg. 24.2%</c:v>
                </c:pt>
              </c:strCache>
            </c:strRef>
          </c:tx>
          <c:spPr>
            <a:noFill/>
            <a:ln>
              <a:noFill/>
            </a:ln>
            <a:effectLst/>
          </c:spPr>
          <c:invertIfNegative val="0"/>
          <c:trendline>
            <c:name>NJ avg 22%</c:name>
            <c:spPr>
              <a:ln w="19050" cap="rnd">
                <a:solidFill>
                  <a:schemeClr val="dk1">
                    <a:tint val="75000"/>
                  </a:schemeClr>
                </a:solidFill>
                <a:prstDash val="sysDot"/>
              </a:ln>
              <a:effectLst/>
            </c:spPr>
            <c:trendlineType val="linear"/>
            <c:dispRSqr val="0"/>
            <c:dispEq val="0"/>
          </c:trendline>
          <c:cat>
            <c:strRef>
              <c:f>Sheet1!$A$2:$A$22</c:f>
              <c:strCache>
                <c:ptCount val="21"/>
                <c:pt idx="0">
                  <c:v>Salem</c:v>
                </c:pt>
                <c:pt idx="1">
                  <c:v>Cape May</c:v>
                </c:pt>
                <c:pt idx="2">
                  <c:v>Gloucester</c:v>
                </c:pt>
                <c:pt idx="3">
                  <c:v>Ocean</c:v>
                </c:pt>
                <c:pt idx="4">
                  <c:v>Sussex</c:v>
                </c:pt>
                <c:pt idx="5">
                  <c:v>Burlington</c:v>
                </c:pt>
                <c:pt idx="6">
                  <c:v>Hunterdon</c:v>
                </c:pt>
                <c:pt idx="7">
                  <c:v>Warren</c:v>
                </c:pt>
                <c:pt idx="8">
                  <c:v>Camden</c:v>
                </c:pt>
                <c:pt idx="9">
                  <c:v>Monmouth</c:v>
                </c:pt>
                <c:pt idx="10">
                  <c:v>Cumberland</c:v>
                </c:pt>
                <c:pt idx="11">
                  <c:v>Atlantic</c:v>
                </c:pt>
                <c:pt idx="12">
                  <c:v>Morris</c:v>
                </c:pt>
                <c:pt idx="13">
                  <c:v>Mercer</c:v>
                </c:pt>
                <c:pt idx="14">
                  <c:v>Somerset</c:v>
                </c:pt>
                <c:pt idx="15">
                  <c:v>Essex</c:v>
                </c:pt>
                <c:pt idx="16">
                  <c:v>Bergen</c:v>
                </c:pt>
                <c:pt idx="17">
                  <c:v>Union</c:v>
                </c:pt>
                <c:pt idx="18">
                  <c:v>Passaic</c:v>
                </c:pt>
                <c:pt idx="19">
                  <c:v>Middlesex</c:v>
                </c:pt>
                <c:pt idx="20">
                  <c:v>Hudson</c:v>
                </c:pt>
              </c:strCache>
            </c:strRef>
          </c:cat>
          <c:val>
            <c:numRef>
              <c:f>Sheet1!$D$2:$D$22</c:f>
              <c:numCache>
                <c:formatCode>0%</c:formatCode>
                <c:ptCount val="21"/>
                <c:pt idx="0">
                  <c:v>0.24199999999999999</c:v>
                </c:pt>
                <c:pt idx="1">
                  <c:v>0.24199999999999999</c:v>
                </c:pt>
                <c:pt idx="2">
                  <c:v>0.24199999999999999</c:v>
                </c:pt>
                <c:pt idx="3">
                  <c:v>0.24199999999999999</c:v>
                </c:pt>
                <c:pt idx="4">
                  <c:v>0.24199999999999999</c:v>
                </c:pt>
                <c:pt idx="5">
                  <c:v>0.24199999999999999</c:v>
                </c:pt>
                <c:pt idx="6">
                  <c:v>0.24199999999999999</c:v>
                </c:pt>
                <c:pt idx="7">
                  <c:v>0.24199999999999999</c:v>
                </c:pt>
                <c:pt idx="8">
                  <c:v>0.24199999999999999</c:v>
                </c:pt>
                <c:pt idx="9">
                  <c:v>0.24199999999999999</c:v>
                </c:pt>
                <c:pt idx="10">
                  <c:v>0.24199999999999999</c:v>
                </c:pt>
                <c:pt idx="11">
                  <c:v>0.24199999999999999</c:v>
                </c:pt>
                <c:pt idx="12">
                  <c:v>0.24199999999999999</c:v>
                </c:pt>
                <c:pt idx="13">
                  <c:v>0.24199999999999999</c:v>
                </c:pt>
                <c:pt idx="14">
                  <c:v>0.24199999999999999</c:v>
                </c:pt>
                <c:pt idx="15">
                  <c:v>0.24199999999999999</c:v>
                </c:pt>
                <c:pt idx="16">
                  <c:v>0.24199999999999999</c:v>
                </c:pt>
                <c:pt idx="17">
                  <c:v>0.24199999999999999</c:v>
                </c:pt>
                <c:pt idx="18">
                  <c:v>0.24199999999999999</c:v>
                </c:pt>
                <c:pt idx="19" formatCode="General">
                  <c:v>0.24199999999999999</c:v>
                </c:pt>
                <c:pt idx="20" formatCode="General">
                  <c:v>0.24199999999999999</c:v>
                </c:pt>
              </c:numCache>
            </c:numRef>
          </c:val>
          <c:extLst>
            <c:ext xmlns:c16="http://schemas.microsoft.com/office/drawing/2014/chart" uri="{C3380CC4-5D6E-409C-BE32-E72D297353CC}">
              <c16:uniqueId val="{00000002-4FE0-41E9-9715-9C3A75ED1314}"/>
            </c:ext>
          </c:extLst>
        </c:ser>
        <c:dLbls>
          <c:showLegendKey val="0"/>
          <c:showVal val="0"/>
          <c:showCatName val="0"/>
          <c:showSerName val="0"/>
          <c:showPercent val="0"/>
          <c:showBubbleSize val="0"/>
        </c:dLbls>
        <c:gapWidth val="182"/>
        <c:axId val="341245584"/>
        <c:axId val="341757752"/>
      </c:barChart>
      <c:catAx>
        <c:axId val="341245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b"/>
        <c:numFmt formatCode="0%" sourceLinked="1"/>
        <c:majorTickMark val="none"/>
        <c:minorTickMark val="none"/>
        <c:tickLblPos val="nextTo"/>
        <c:crossAx val="341245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4476005167322834"/>
          <c:y val="0.92860015203001034"/>
          <c:w val="0.17921493602362204"/>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83536148890479"/>
          <c:y val="6.3646879639969151E-2"/>
          <c:w val="0.75116463851109516"/>
          <c:h val="0.87270624072006175"/>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Male</c:v>
                </c:pt>
                <c:pt idx="1">
                  <c:v>Female</c:v>
                </c:pt>
              </c:strCache>
            </c:strRef>
          </c:cat>
          <c:val>
            <c:numRef>
              <c:f>Sheet1!$B$2:$B$3</c:f>
              <c:numCache>
                <c:formatCode>General</c:formatCode>
                <c:ptCount val="2"/>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903296"/>
        <c:axId val="382903688"/>
      </c:barChart>
      <c:catAx>
        <c:axId val="382903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3688"/>
        <c:crosses val="autoZero"/>
        <c:auto val="1"/>
        <c:lblAlgn val="ctr"/>
        <c:lblOffset val="100"/>
        <c:noMultiLvlLbl val="0"/>
      </c:catAx>
      <c:valAx>
        <c:axId val="382903688"/>
        <c:scaling>
          <c:orientation val="minMax"/>
          <c:max val="0.30000000000000004"/>
          <c:min val="0"/>
        </c:scaling>
        <c:delete val="1"/>
        <c:axPos val="b"/>
        <c:numFmt formatCode="General" sourceLinked="1"/>
        <c:majorTickMark val="none"/>
        <c:minorTickMark val="none"/>
        <c:tickLblPos val="nextTo"/>
        <c:crossAx val="382903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Sheet1!$B$2:$B$22</c:f>
              <c:numCache>
                <c:formatCode>General</c:formatCode>
                <c:ptCount val="21"/>
                <c:pt idx="0">
                  <c:v>5.6</c:v>
                </c:pt>
                <c:pt idx="1">
                  <c:v>6</c:v>
                </c:pt>
                <c:pt idx="2">
                  <c:v>6.5</c:v>
                </c:pt>
                <c:pt idx="3">
                  <c:v>6.6</c:v>
                </c:pt>
                <c:pt idx="4">
                  <c:v>6.9</c:v>
                </c:pt>
                <c:pt idx="5">
                  <c:v>7</c:v>
                </c:pt>
                <c:pt idx="6">
                  <c:v>7.1</c:v>
                </c:pt>
                <c:pt idx="7">
                  <c:v>7.4</c:v>
                </c:pt>
                <c:pt idx="8">
                  <c:v>7.8</c:v>
                </c:pt>
                <c:pt idx="9">
                  <c:v>8</c:v>
                </c:pt>
                <c:pt idx="10">
                  <c:v>8.6</c:v>
                </c:pt>
                <c:pt idx="11">
                  <c:v>8.9</c:v>
                </c:pt>
                <c:pt idx="13">
                  <c:v>9.4</c:v>
                </c:pt>
                <c:pt idx="14">
                  <c:v>9.4</c:v>
                </c:pt>
                <c:pt idx="15">
                  <c:v>9.6</c:v>
                </c:pt>
                <c:pt idx="16">
                  <c:v>10.1</c:v>
                </c:pt>
                <c:pt idx="17">
                  <c:v>10.7</c:v>
                </c:pt>
                <c:pt idx="18">
                  <c:v>10.7</c:v>
                </c:pt>
                <c:pt idx="19">
                  <c:v>11</c:v>
                </c:pt>
                <c:pt idx="20">
                  <c:v>11.3</c:v>
                </c:pt>
              </c:numCache>
            </c:numRef>
          </c:val>
          <c:extLst>
            <c:ext xmlns:c16="http://schemas.microsoft.com/office/drawing/2014/chart" uri="{C3380CC4-5D6E-409C-BE32-E72D297353CC}">
              <c16:uniqueId val="{00000000-5F44-4256-8B18-0744A59A5B9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Sheet1!$C$2:$C$22</c:f>
              <c:numCache>
                <c:formatCode>General</c:formatCode>
                <c:ptCount val="21"/>
                <c:pt idx="12">
                  <c:v>9.1</c:v>
                </c:pt>
              </c:numCache>
            </c:numRef>
          </c:val>
          <c:extLst>
            <c:ext xmlns:c16="http://schemas.microsoft.com/office/drawing/2014/chart" uri="{C3380CC4-5D6E-409C-BE32-E72D297353CC}">
              <c16:uniqueId val="{00000001-5F44-4256-8B18-0744A59A5B9E}"/>
            </c:ext>
          </c:extLst>
        </c:ser>
        <c:ser>
          <c:idx val="2"/>
          <c:order val="2"/>
          <c:tx>
            <c:strRef>
              <c:f>Sheet1!$D$1</c:f>
              <c:strCache>
                <c:ptCount val="1"/>
                <c:pt idx="0">
                  <c:v>New Jersey avg. 7.8</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Sheet1!$D$2:$D$22</c:f>
              <c:numCache>
                <c:formatCode>General</c:formatCode>
                <c:ptCount val="21"/>
                <c:pt idx="0">
                  <c:v>7.8</c:v>
                </c:pt>
                <c:pt idx="1">
                  <c:v>7.8</c:v>
                </c:pt>
                <c:pt idx="2">
                  <c:v>7.8</c:v>
                </c:pt>
                <c:pt idx="3">
                  <c:v>7.8</c:v>
                </c:pt>
                <c:pt idx="4">
                  <c:v>7.8</c:v>
                </c:pt>
                <c:pt idx="5">
                  <c:v>7.8</c:v>
                </c:pt>
                <c:pt idx="6">
                  <c:v>7.8</c:v>
                </c:pt>
                <c:pt idx="7">
                  <c:v>7.8</c:v>
                </c:pt>
                <c:pt idx="8">
                  <c:v>7.8</c:v>
                </c:pt>
                <c:pt idx="9">
                  <c:v>7.8</c:v>
                </c:pt>
                <c:pt idx="10">
                  <c:v>7.8</c:v>
                </c:pt>
                <c:pt idx="11">
                  <c:v>7.8</c:v>
                </c:pt>
                <c:pt idx="12">
                  <c:v>7.8</c:v>
                </c:pt>
                <c:pt idx="13">
                  <c:v>7.8</c:v>
                </c:pt>
                <c:pt idx="14">
                  <c:v>7.8</c:v>
                </c:pt>
                <c:pt idx="15">
                  <c:v>7.8</c:v>
                </c:pt>
                <c:pt idx="16">
                  <c:v>7.8</c:v>
                </c:pt>
                <c:pt idx="17">
                  <c:v>7.8</c:v>
                </c:pt>
                <c:pt idx="18">
                  <c:v>7.8</c:v>
                </c:pt>
                <c:pt idx="19">
                  <c:v>7.8</c:v>
                </c:pt>
                <c:pt idx="20">
                  <c:v>7.8</c:v>
                </c:pt>
              </c:numCache>
            </c:numRef>
          </c:val>
          <c:extLst>
            <c:ext xmlns:c16="http://schemas.microsoft.com/office/drawing/2014/chart" uri="{C3380CC4-5D6E-409C-BE32-E72D297353CC}">
              <c16:uniqueId val="{00000002-5F44-4256-8B18-0744A59A5B9E}"/>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2549544783464563"/>
          <c:y val="0.9080626286870922"/>
          <c:w val="0.1771339812992126"/>
          <c:h val="4.0374874484813326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134265845434581E-2"/>
          <c:y val="0"/>
          <c:w val="0.89592326285297763"/>
          <c:h val="0.90272672630115924"/>
        </c:manualLayout>
      </c:layout>
      <c:barChart>
        <c:barDir val="bar"/>
        <c:grouping val="clustered"/>
        <c:varyColors val="0"/>
        <c:ser>
          <c:idx val="1"/>
          <c:order val="0"/>
          <c:tx>
            <c:strRef>
              <c:f>Sheet1!$B$1</c:f>
              <c:strCache>
                <c:ptCount val="1"/>
                <c:pt idx="0">
                  <c:v>2018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Sheet1!$B$2:$B$22</c:f>
              <c:numCache>
                <c:formatCode>0</c:formatCode>
                <c:ptCount val="21"/>
                <c:pt idx="1">
                  <c:v>2189</c:v>
                </c:pt>
              </c:numCache>
            </c:numRef>
          </c:val>
          <c:extLst>
            <c:ext xmlns:c16="http://schemas.microsoft.com/office/drawing/2014/chart" uri="{C3380CC4-5D6E-409C-BE32-E72D297353CC}">
              <c16:uniqueId val="{00000001-5C21-4D9A-A4DC-1AC977C056DD}"/>
            </c:ext>
          </c:extLst>
        </c:ser>
        <c:ser>
          <c:idx val="0"/>
          <c:order val="1"/>
          <c:tx>
            <c:strRef>
              <c:f>Sheet1!$C$1</c:f>
              <c:strCache>
                <c:ptCount val="1"/>
                <c:pt idx="0">
                  <c:v>2022</c:v>
                </c:pt>
              </c:strCache>
            </c:strRef>
          </c:tx>
          <c:spPr>
            <a:solidFill>
              <a:schemeClr val="bg1">
                <a:lumMod val="75000"/>
              </a:schemeClr>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Sheet1!$C$2:$C$22</c:f>
              <c:numCache>
                <c:formatCode>0</c:formatCode>
                <c:ptCount val="21"/>
                <c:pt idx="0">
                  <c:v>2014</c:v>
                </c:pt>
                <c:pt idx="1">
                  <c:v>2189</c:v>
                </c:pt>
                <c:pt idx="2" formatCode="General">
                  <c:v>2963</c:v>
                </c:pt>
                <c:pt idx="3">
                  <c:v>3277</c:v>
                </c:pt>
                <c:pt idx="4">
                  <c:v>4046</c:v>
                </c:pt>
                <c:pt idx="5">
                  <c:v>4667</c:v>
                </c:pt>
                <c:pt idx="6">
                  <c:v>7481</c:v>
                </c:pt>
                <c:pt idx="7">
                  <c:v>8606</c:v>
                </c:pt>
                <c:pt idx="8">
                  <c:v>9040</c:v>
                </c:pt>
                <c:pt idx="9">
                  <c:v>9629</c:v>
                </c:pt>
                <c:pt idx="10">
                  <c:v>10703</c:v>
                </c:pt>
                <c:pt idx="11">
                  <c:v>13045</c:v>
                </c:pt>
                <c:pt idx="12">
                  <c:v>13437</c:v>
                </c:pt>
                <c:pt idx="13" formatCode="General">
                  <c:v>14097</c:v>
                </c:pt>
                <c:pt idx="14">
                  <c:v>13988</c:v>
                </c:pt>
                <c:pt idx="15">
                  <c:v>13732</c:v>
                </c:pt>
                <c:pt idx="16">
                  <c:v>14346</c:v>
                </c:pt>
                <c:pt idx="17">
                  <c:v>16887</c:v>
                </c:pt>
                <c:pt idx="18">
                  <c:v>18913</c:v>
                </c:pt>
                <c:pt idx="19">
                  <c:v>21815</c:v>
                </c:pt>
                <c:pt idx="20">
                  <c:v>23366</c:v>
                </c:pt>
              </c:numCache>
            </c:numRef>
          </c:val>
          <c:extLst>
            <c:ext xmlns:c16="http://schemas.microsoft.com/office/drawing/2014/chart" uri="{C3380CC4-5D6E-409C-BE32-E72D297353CC}">
              <c16:uniqueId val="{00000000-5C21-4D9A-A4DC-1AC977C056DD}"/>
            </c:ext>
          </c:extLst>
        </c:ser>
        <c:ser>
          <c:idx val="3"/>
          <c:order val="2"/>
          <c:tx>
            <c:strRef>
              <c:f>Sheet1!$D$1</c:f>
              <c:strCache>
                <c:ptCount val="1"/>
                <c:pt idx="0">
                  <c:v>2023</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Sheet1!$D$2:$D$22</c:f>
              <c:numCache>
                <c:formatCode>0</c:formatCode>
                <c:ptCount val="21"/>
                <c:pt idx="0">
                  <c:v>2096</c:v>
                </c:pt>
                <c:pt idx="1">
                  <c:v>2193</c:v>
                </c:pt>
                <c:pt idx="2" formatCode="General">
                  <c:v>3001</c:v>
                </c:pt>
                <c:pt idx="3">
                  <c:v>3473</c:v>
                </c:pt>
                <c:pt idx="4">
                  <c:v>4204</c:v>
                </c:pt>
                <c:pt idx="5">
                  <c:v>5010</c:v>
                </c:pt>
                <c:pt idx="6">
                  <c:v>7736</c:v>
                </c:pt>
                <c:pt idx="7">
                  <c:v>8863</c:v>
                </c:pt>
                <c:pt idx="8">
                  <c:v>9331</c:v>
                </c:pt>
                <c:pt idx="9">
                  <c:v>9990</c:v>
                </c:pt>
                <c:pt idx="10">
                  <c:v>12346</c:v>
                </c:pt>
                <c:pt idx="11">
                  <c:v>13508</c:v>
                </c:pt>
                <c:pt idx="12">
                  <c:v>13919</c:v>
                </c:pt>
                <c:pt idx="13" formatCode="General">
                  <c:v>14449</c:v>
                </c:pt>
                <c:pt idx="14">
                  <c:v>14584</c:v>
                </c:pt>
                <c:pt idx="15">
                  <c:v>14619</c:v>
                </c:pt>
                <c:pt idx="16">
                  <c:v>15059</c:v>
                </c:pt>
                <c:pt idx="17">
                  <c:v>17048</c:v>
                </c:pt>
                <c:pt idx="18">
                  <c:v>19932</c:v>
                </c:pt>
                <c:pt idx="19">
                  <c:v>22873</c:v>
                </c:pt>
                <c:pt idx="20">
                  <c:v>24487</c:v>
                </c:pt>
              </c:numCache>
            </c:numRef>
          </c:val>
          <c:extLst>
            <c:ext xmlns:c16="http://schemas.microsoft.com/office/drawing/2014/chart" uri="{C3380CC4-5D6E-409C-BE32-E72D297353CC}">
              <c16:uniqueId val="{00000003-5C21-4D9A-A4DC-1AC977C056DD}"/>
            </c:ext>
          </c:extLst>
        </c:ser>
        <c:ser>
          <c:idx val="4"/>
          <c:order val="3"/>
          <c:tx>
            <c:strRef>
              <c:f>Sheet1!$E$1</c:f>
              <c:strCache>
                <c:ptCount val="1"/>
                <c:pt idx="0">
                  <c:v>2019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Sheet1!$E$2:$E$22</c:f>
              <c:numCache>
                <c:formatCode>General</c:formatCode>
                <c:ptCount val="21"/>
                <c:pt idx="1">
                  <c:v>2193</c:v>
                </c:pt>
              </c:numCache>
            </c:numRef>
          </c:val>
          <c:extLst>
            <c:ext xmlns:c16="http://schemas.microsoft.com/office/drawing/2014/chart" uri="{C3380CC4-5D6E-409C-BE32-E72D297353CC}">
              <c16:uniqueId val="{00000004-5C21-4D9A-A4DC-1AC977C056DD}"/>
            </c:ext>
          </c:extLst>
        </c:ser>
        <c:dLbls>
          <c:showLegendKey val="0"/>
          <c:showVal val="0"/>
          <c:showCatName val="0"/>
          <c:showSerName val="0"/>
          <c:showPercent val="0"/>
          <c:showBubbleSize val="0"/>
        </c:dLbls>
        <c:gapWidth val="182"/>
        <c:axId val="382904472"/>
        <c:axId val="382904864"/>
      </c:barChart>
      <c:catAx>
        <c:axId val="3829044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4864"/>
        <c:crosses val="autoZero"/>
        <c:auto val="1"/>
        <c:lblAlgn val="ctr"/>
        <c:lblOffset val="100"/>
        <c:noMultiLvlLbl val="0"/>
      </c:catAx>
      <c:valAx>
        <c:axId val="382904864"/>
        <c:scaling>
          <c:orientation val="minMax"/>
        </c:scaling>
        <c:delete val="1"/>
        <c:axPos val="b"/>
        <c:numFmt formatCode="0" sourceLinked="1"/>
        <c:majorTickMark val="none"/>
        <c:minorTickMark val="none"/>
        <c:tickLblPos val="nextTo"/>
        <c:crossAx val="382904472"/>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2018-2019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Hunterdon</c:v>
                </c:pt>
                <c:pt idx="3">
                  <c:v>Warren</c:v>
                </c:pt>
                <c:pt idx="4">
                  <c:v>Cumberland</c:v>
                </c:pt>
                <c:pt idx="5">
                  <c:v>Sussex</c:v>
                </c:pt>
                <c:pt idx="6">
                  <c:v>Gloucester</c:v>
                </c:pt>
                <c:pt idx="7">
                  <c:v>Atlantic</c:v>
                </c:pt>
                <c:pt idx="8">
                  <c:v>Somerset</c:v>
                </c:pt>
                <c:pt idx="9">
                  <c:v>Mercer</c:v>
                </c:pt>
                <c:pt idx="10">
                  <c:v>Morris</c:v>
                </c:pt>
                <c:pt idx="11">
                  <c:v>Burlington</c:v>
                </c:pt>
                <c:pt idx="12">
                  <c:v>Camden</c:v>
                </c:pt>
                <c:pt idx="13">
                  <c:v>Union</c:v>
                </c:pt>
                <c:pt idx="14">
                  <c:v>Monmouth</c:v>
                </c:pt>
                <c:pt idx="15">
                  <c:v>Hudson</c:v>
                </c:pt>
                <c:pt idx="16">
                  <c:v>Passaic</c:v>
                </c:pt>
                <c:pt idx="17">
                  <c:v>Middlesex</c:v>
                </c:pt>
                <c:pt idx="18">
                  <c:v>Essex</c:v>
                </c:pt>
                <c:pt idx="19">
                  <c:v>Bergen</c:v>
                </c:pt>
                <c:pt idx="20">
                  <c:v>Ocean</c:v>
                </c:pt>
              </c:strCache>
            </c:strRef>
          </c:cat>
          <c:val>
            <c:numRef>
              <c:f>Sheet1!$B$2:$B$22</c:f>
              <c:numCache>
                <c:formatCode>General</c:formatCode>
                <c:ptCount val="21"/>
                <c:pt idx="0">
                  <c:v>91</c:v>
                </c:pt>
                <c:pt idx="2">
                  <c:v>133</c:v>
                </c:pt>
                <c:pt idx="3">
                  <c:v>136</c:v>
                </c:pt>
                <c:pt idx="4">
                  <c:v>212</c:v>
                </c:pt>
                <c:pt idx="5">
                  <c:v>213</c:v>
                </c:pt>
                <c:pt idx="6">
                  <c:v>382</c:v>
                </c:pt>
                <c:pt idx="7">
                  <c:v>451</c:v>
                </c:pt>
                <c:pt idx="8">
                  <c:v>472</c:v>
                </c:pt>
                <c:pt idx="9">
                  <c:v>643</c:v>
                </c:pt>
                <c:pt idx="10">
                  <c:v>803</c:v>
                </c:pt>
                <c:pt idx="11">
                  <c:v>815</c:v>
                </c:pt>
                <c:pt idx="12">
                  <c:v>982</c:v>
                </c:pt>
                <c:pt idx="13">
                  <c:v>1112</c:v>
                </c:pt>
                <c:pt idx="14">
                  <c:v>1153</c:v>
                </c:pt>
                <c:pt idx="15">
                  <c:v>1244</c:v>
                </c:pt>
                <c:pt idx="16">
                  <c:v>1391</c:v>
                </c:pt>
                <c:pt idx="17">
                  <c:v>1586</c:v>
                </c:pt>
                <c:pt idx="18">
                  <c:v>1596</c:v>
                </c:pt>
                <c:pt idx="19">
                  <c:v>1632</c:v>
                </c:pt>
                <c:pt idx="20">
                  <c:v>1943</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Hunterdon</c:v>
                </c:pt>
                <c:pt idx="3">
                  <c:v>Warren</c:v>
                </c:pt>
                <c:pt idx="4">
                  <c:v>Cumberland</c:v>
                </c:pt>
                <c:pt idx="5">
                  <c:v>Sussex</c:v>
                </c:pt>
                <c:pt idx="6">
                  <c:v>Gloucester</c:v>
                </c:pt>
                <c:pt idx="7">
                  <c:v>Atlantic</c:v>
                </c:pt>
                <c:pt idx="8">
                  <c:v>Somerset</c:v>
                </c:pt>
                <c:pt idx="9">
                  <c:v>Mercer</c:v>
                </c:pt>
                <c:pt idx="10">
                  <c:v>Morris</c:v>
                </c:pt>
                <c:pt idx="11">
                  <c:v>Burlington</c:v>
                </c:pt>
                <c:pt idx="12">
                  <c:v>Camden</c:v>
                </c:pt>
                <c:pt idx="13">
                  <c:v>Union</c:v>
                </c:pt>
                <c:pt idx="14">
                  <c:v>Monmouth</c:v>
                </c:pt>
                <c:pt idx="15">
                  <c:v>Hudson</c:v>
                </c:pt>
                <c:pt idx="16">
                  <c:v>Passaic</c:v>
                </c:pt>
                <c:pt idx="17">
                  <c:v>Middlesex</c:v>
                </c:pt>
                <c:pt idx="18">
                  <c:v>Essex</c:v>
                </c:pt>
                <c:pt idx="19">
                  <c:v>Bergen</c:v>
                </c:pt>
                <c:pt idx="20">
                  <c:v>Ocean</c:v>
                </c:pt>
              </c:strCache>
            </c:strRef>
          </c:cat>
          <c:val>
            <c:numRef>
              <c:f>Sheet1!$C$2:$C$22</c:f>
              <c:numCache>
                <c:formatCode>General</c:formatCode>
                <c:ptCount val="21"/>
                <c:pt idx="1">
                  <c:v>112</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Youth Eligible for DD Services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Salem</c:v>
                </c:pt>
                <c:pt idx="1">
                  <c:v>Cape May</c:v>
                </c:pt>
                <c:pt idx="2">
                  <c:v>Hunterdon</c:v>
                </c:pt>
                <c:pt idx="3">
                  <c:v>Warren</c:v>
                </c:pt>
                <c:pt idx="4">
                  <c:v>Sussex</c:v>
                </c:pt>
                <c:pt idx="5">
                  <c:v>Cumberland</c:v>
                </c:pt>
                <c:pt idx="6">
                  <c:v>Gloucester</c:v>
                </c:pt>
                <c:pt idx="7">
                  <c:v>Somerset</c:v>
                </c:pt>
                <c:pt idx="8">
                  <c:v>Mercer</c:v>
                </c:pt>
                <c:pt idx="9">
                  <c:v>Atlantic</c:v>
                </c:pt>
                <c:pt idx="10">
                  <c:v>Morris</c:v>
                </c:pt>
                <c:pt idx="11">
                  <c:v>Hudson</c:v>
                </c:pt>
                <c:pt idx="12">
                  <c:v>Burlington</c:v>
                </c:pt>
                <c:pt idx="13">
                  <c:v>Passaic</c:v>
                </c:pt>
                <c:pt idx="14">
                  <c:v>Union</c:v>
                </c:pt>
                <c:pt idx="15">
                  <c:v>Monmouth</c:v>
                </c:pt>
                <c:pt idx="16">
                  <c:v>Camden</c:v>
                </c:pt>
                <c:pt idx="17">
                  <c:v>Ocean</c:v>
                </c:pt>
                <c:pt idx="18">
                  <c:v>Middlesex</c:v>
                </c:pt>
                <c:pt idx="19">
                  <c:v>Essex</c:v>
                </c:pt>
                <c:pt idx="20">
                  <c:v>Other</c:v>
                </c:pt>
                <c:pt idx="21">
                  <c:v>Bergen</c:v>
                </c:pt>
              </c:strCache>
            </c:strRef>
          </c:cat>
          <c:val>
            <c:numRef>
              <c:f>Sheet1!$B$2:$B$23</c:f>
              <c:numCache>
                <c:formatCode>General</c:formatCode>
                <c:ptCount val="22"/>
                <c:pt idx="0">
                  <c:v>50</c:v>
                </c:pt>
                <c:pt idx="2">
                  <c:v>149</c:v>
                </c:pt>
                <c:pt idx="3">
                  <c:v>163</c:v>
                </c:pt>
                <c:pt idx="4">
                  <c:v>182</c:v>
                </c:pt>
                <c:pt idx="5">
                  <c:v>210</c:v>
                </c:pt>
                <c:pt idx="6">
                  <c:v>428</c:v>
                </c:pt>
                <c:pt idx="7">
                  <c:v>460</c:v>
                </c:pt>
                <c:pt idx="8">
                  <c:v>511</c:v>
                </c:pt>
                <c:pt idx="9">
                  <c:v>515</c:v>
                </c:pt>
                <c:pt idx="10">
                  <c:v>633</c:v>
                </c:pt>
                <c:pt idx="11">
                  <c:v>803</c:v>
                </c:pt>
                <c:pt idx="12">
                  <c:v>808</c:v>
                </c:pt>
                <c:pt idx="13">
                  <c:v>833</c:v>
                </c:pt>
                <c:pt idx="14">
                  <c:v>834</c:v>
                </c:pt>
                <c:pt idx="15">
                  <c:v>919</c:v>
                </c:pt>
                <c:pt idx="16">
                  <c:v>955</c:v>
                </c:pt>
                <c:pt idx="17" formatCode="#,##0">
                  <c:v>1131</c:v>
                </c:pt>
                <c:pt idx="18" formatCode="#,##0">
                  <c:v>1152</c:v>
                </c:pt>
                <c:pt idx="19" formatCode="#,##0">
                  <c:v>1242</c:v>
                </c:pt>
                <c:pt idx="20" formatCode="#,##0">
                  <c:v>1278</c:v>
                </c:pt>
                <c:pt idx="21" formatCode="#,##0">
                  <c:v>1403</c:v>
                </c:pt>
              </c:numCache>
            </c:numRef>
          </c:val>
          <c:extLst>
            <c:ext xmlns:c16="http://schemas.microsoft.com/office/drawing/2014/chart" uri="{C3380CC4-5D6E-409C-BE32-E72D297353CC}">
              <c16:uniqueId val="{00000000-FEAC-42CD-B60F-515B0F9B431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Salem</c:v>
                </c:pt>
                <c:pt idx="1">
                  <c:v>Cape May</c:v>
                </c:pt>
                <c:pt idx="2">
                  <c:v>Hunterdon</c:v>
                </c:pt>
                <c:pt idx="3">
                  <c:v>Warren</c:v>
                </c:pt>
                <c:pt idx="4">
                  <c:v>Sussex</c:v>
                </c:pt>
                <c:pt idx="5">
                  <c:v>Cumberland</c:v>
                </c:pt>
                <c:pt idx="6">
                  <c:v>Gloucester</c:v>
                </c:pt>
                <c:pt idx="7">
                  <c:v>Somerset</c:v>
                </c:pt>
                <c:pt idx="8">
                  <c:v>Mercer</c:v>
                </c:pt>
                <c:pt idx="9">
                  <c:v>Atlantic</c:v>
                </c:pt>
                <c:pt idx="10">
                  <c:v>Morris</c:v>
                </c:pt>
                <c:pt idx="11">
                  <c:v>Hudson</c:v>
                </c:pt>
                <c:pt idx="12">
                  <c:v>Burlington</c:v>
                </c:pt>
                <c:pt idx="13">
                  <c:v>Passaic</c:v>
                </c:pt>
                <c:pt idx="14">
                  <c:v>Union</c:v>
                </c:pt>
                <c:pt idx="15">
                  <c:v>Monmouth</c:v>
                </c:pt>
                <c:pt idx="16">
                  <c:v>Camden</c:v>
                </c:pt>
                <c:pt idx="17">
                  <c:v>Ocean</c:v>
                </c:pt>
                <c:pt idx="18">
                  <c:v>Middlesex</c:v>
                </c:pt>
                <c:pt idx="19">
                  <c:v>Essex</c:v>
                </c:pt>
                <c:pt idx="20">
                  <c:v>Other</c:v>
                </c:pt>
                <c:pt idx="21">
                  <c:v>Bergen</c:v>
                </c:pt>
              </c:strCache>
            </c:strRef>
          </c:cat>
          <c:val>
            <c:numRef>
              <c:f>Sheet1!$C$2:$C$23</c:f>
              <c:numCache>
                <c:formatCode>General</c:formatCode>
                <c:ptCount val="22"/>
                <c:pt idx="1">
                  <c:v>147</c:v>
                </c:pt>
              </c:numCache>
            </c:numRef>
          </c:val>
          <c:extLst>
            <c:ext xmlns:c16="http://schemas.microsoft.com/office/drawing/2014/chart" uri="{C3380CC4-5D6E-409C-BE32-E72D297353CC}">
              <c16:uniqueId val="{00000001-FEAC-42CD-B60F-515B0F9B4314}"/>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General</c:formatCode>
                <c:ptCount val="5"/>
                <c:pt idx="0">
                  <c:v>131</c:v>
                </c:pt>
                <c:pt idx="1">
                  <c:v>142</c:v>
                </c:pt>
                <c:pt idx="2">
                  <c:v>146</c:v>
                </c:pt>
                <c:pt idx="3">
                  <c:v>145</c:v>
                </c:pt>
                <c:pt idx="4">
                  <c:v>147</c:v>
                </c:pt>
              </c:numCache>
            </c:numRef>
          </c:val>
          <c:smooth val="0"/>
          <c:extLst>
            <c:ext xmlns:c16="http://schemas.microsoft.com/office/drawing/2014/chart" uri="{C3380CC4-5D6E-409C-BE32-E72D297353CC}">
              <c16:uniqueId val="{00000000-D20D-4A28-B5EC-C7A846A4DF3C}"/>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729739708004067E-2"/>
          <c:y val="3.7018227233275872E-2"/>
          <c:w val="0.89294577531714114"/>
          <c:h val="0.8644988856810617"/>
        </c:manualLayout>
      </c:layout>
      <c:barChart>
        <c:barDir val="bar"/>
        <c:grouping val="clustered"/>
        <c:varyColors val="0"/>
        <c:ser>
          <c:idx val="0"/>
          <c:order val="0"/>
          <c:tx>
            <c:strRef>
              <c:f>Sheet1!$B$1</c:f>
              <c:strCache>
                <c:ptCount val="1"/>
                <c:pt idx="0">
                  <c:v>&lt;6 Years</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Bergen</c:v>
                </c:pt>
                <c:pt idx="2">
                  <c:v>Monmouth</c:v>
                </c:pt>
                <c:pt idx="3">
                  <c:v>Sussex</c:v>
                </c:pt>
                <c:pt idx="4">
                  <c:v>Gloucester</c:v>
                </c:pt>
                <c:pt idx="5">
                  <c:v>Burlington</c:v>
                </c:pt>
                <c:pt idx="6">
                  <c:v>Morris</c:v>
                </c:pt>
                <c:pt idx="7">
                  <c:v>Somerset</c:v>
                </c:pt>
                <c:pt idx="8">
                  <c:v>Cape May</c:v>
                </c:pt>
                <c:pt idx="9">
                  <c:v>Hunterdon</c:v>
                </c:pt>
                <c:pt idx="10">
                  <c:v>Camden</c:v>
                </c:pt>
                <c:pt idx="11">
                  <c:v>Middlesex</c:v>
                </c:pt>
                <c:pt idx="12">
                  <c:v>Atlantic</c:v>
                </c:pt>
                <c:pt idx="13">
                  <c:v>Hudson</c:v>
                </c:pt>
                <c:pt idx="14">
                  <c:v>Warren</c:v>
                </c:pt>
                <c:pt idx="15">
                  <c:v>Union</c:v>
                </c:pt>
                <c:pt idx="16">
                  <c:v>Passaic</c:v>
                </c:pt>
                <c:pt idx="17">
                  <c:v>Salem</c:v>
                </c:pt>
                <c:pt idx="18">
                  <c:v>Essex</c:v>
                </c:pt>
                <c:pt idx="19">
                  <c:v>Mercer</c:v>
                </c:pt>
                <c:pt idx="20">
                  <c:v>Cumberland</c:v>
                </c:pt>
              </c:strCache>
            </c:strRef>
          </c:cat>
          <c:val>
            <c:numRef>
              <c:f>Sheet1!$B$2:$B$22</c:f>
              <c:numCache>
                <c:formatCode>0.0%</c:formatCode>
                <c:ptCount val="21"/>
                <c:pt idx="0">
                  <c:v>5.0000000000000001E-3</c:v>
                </c:pt>
                <c:pt idx="1">
                  <c:v>8.9999999999999993E-3</c:v>
                </c:pt>
                <c:pt idx="2">
                  <c:v>8.9999999999999993E-3</c:v>
                </c:pt>
                <c:pt idx="3">
                  <c:v>8.9999999999999993E-3</c:v>
                </c:pt>
                <c:pt idx="4">
                  <c:v>1.0999999999999999E-2</c:v>
                </c:pt>
                <c:pt idx="5" formatCode="General">
                  <c:v>1.2E-2</c:v>
                </c:pt>
                <c:pt idx="6">
                  <c:v>1.2E-2</c:v>
                </c:pt>
                <c:pt idx="7">
                  <c:v>1.2E-2</c:v>
                </c:pt>
                <c:pt idx="9">
                  <c:v>1.2999999999999999E-2</c:v>
                </c:pt>
                <c:pt idx="10">
                  <c:v>1.4E-2</c:v>
                </c:pt>
                <c:pt idx="11">
                  <c:v>1.4999999999999999E-2</c:v>
                </c:pt>
                <c:pt idx="12">
                  <c:v>1.6E-2</c:v>
                </c:pt>
                <c:pt idx="13">
                  <c:v>1.7999999999999999E-2</c:v>
                </c:pt>
                <c:pt idx="14">
                  <c:v>0.02</c:v>
                </c:pt>
                <c:pt idx="15">
                  <c:v>2.3E-2</c:v>
                </c:pt>
                <c:pt idx="16">
                  <c:v>2.5000000000000001E-2</c:v>
                </c:pt>
                <c:pt idx="17">
                  <c:v>0.03</c:v>
                </c:pt>
                <c:pt idx="18">
                  <c:v>3.3000000000000002E-2</c:v>
                </c:pt>
                <c:pt idx="19">
                  <c:v>3.4000000000000002E-2</c:v>
                </c:pt>
                <c:pt idx="20">
                  <c:v>3.9E-2</c:v>
                </c:pt>
              </c:numCache>
            </c:numRef>
          </c:val>
          <c:extLst>
            <c:ext xmlns:c16="http://schemas.microsoft.com/office/drawing/2014/chart" uri="{C3380CC4-5D6E-409C-BE32-E72D297353CC}">
              <c16:uniqueId val="{00000000-35CF-4BCC-9051-73967968C40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Bergen</c:v>
                </c:pt>
                <c:pt idx="2">
                  <c:v>Monmouth</c:v>
                </c:pt>
                <c:pt idx="3">
                  <c:v>Sussex</c:v>
                </c:pt>
                <c:pt idx="4">
                  <c:v>Gloucester</c:v>
                </c:pt>
                <c:pt idx="5">
                  <c:v>Burlington</c:v>
                </c:pt>
                <c:pt idx="6">
                  <c:v>Morris</c:v>
                </c:pt>
                <c:pt idx="7">
                  <c:v>Somerset</c:v>
                </c:pt>
                <c:pt idx="8">
                  <c:v>Cape May</c:v>
                </c:pt>
                <c:pt idx="9">
                  <c:v>Hunterdon</c:v>
                </c:pt>
                <c:pt idx="10">
                  <c:v>Camden</c:v>
                </c:pt>
                <c:pt idx="11">
                  <c:v>Middlesex</c:v>
                </c:pt>
                <c:pt idx="12">
                  <c:v>Atlantic</c:v>
                </c:pt>
                <c:pt idx="13">
                  <c:v>Hudson</c:v>
                </c:pt>
                <c:pt idx="14">
                  <c:v>Warren</c:v>
                </c:pt>
                <c:pt idx="15">
                  <c:v>Union</c:v>
                </c:pt>
                <c:pt idx="16">
                  <c:v>Passaic</c:v>
                </c:pt>
                <c:pt idx="17">
                  <c:v>Salem</c:v>
                </c:pt>
                <c:pt idx="18">
                  <c:v>Essex</c:v>
                </c:pt>
                <c:pt idx="19">
                  <c:v>Mercer</c:v>
                </c:pt>
                <c:pt idx="20">
                  <c:v>Cumberland</c:v>
                </c:pt>
              </c:strCache>
            </c:strRef>
          </c:cat>
          <c:val>
            <c:numRef>
              <c:f>Sheet1!$C$2:$C$22</c:f>
              <c:numCache>
                <c:formatCode>General</c:formatCode>
                <c:ptCount val="21"/>
                <c:pt idx="8" formatCode="0.00%">
                  <c:v>1.2999999999999999E-2</c:v>
                </c:pt>
              </c:numCache>
            </c:numRef>
          </c:val>
          <c:extLst>
            <c:ext xmlns:c16="http://schemas.microsoft.com/office/drawing/2014/chart" uri="{C3380CC4-5D6E-409C-BE32-E72D297353CC}">
              <c16:uniqueId val="{00000001-35CF-4BCC-9051-73967968C40A}"/>
            </c:ext>
          </c:extLst>
        </c:ser>
        <c:ser>
          <c:idx val="2"/>
          <c:order val="2"/>
          <c:tx>
            <c:strRef>
              <c:f>Sheet1!$D$1</c:f>
              <c:strCache>
                <c:ptCount val="1"/>
                <c:pt idx="0">
                  <c:v>NJ Avg. 1.9%</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Ocean</c:v>
                </c:pt>
                <c:pt idx="1">
                  <c:v>Bergen</c:v>
                </c:pt>
                <c:pt idx="2">
                  <c:v>Monmouth</c:v>
                </c:pt>
                <c:pt idx="3">
                  <c:v>Sussex</c:v>
                </c:pt>
                <c:pt idx="4">
                  <c:v>Gloucester</c:v>
                </c:pt>
                <c:pt idx="5">
                  <c:v>Burlington</c:v>
                </c:pt>
                <c:pt idx="6">
                  <c:v>Morris</c:v>
                </c:pt>
                <c:pt idx="7">
                  <c:v>Somerset</c:v>
                </c:pt>
                <c:pt idx="8">
                  <c:v>Cape May</c:v>
                </c:pt>
                <c:pt idx="9">
                  <c:v>Hunterdon</c:v>
                </c:pt>
                <c:pt idx="10">
                  <c:v>Camden</c:v>
                </c:pt>
                <c:pt idx="11">
                  <c:v>Middlesex</c:v>
                </c:pt>
                <c:pt idx="12">
                  <c:v>Atlantic</c:v>
                </c:pt>
                <c:pt idx="13">
                  <c:v>Hudson</c:v>
                </c:pt>
                <c:pt idx="14">
                  <c:v>Warren</c:v>
                </c:pt>
                <c:pt idx="15">
                  <c:v>Union</c:v>
                </c:pt>
                <c:pt idx="16">
                  <c:v>Passaic</c:v>
                </c:pt>
                <c:pt idx="17">
                  <c:v>Salem</c:v>
                </c:pt>
                <c:pt idx="18">
                  <c:v>Essex</c:v>
                </c:pt>
                <c:pt idx="19">
                  <c:v>Mercer</c:v>
                </c:pt>
                <c:pt idx="20">
                  <c:v>Cumberland</c:v>
                </c:pt>
              </c:strCache>
            </c:strRef>
          </c:cat>
          <c:val>
            <c:numRef>
              <c:f>Sheet1!$D$2:$D$22</c:f>
              <c:numCache>
                <c:formatCode>0.00%</c:formatCode>
                <c:ptCount val="21"/>
                <c:pt idx="0">
                  <c:v>1.9E-2</c:v>
                </c:pt>
                <c:pt idx="1">
                  <c:v>1.9E-2</c:v>
                </c:pt>
                <c:pt idx="2">
                  <c:v>1.9E-2</c:v>
                </c:pt>
                <c:pt idx="3">
                  <c:v>1.9E-2</c:v>
                </c:pt>
                <c:pt idx="4">
                  <c:v>1.9E-2</c:v>
                </c:pt>
                <c:pt idx="5">
                  <c:v>1.9E-2</c:v>
                </c:pt>
                <c:pt idx="6">
                  <c:v>1.9E-2</c:v>
                </c:pt>
                <c:pt idx="7">
                  <c:v>1.9E-2</c:v>
                </c:pt>
                <c:pt idx="8">
                  <c:v>1.9E-2</c:v>
                </c:pt>
                <c:pt idx="9">
                  <c:v>1.9E-2</c:v>
                </c:pt>
                <c:pt idx="10">
                  <c:v>1.9E-2</c:v>
                </c:pt>
                <c:pt idx="11">
                  <c:v>1.9E-2</c:v>
                </c:pt>
                <c:pt idx="12">
                  <c:v>1.9E-2</c:v>
                </c:pt>
                <c:pt idx="13">
                  <c:v>1.9E-2</c:v>
                </c:pt>
                <c:pt idx="14">
                  <c:v>1.9E-2</c:v>
                </c:pt>
                <c:pt idx="15">
                  <c:v>1.9E-2</c:v>
                </c:pt>
                <c:pt idx="16">
                  <c:v>1.9E-2</c:v>
                </c:pt>
                <c:pt idx="17">
                  <c:v>1.9E-2</c:v>
                </c:pt>
                <c:pt idx="18">
                  <c:v>1.9E-2</c:v>
                </c:pt>
                <c:pt idx="19">
                  <c:v>1.9E-2</c:v>
                </c:pt>
                <c:pt idx="20">
                  <c:v>1.9E-2</c:v>
                </c:pt>
              </c:numCache>
            </c:numRef>
          </c:val>
          <c:extLst>
            <c:ext xmlns:c16="http://schemas.microsoft.com/office/drawing/2014/chart" uri="{C3380CC4-5D6E-409C-BE32-E72D297353CC}">
              <c16:uniqueId val="{00000002-35CF-4BCC-9051-73967968C40A}"/>
            </c:ext>
          </c:extLst>
        </c:ser>
        <c:dLbls>
          <c:showLegendKey val="0"/>
          <c:showVal val="0"/>
          <c:showCatName val="0"/>
          <c:showSerName val="0"/>
          <c:showPercent val="0"/>
          <c:showBubbleSize val="0"/>
        </c:dLbls>
        <c:gapWidth val="219"/>
        <c:axId val="382906824"/>
        <c:axId val="382907216"/>
      </c:barChart>
      <c:catAx>
        <c:axId val="3829068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t"/>
        <c:numFmt formatCode="0.0%" sourceLinked="1"/>
        <c:majorTickMark val="none"/>
        <c:minorTickMark val="none"/>
        <c:tickLblPos val="nextTo"/>
        <c:crossAx val="382906824"/>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4265135329144929"/>
          <c:y val="0.89100944881889765"/>
          <c:w val="0.11452455282147037"/>
          <c:h val="3.751168928967868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enrolled 2019-2020</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Hunterdon</c:v>
                </c:pt>
                <c:pt idx="3">
                  <c:v>Sussex</c:v>
                </c:pt>
                <c:pt idx="4">
                  <c:v>Warren</c:v>
                </c:pt>
                <c:pt idx="5">
                  <c:v>Cumberland</c:v>
                </c:pt>
                <c:pt idx="6">
                  <c:v>Gloucester</c:v>
                </c:pt>
                <c:pt idx="7">
                  <c:v>Hudson</c:v>
                </c:pt>
                <c:pt idx="8">
                  <c:v>Atlantic</c:v>
                </c:pt>
                <c:pt idx="9">
                  <c:v>Somerset</c:v>
                </c:pt>
                <c:pt idx="10">
                  <c:v>Ocean</c:v>
                </c:pt>
                <c:pt idx="11">
                  <c:v>Mercer</c:v>
                </c:pt>
                <c:pt idx="12">
                  <c:v>Burlington</c:v>
                </c:pt>
                <c:pt idx="13">
                  <c:v>Essex</c:v>
                </c:pt>
                <c:pt idx="14">
                  <c:v>Camden</c:v>
                </c:pt>
                <c:pt idx="15">
                  <c:v>Morris</c:v>
                </c:pt>
                <c:pt idx="16">
                  <c:v>Union</c:v>
                </c:pt>
                <c:pt idx="17">
                  <c:v>Passaic</c:v>
                </c:pt>
                <c:pt idx="18">
                  <c:v>Monmouth</c:v>
                </c:pt>
                <c:pt idx="19">
                  <c:v>Middlesex</c:v>
                </c:pt>
                <c:pt idx="20">
                  <c:v>Bergen</c:v>
                </c:pt>
              </c:strCache>
            </c:strRef>
          </c:cat>
          <c:val>
            <c:numRef>
              <c:f>Sheet1!$B$2:$B$22</c:f>
              <c:numCache>
                <c:formatCode>General</c:formatCode>
                <c:ptCount val="21"/>
                <c:pt idx="1">
                  <c:v>69</c:v>
                </c:pt>
                <c:pt idx="2">
                  <c:v>108</c:v>
                </c:pt>
                <c:pt idx="3">
                  <c:v>188</c:v>
                </c:pt>
                <c:pt idx="4">
                  <c:v>213</c:v>
                </c:pt>
                <c:pt idx="5">
                  <c:v>228</c:v>
                </c:pt>
                <c:pt idx="6">
                  <c:v>260</c:v>
                </c:pt>
                <c:pt idx="7">
                  <c:v>320</c:v>
                </c:pt>
                <c:pt idx="8">
                  <c:v>336</c:v>
                </c:pt>
                <c:pt idx="9">
                  <c:v>369</c:v>
                </c:pt>
                <c:pt idx="10">
                  <c:v>432</c:v>
                </c:pt>
                <c:pt idx="11">
                  <c:v>448</c:v>
                </c:pt>
                <c:pt idx="12">
                  <c:v>474</c:v>
                </c:pt>
                <c:pt idx="13">
                  <c:v>582</c:v>
                </c:pt>
                <c:pt idx="14">
                  <c:v>590</c:v>
                </c:pt>
                <c:pt idx="15">
                  <c:v>615</c:v>
                </c:pt>
                <c:pt idx="16">
                  <c:v>649</c:v>
                </c:pt>
                <c:pt idx="17">
                  <c:v>680</c:v>
                </c:pt>
                <c:pt idx="18">
                  <c:v>763</c:v>
                </c:pt>
                <c:pt idx="19">
                  <c:v>776</c:v>
                </c:pt>
                <c:pt idx="20">
                  <c:v>851</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Hunterdon</c:v>
                </c:pt>
                <c:pt idx="3">
                  <c:v>Sussex</c:v>
                </c:pt>
                <c:pt idx="4">
                  <c:v>Warren</c:v>
                </c:pt>
                <c:pt idx="5">
                  <c:v>Cumberland</c:v>
                </c:pt>
                <c:pt idx="6">
                  <c:v>Gloucester</c:v>
                </c:pt>
                <c:pt idx="7">
                  <c:v>Hudson</c:v>
                </c:pt>
                <c:pt idx="8">
                  <c:v>Atlantic</c:v>
                </c:pt>
                <c:pt idx="9">
                  <c:v>Somerset</c:v>
                </c:pt>
                <c:pt idx="10">
                  <c:v>Ocean</c:v>
                </c:pt>
                <c:pt idx="11">
                  <c:v>Mercer</c:v>
                </c:pt>
                <c:pt idx="12">
                  <c:v>Burlington</c:v>
                </c:pt>
                <c:pt idx="13">
                  <c:v>Essex</c:v>
                </c:pt>
                <c:pt idx="14">
                  <c:v>Camden</c:v>
                </c:pt>
                <c:pt idx="15">
                  <c:v>Morris</c:v>
                </c:pt>
                <c:pt idx="16">
                  <c:v>Union</c:v>
                </c:pt>
                <c:pt idx="17">
                  <c:v>Passaic</c:v>
                </c:pt>
                <c:pt idx="18">
                  <c:v>Monmouth</c:v>
                </c:pt>
                <c:pt idx="19">
                  <c:v>Middlesex</c:v>
                </c:pt>
                <c:pt idx="20">
                  <c:v>Bergen</c:v>
                </c:pt>
              </c:strCache>
            </c:strRef>
          </c:cat>
          <c:val>
            <c:numRef>
              <c:f>Sheet1!$C$2:$C$22</c:f>
              <c:numCache>
                <c:formatCode>General</c:formatCode>
                <c:ptCount val="21"/>
                <c:pt idx="0">
                  <c:v>58</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1"/>
          <c:tx>
            <c:strRef>
              <c:f>Sheet1!$C$1</c:f>
              <c:strCache>
                <c:ptCount val="1"/>
                <c:pt idx="0">
                  <c:v>In-Home</c:v>
                </c:pt>
              </c:strCache>
            </c:strRef>
          </c:tx>
          <c:spPr>
            <a:solidFill>
              <a:srgbClr val="C00000"/>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Sheet1!$C$2:$C$23</c:f>
              <c:numCache>
                <c:formatCode>General</c:formatCode>
                <c:ptCount val="22"/>
                <c:pt idx="0">
                  <c:v>151</c:v>
                </c:pt>
                <c:pt idx="1">
                  <c:v>332</c:v>
                </c:pt>
                <c:pt idx="2">
                  <c:v>322</c:v>
                </c:pt>
                <c:pt idx="3">
                  <c:v>368</c:v>
                </c:pt>
                <c:pt idx="4">
                  <c:v>558</c:v>
                </c:pt>
                <c:pt idx="5">
                  <c:v>568</c:v>
                </c:pt>
                <c:pt idx="6">
                  <c:v>747</c:v>
                </c:pt>
                <c:pt idx="7">
                  <c:v>909</c:v>
                </c:pt>
                <c:pt idx="8">
                  <c:v>1011</c:v>
                </c:pt>
                <c:pt idx="9">
                  <c:v>1088</c:v>
                </c:pt>
                <c:pt idx="10">
                  <c:v>1162</c:v>
                </c:pt>
                <c:pt idx="11">
                  <c:v>1261</c:v>
                </c:pt>
                <c:pt idx="12">
                  <c:v>1258</c:v>
                </c:pt>
                <c:pt idx="13">
                  <c:v>1265</c:v>
                </c:pt>
                <c:pt idx="14">
                  <c:v>1422</c:v>
                </c:pt>
                <c:pt idx="15">
                  <c:v>1520</c:v>
                </c:pt>
                <c:pt idx="16">
                  <c:v>1764</c:v>
                </c:pt>
                <c:pt idx="17">
                  <c:v>2062</c:v>
                </c:pt>
                <c:pt idx="18">
                  <c:v>2140</c:v>
                </c:pt>
                <c:pt idx="19">
                  <c:v>2415</c:v>
                </c:pt>
                <c:pt idx="20">
                  <c:v>2783</c:v>
                </c:pt>
                <c:pt idx="21">
                  <c:v>2447</c:v>
                </c:pt>
              </c:numCache>
            </c:numRef>
          </c:val>
          <c:extLst>
            <c:ext xmlns:c16="http://schemas.microsoft.com/office/drawing/2014/chart" uri="{C3380CC4-5D6E-409C-BE32-E72D297353CC}">
              <c16:uniqueId val="{00000001-09E3-4C73-A982-B02D1E1D5080}"/>
            </c:ext>
          </c:extLst>
        </c:ser>
        <c:ser>
          <c:idx val="2"/>
          <c:order val="2"/>
          <c:tx>
            <c:strRef>
              <c:f>Sheet1!$D$1</c:f>
              <c:strCache>
                <c:ptCount val="1"/>
                <c:pt idx="0">
                  <c:v>Out-of-Home Placement</c:v>
                </c:pt>
              </c:strCache>
            </c:strRef>
          </c:tx>
          <c:spPr>
            <a:solidFill>
              <a:schemeClr val="bg1">
                <a:lumMod val="75000"/>
              </a:schemeClr>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Sheet1!$D$2:$D$23</c:f>
              <c:numCache>
                <c:formatCode>General</c:formatCode>
                <c:ptCount val="22"/>
                <c:pt idx="0">
                  <c:v>8</c:v>
                </c:pt>
                <c:pt idx="1">
                  <c:v>30</c:v>
                </c:pt>
                <c:pt idx="2">
                  <c:v>49</c:v>
                </c:pt>
                <c:pt idx="3">
                  <c:v>68</c:v>
                </c:pt>
                <c:pt idx="4">
                  <c:v>29</c:v>
                </c:pt>
                <c:pt idx="5">
                  <c:v>32</c:v>
                </c:pt>
                <c:pt idx="6">
                  <c:v>62</c:v>
                </c:pt>
                <c:pt idx="7">
                  <c:v>95</c:v>
                </c:pt>
                <c:pt idx="8">
                  <c:v>161</c:v>
                </c:pt>
                <c:pt idx="9">
                  <c:v>212</c:v>
                </c:pt>
                <c:pt idx="10">
                  <c:v>180</c:v>
                </c:pt>
                <c:pt idx="11">
                  <c:v>85</c:v>
                </c:pt>
                <c:pt idx="12">
                  <c:v>167</c:v>
                </c:pt>
                <c:pt idx="13">
                  <c:v>183</c:v>
                </c:pt>
                <c:pt idx="14">
                  <c:v>154</c:v>
                </c:pt>
                <c:pt idx="15">
                  <c:v>185</c:v>
                </c:pt>
                <c:pt idx="16">
                  <c:v>166</c:v>
                </c:pt>
                <c:pt idx="17">
                  <c:v>167</c:v>
                </c:pt>
                <c:pt idx="18">
                  <c:v>173</c:v>
                </c:pt>
                <c:pt idx="19">
                  <c:v>370</c:v>
                </c:pt>
                <c:pt idx="20">
                  <c:v>6</c:v>
                </c:pt>
                <c:pt idx="21">
                  <c:v>427</c:v>
                </c:pt>
              </c:numCache>
            </c:numRef>
          </c:val>
          <c:extLst>
            <c:ext xmlns:c16="http://schemas.microsoft.com/office/drawing/2014/chart" uri="{C3380CC4-5D6E-409C-BE32-E72D297353CC}">
              <c16:uniqueId val="{00000000-EDFC-4B63-BD37-4E5D08F589DA}"/>
            </c:ext>
          </c:extLst>
        </c:ser>
        <c:ser>
          <c:idx val="3"/>
          <c:order val="3"/>
          <c:tx>
            <c:strRef>
              <c:f>Sheet1!$E$1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Sheet1!$E$2:$E$23</c:f>
              <c:numCache>
                <c:formatCode>General</c:formatCode>
                <c:ptCount val="22"/>
                <c:pt idx="0">
                  <c:v>159</c:v>
                </c:pt>
                <c:pt idx="1">
                  <c:v>362</c:v>
                </c:pt>
                <c:pt idx="2">
                  <c:v>371</c:v>
                </c:pt>
                <c:pt idx="3">
                  <c:v>436</c:v>
                </c:pt>
                <c:pt idx="4">
                  <c:v>587</c:v>
                </c:pt>
                <c:pt idx="5">
                  <c:v>600</c:v>
                </c:pt>
                <c:pt idx="6">
                  <c:v>809</c:v>
                </c:pt>
                <c:pt idx="7">
                  <c:v>1004</c:v>
                </c:pt>
                <c:pt idx="8">
                  <c:v>1172</c:v>
                </c:pt>
                <c:pt idx="9">
                  <c:v>1300</c:v>
                </c:pt>
                <c:pt idx="10">
                  <c:v>1342</c:v>
                </c:pt>
                <c:pt idx="11">
                  <c:v>1346</c:v>
                </c:pt>
                <c:pt idx="12">
                  <c:v>1425</c:v>
                </c:pt>
                <c:pt idx="13">
                  <c:v>1448</c:v>
                </c:pt>
                <c:pt idx="14">
                  <c:v>1576</c:v>
                </c:pt>
                <c:pt idx="15">
                  <c:v>1705</c:v>
                </c:pt>
                <c:pt idx="16">
                  <c:v>1930</c:v>
                </c:pt>
                <c:pt idx="17">
                  <c:v>2229</c:v>
                </c:pt>
                <c:pt idx="18">
                  <c:v>2313</c:v>
                </c:pt>
                <c:pt idx="19">
                  <c:v>2785</c:v>
                </c:pt>
                <c:pt idx="20">
                  <c:v>2789</c:v>
                </c:pt>
                <c:pt idx="21">
                  <c:v>2874</c:v>
                </c:pt>
              </c:numCache>
            </c:numRef>
          </c:val>
          <c:extLst>
            <c:ext xmlns:c16="http://schemas.microsoft.com/office/drawing/2014/chart" uri="{C3380CC4-5D6E-409C-BE32-E72D297353CC}">
              <c16:uniqueId val="{00000000-FEE0-4A62-B5BF-CFDDEF686DDE}"/>
            </c:ext>
          </c:extLst>
        </c:ser>
        <c:dLbls>
          <c:showLegendKey val="0"/>
          <c:showVal val="0"/>
          <c:showCatName val="0"/>
          <c:showSerName val="0"/>
          <c:showPercent val="0"/>
          <c:showBubbleSize val="0"/>
        </c:dLbls>
        <c:gapWidth val="182"/>
        <c:overlap val="100"/>
        <c:axId val="342401552"/>
        <c:axId val="342401944"/>
      </c:barChart>
      <c:barChart>
        <c:barDir val="bar"/>
        <c:grouping val="clustered"/>
        <c:varyColors val="0"/>
        <c:ser>
          <c:idx val="0"/>
          <c:order val="0"/>
          <c:tx>
            <c:strRef>
              <c:f>Sheet1!$B$1</c:f>
              <c:strCache>
                <c:ptCount val="1"/>
                <c:pt idx="0">
                  <c:v>Copy County Total 1</c:v>
                </c:pt>
              </c:strCache>
            </c:strRef>
          </c:tx>
          <c:spPr>
            <a:solidFill>
              <a:srgbClr val="FFFF00"/>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Sheet1!$B$2:$B$23</c:f>
              <c:numCache>
                <c:formatCode>General</c:formatCode>
                <c:ptCount val="22"/>
                <c:pt idx="3">
                  <c:v>436</c:v>
                </c:pt>
              </c:numCache>
            </c:numRef>
          </c:val>
          <c:extLst>
            <c:ext xmlns:c16="http://schemas.microsoft.com/office/drawing/2014/chart" uri="{C3380CC4-5D6E-409C-BE32-E72D297353CC}">
              <c16:uniqueId val="{00000000-09E3-4C73-A982-B02D1E1D5080}"/>
            </c:ext>
          </c:extLst>
        </c:ser>
        <c:ser>
          <c:idx val="4"/>
          <c:order val="4"/>
          <c:tx>
            <c:strRef>
              <c:f>Sheet1!$F$1</c:f>
              <c:strCache>
                <c:ptCount val="1"/>
                <c:pt idx="0">
                  <c:v>Copy County Total 2</c:v>
                </c:pt>
              </c:strCache>
            </c:strRef>
          </c:tx>
          <c:spPr>
            <a:solidFill>
              <a:srgbClr val="FFFF00"/>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Sheet1!$F$2:$F$23</c:f>
              <c:numCache>
                <c:formatCode>General</c:formatCode>
                <c:ptCount val="22"/>
                <c:pt idx="3">
                  <c:v>436</c:v>
                </c:pt>
              </c:numCache>
            </c:numRef>
          </c:val>
          <c:extLst>
            <c:ext xmlns:c16="http://schemas.microsoft.com/office/drawing/2014/chart" uri="{C3380CC4-5D6E-409C-BE32-E72D297353CC}">
              <c16:uniqueId val="{00000001-FEE0-4A62-B5BF-CFDDEF686DDE}"/>
            </c:ext>
          </c:extLst>
        </c:ser>
        <c:dLbls>
          <c:showLegendKey val="0"/>
          <c:showVal val="0"/>
          <c:showCatName val="0"/>
          <c:showSerName val="0"/>
          <c:showPercent val="0"/>
          <c:showBubbleSize val="0"/>
        </c:dLbls>
        <c:gapWidth val="100"/>
        <c:overlap val="-100"/>
        <c:axId val="342806656"/>
        <c:axId val="342806264"/>
      </c:barChart>
      <c:catAx>
        <c:axId val="3424015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944"/>
        <c:crosses val="autoZero"/>
        <c:auto val="1"/>
        <c:lblAlgn val="ctr"/>
        <c:lblOffset val="100"/>
        <c:noMultiLvlLbl val="0"/>
      </c:catAx>
      <c:valAx>
        <c:axId val="342401944"/>
        <c:scaling>
          <c:orientation val="minMax"/>
          <c:max val="7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552"/>
        <c:crosses val="autoZero"/>
        <c:crossBetween val="between"/>
      </c:valAx>
      <c:valAx>
        <c:axId val="342806264"/>
        <c:scaling>
          <c:orientation val="minMax"/>
          <c:max val="7000"/>
        </c:scaling>
        <c:delete val="1"/>
        <c:axPos val="t"/>
        <c:numFmt formatCode="General" sourceLinked="1"/>
        <c:majorTickMark val="out"/>
        <c:minorTickMark val="none"/>
        <c:tickLblPos val="nextTo"/>
        <c:crossAx val="342806656"/>
        <c:crosses val="max"/>
        <c:crossBetween val="between"/>
      </c:valAx>
      <c:catAx>
        <c:axId val="342806656"/>
        <c:scaling>
          <c:orientation val="minMax"/>
        </c:scaling>
        <c:delete val="1"/>
        <c:axPos val="l"/>
        <c:numFmt formatCode="General" sourceLinked="1"/>
        <c:majorTickMark val="out"/>
        <c:minorTickMark val="none"/>
        <c:tickLblPos val="nextTo"/>
        <c:crossAx val="342806264"/>
        <c:crosses val="autoZero"/>
        <c:auto val="1"/>
        <c:lblAlgn val="ctr"/>
        <c:lblOffset val="100"/>
        <c:noMultiLvlLbl val="0"/>
      </c:catAx>
      <c:spPr>
        <a:noFill/>
        <a:ln>
          <a:noFill/>
        </a:ln>
        <a:effectLst/>
      </c:spPr>
    </c:plotArea>
    <c:legend>
      <c:legendPos val="r"/>
      <c:legendEntry>
        <c:idx val="2"/>
        <c:delete val="1"/>
      </c:legendEntry>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613048132024135E-2"/>
          <c:y val="2.9577782970494414E-2"/>
          <c:w val="0.94075789400255561"/>
          <c:h val="0.86367611473695571"/>
        </c:manualLayout>
      </c:layout>
      <c:barChart>
        <c:barDir val="col"/>
        <c:grouping val="stacked"/>
        <c:varyColors val="0"/>
        <c:ser>
          <c:idx val="0"/>
          <c:order val="0"/>
          <c:tx>
            <c:strRef>
              <c:f>Sheet1!$B$1</c:f>
              <c:strCache>
                <c:ptCount val="1"/>
                <c:pt idx="0">
                  <c:v>Kinship Resource Family</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2016</c:v>
                </c:pt>
                <c:pt idx="1">
                  <c:v>2017</c:v>
                </c:pt>
                <c:pt idx="2">
                  <c:v>2018</c:v>
                </c:pt>
                <c:pt idx="3">
                  <c:v>2019</c:v>
                </c:pt>
                <c:pt idx="4">
                  <c:v>2020</c:v>
                </c:pt>
                <c:pt idx="5">
                  <c:v>2021</c:v>
                </c:pt>
                <c:pt idx="6">
                  <c:v>2022</c:v>
                </c:pt>
                <c:pt idx="7">
                  <c:v>2023</c:v>
                </c:pt>
              </c:numCache>
            </c:numRef>
          </c:cat>
          <c:val>
            <c:numRef>
              <c:f>Sheet1!$B$2:$B$9</c:f>
              <c:numCache>
                <c:formatCode>General</c:formatCode>
                <c:ptCount val="8"/>
                <c:pt idx="0">
                  <c:v>90</c:v>
                </c:pt>
                <c:pt idx="1">
                  <c:v>83</c:v>
                </c:pt>
                <c:pt idx="2">
                  <c:v>67</c:v>
                </c:pt>
                <c:pt idx="3">
                  <c:v>37</c:v>
                </c:pt>
                <c:pt idx="4">
                  <c:v>21</c:v>
                </c:pt>
                <c:pt idx="5">
                  <c:v>27</c:v>
                </c:pt>
                <c:pt idx="6">
                  <c:v>35</c:v>
                </c:pt>
                <c:pt idx="7">
                  <c:v>24</c:v>
                </c:pt>
              </c:numCache>
            </c:numRef>
          </c:val>
          <c:extLst>
            <c:ext xmlns:c16="http://schemas.microsoft.com/office/drawing/2014/chart" uri="{C3380CC4-5D6E-409C-BE32-E72D297353CC}">
              <c16:uniqueId val="{00000000-7102-4291-BE62-DA325D8D88DA}"/>
            </c:ext>
          </c:extLst>
        </c:ser>
        <c:ser>
          <c:idx val="1"/>
          <c:order val="1"/>
          <c:tx>
            <c:strRef>
              <c:f>Sheet1!$C$1</c:f>
              <c:strCache>
                <c:ptCount val="1"/>
                <c:pt idx="0">
                  <c:v>Non-Kinship Placement</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2016</c:v>
                </c:pt>
                <c:pt idx="1">
                  <c:v>2017</c:v>
                </c:pt>
                <c:pt idx="2">
                  <c:v>2018</c:v>
                </c:pt>
                <c:pt idx="3">
                  <c:v>2019</c:v>
                </c:pt>
                <c:pt idx="4">
                  <c:v>2020</c:v>
                </c:pt>
                <c:pt idx="5">
                  <c:v>2021</c:v>
                </c:pt>
                <c:pt idx="6">
                  <c:v>2022</c:v>
                </c:pt>
                <c:pt idx="7">
                  <c:v>2023</c:v>
                </c:pt>
              </c:numCache>
            </c:numRef>
          </c:cat>
          <c:val>
            <c:numRef>
              <c:f>Sheet1!$C$2:$C$9</c:f>
              <c:numCache>
                <c:formatCode>General</c:formatCode>
                <c:ptCount val="8"/>
                <c:pt idx="0">
                  <c:v>87</c:v>
                </c:pt>
                <c:pt idx="1">
                  <c:v>88</c:v>
                </c:pt>
                <c:pt idx="2">
                  <c:v>85</c:v>
                </c:pt>
                <c:pt idx="3">
                  <c:v>61</c:v>
                </c:pt>
                <c:pt idx="4">
                  <c:v>59</c:v>
                </c:pt>
                <c:pt idx="5">
                  <c:v>39</c:v>
                </c:pt>
                <c:pt idx="6">
                  <c:v>49</c:v>
                </c:pt>
                <c:pt idx="7">
                  <c:v>34</c:v>
                </c:pt>
              </c:numCache>
            </c:numRef>
          </c:val>
          <c:extLst>
            <c:ext xmlns:c16="http://schemas.microsoft.com/office/drawing/2014/chart" uri="{C3380CC4-5D6E-409C-BE32-E72D297353CC}">
              <c16:uniqueId val="{00000001-7102-4291-BE62-DA325D8D88DA}"/>
            </c:ext>
          </c:extLst>
        </c:ser>
        <c:dLbls>
          <c:showLegendKey val="0"/>
          <c:showVal val="0"/>
          <c:showCatName val="0"/>
          <c:showSerName val="0"/>
          <c:showPercent val="0"/>
          <c:showBubbleSize val="0"/>
        </c:dLbls>
        <c:gapWidth val="150"/>
        <c:overlap val="100"/>
        <c:axId val="342807440"/>
        <c:axId val="342807832"/>
      </c:barChart>
      <c:catAx>
        <c:axId val="342807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832"/>
        <c:crosses val="autoZero"/>
        <c:auto val="1"/>
        <c:lblAlgn val="ctr"/>
        <c:lblOffset val="100"/>
        <c:noMultiLvlLbl val="0"/>
      </c:catAx>
      <c:valAx>
        <c:axId val="342807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Wildwood city</c:v>
                </c:pt>
                <c:pt idx="1">
                  <c:v>Cape May Point borough</c:v>
                </c:pt>
                <c:pt idx="2">
                  <c:v>Ocean City city</c:v>
                </c:pt>
                <c:pt idx="3">
                  <c:v>Cape May city</c:v>
                </c:pt>
                <c:pt idx="4">
                  <c:v>Middle township</c:v>
                </c:pt>
                <c:pt idx="5">
                  <c:v>North Wildwood city</c:v>
                </c:pt>
                <c:pt idx="6">
                  <c:v>Stone Harbor borough</c:v>
                </c:pt>
                <c:pt idx="7">
                  <c:v>Lower township</c:v>
                </c:pt>
                <c:pt idx="8">
                  <c:v>Dennis township</c:v>
                </c:pt>
              </c:strCache>
            </c:strRef>
          </c:cat>
          <c:val>
            <c:numRef>
              <c:f>Sheet1!$B$2:$B$10</c:f>
              <c:numCache>
                <c:formatCode>0.00%</c:formatCode>
                <c:ptCount val="9"/>
                <c:pt idx="0">
                  <c:v>0.19600000000000001</c:v>
                </c:pt>
                <c:pt idx="1">
                  <c:v>0.16800000000000001</c:v>
                </c:pt>
                <c:pt idx="2">
                  <c:v>6.6000000000000003E-2</c:v>
                </c:pt>
                <c:pt idx="3">
                  <c:v>0.06</c:v>
                </c:pt>
                <c:pt idx="4">
                  <c:v>5.8000000000000003E-2</c:v>
                </c:pt>
                <c:pt idx="5">
                  <c:v>4.1000000000000002E-2</c:v>
                </c:pt>
                <c:pt idx="6">
                  <c:v>3.9E-2</c:v>
                </c:pt>
                <c:pt idx="7">
                  <c:v>3.4000000000000002E-2</c:v>
                </c:pt>
                <c:pt idx="8">
                  <c:v>1.9E-2</c:v>
                </c:pt>
              </c:numCache>
            </c:numRef>
          </c:val>
          <c:extLst>
            <c:ext xmlns:c16="http://schemas.microsoft.com/office/drawing/2014/chart" uri="{C3380CC4-5D6E-409C-BE32-E72D297353CC}">
              <c16:uniqueId val="{00000000-8666-4443-968D-51C96F1164B2}"/>
            </c:ext>
          </c:extLst>
        </c:ser>
        <c:ser>
          <c:idx val="2"/>
          <c:order val="1"/>
          <c:tx>
            <c:strRef>
              <c:f>Sheet1!$C$1</c:f>
              <c:strCache>
                <c:ptCount val="1"/>
                <c:pt idx="0">
                  <c:v>Cape May County avg 4.8%</c:v>
                </c:pt>
              </c:strCache>
            </c:strRef>
          </c:tx>
          <c:spPr>
            <a:noFill/>
            <a:ln>
              <a:noFill/>
            </a:ln>
            <a:effectLst/>
          </c:spPr>
          <c:invertIfNegative val="0"/>
          <c:trendline>
            <c:name>Passaic avg 29%</c:name>
            <c:spPr>
              <a:ln w="19050" cap="rnd">
                <a:solidFill>
                  <a:schemeClr val="accent3"/>
                </a:solidFill>
                <a:prstDash val="sysDot"/>
              </a:ln>
              <a:effectLst/>
            </c:spPr>
            <c:trendlineType val="linear"/>
            <c:dispRSqr val="0"/>
            <c:dispEq val="0"/>
          </c:trendline>
          <c:cat>
            <c:strRef>
              <c:f>Sheet1!$A$2:$A$10</c:f>
              <c:strCache>
                <c:ptCount val="9"/>
                <c:pt idx="0">
                  <c:v>Wildwood city</c:v>
                </c:pt>
                <c:pt idx="1">
                  <c:v>Cape May Point borough</c:v>
                </c:pt>
                <c:pt idx="2">
                  <c:v>Ocean City city</c:v>
                </c:pt>
                <c:pt idx="3">
                  <c:v>Cape May city</c:v>
                </c:pt>
                <c:pt idx="4">
                  <c:v>Middle township</c:v>
                </c:pt>
                <c:pt idx="5">
                  <c:v>North Wildwood city</c:v>
                </c:pt>
                <c:pt idx="6">
                  <c:v>Stone Harbor borough</c:v>
                </c:pt>
                <c:pt idx="7">
                  <c:v>Lower township</c:v>
                </c:pt>
                <c:pt idx="8">
                  <c:v>Dennis township</c:v>
                </c:pt>
              </c:strCache>
            </c:strRef>
          </c:cat>
          <c:val>
            <c:numRef>
              <c:f>Sheet1!$C$2:$C$10</c:f>
              <c:numCache>
                <c:formatCode>0%</c:formatCode>
                <c:ptCount val="9"/>
                <c:pt idx="0">
                  <c:v>4.8000000000000001E-2</c:v>
                </c:pt>
                <c:pt idx="1">
                  <c:v>4.8000000000000001E-2</c:v>
                </c:pt>
                <c:pt idx="2">
                  <c:v>4.8000000000000001E-2</c:v>
                </c:pt>
                <c:pt idx="3">
                  <c:v>4.8000000000000001E-2</c:v>
                </c:pt>
                <c:pt idx="4">
                  <c:v>4.8000000000000001E-2</c:v>
                </c:pt>
                <c:pt idx="5">
                  <c:v>4.8000000000000001E-2</c:v>
                </c:pt>
                <c:pt idx="6">
                  <c:v>4.8000000000000001E-2</c:v>
                </c:pt>
                <c:pt idx="7">
                  <c:v>4.8000000000000001E-2</c:v>
                </c:pt>
                <c:pt idx="8">
                  <c:v>4.8000000000000001E-2</c:v>
                </c:pt>
              </c:numCache>
            </c:numRef>
          </c:val>
          <c:extLst>
            <c:ext xmlns:c16="http://schemas.microsoft.com/office/drawing/2014/chart" uri="{C3380CC4-5D6E-409C-BE32-E72D297353CC}">
              <c16:uniqueId val="{00000002-8666-4443-968D-51C96F1164B2}"/>
            </c:ext>
          </c:extLst>
        </c:ser>
        <c:dLbls>
          <c:showLegendKey val="0"/>
          <c:showVal val="0"/>
          <c:showCatName val="0"/>
          <c:showSerName val="0"/>
          <c:showPercent val="0"/>
          <c:showBubbleSize val="0"/>
        </c:dLbls>
        <c:gapWidth val="500"/>
        <c:overlap val="100"/>
        <c:axId val="341758536"/>
        <c:axId val="341758928"/>
      </c:barChart>
      <c:catAx>
        <c:axId val="341758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8928"/>
        <c:crosses val="autoZero"/>
        <c:auto val="1"/>
        <c:lblAlgn val="ctr"/>
        <c:lblOffset val="100"/>
        <c:noMultiLvlLbl val="0"/>
      </c:catAx>
      <c:valAx>
        <c:axId val="341758928"/>
        <c:scaling>
          <c:orientation val="minMax"/>
        </c:scaling>
        <c:delete val="1"/>
        <c:axPos val="b"/>
        <c:numFmt formatCode="0.00%" sourceLinked="1"/>
        <c:majorTickMark val="none"/>
        <c:minorTickMark val="none"/>
        <c:tickLblPos val="nextTo"/>
        <c:crossAx val="341758536"/>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ayout>
        <c:manualLayout>
          <c:xMode val="edge"/>
          <c:yMode val="edge"/>
          <c:x val="0.17212573818897639"/>
          <c:y val="0.93539370476170614"/>
          <c:w val="0.28187463090551179"/>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Salem</c:v>
                </c:pt>
                <c:pt idx="2">
                  <c:v>Cape May</c:v>
                </c:pt>
                <c:pt idx="3">
                  <c:v>Hunterdon</c:v>
                </c:pt>
                <c:pt idx="4">
                  <c:v>Sussex</c:v>
                </c:pt>
                <c:pt idx="5">
                  <c:v>Cumberland</c:v>
                </c:pt>
                <c:pt idx="6">
                  <c:v>Atlantic</c:v>
                </c:pt>
                <c:pt idx="7">
                  <c:v>Gloucester</c:v>
                </c:pt>
                <c:pt idx="8">
                  <c:v>Mercer</c:v>
                </c:pt>
                <c:pt idx="9">
                  <c:v>Somerset</c:v>
                </c:pt>
                <c:pt idx="10">
                  <c:v>Morris</c:v>
                </c:pt>
                <c:pt idx="11">
                  <c:v>Monmouth</c:v>
                </c:pt>
                <c:pt idx="12">
                  <c:v>Ocean</c:v>
                </c:pt>
                <c:pt idx="13">
                  <c:v>Burlington</c:v>
                </c:pt>
                <c:pt idx="14">
                  <c:v>Camden</c:v>
                </c:pt>
                <c:pt idx="15">
                  <c:v>Union</c:v>
                </c:pt>
                <c:pt idx="16">
                  <c:v>Hudson</c:v>
                </c:pt>
                <c:pt idx="17">
                  <c:v>Passaic</c:v>
                </c:pt>
                <c:pt idx="18">
                  <c:v>Essex</c:v>
                </c:pt>
                <c:pt idx="19">
                  <c:v>Bergen</c:v>
                </c:pt>
                <c:pt idx="20">
                  <c:v>Middlesex</c:v>
                </c:pt>
              </c:strCache>
            </c:strRef>
          </c:cat>
          <c:val>
            <c:numRef>
              <c:f>Sheet1!$B$2:$B$22</c:f>
              <c:numCache>
                <c:formatCode>General</c:formatCode>
                <c:ptCount val="21"/>
                <c:pt idx="0">
                  <c:v>903</c:v>
                </c:pt>
                <c:pt idx="1">
                  <c:v>947</c:v>
                </c:pt>
                <c:pt idx="3">
                  <c:v>1562</c:v>
                </c:pt>
                <c:pt idx="4">
                  <c:v>1744</c:v>
                </c:pt>
                <c:pt idx="5" formatCode="#,##0">
                  <c:v>2916</c:v>
                </c:pt>
                <c:pt idx="6" formatCode="#,##0">
                  <c:v>4132</c:v>
                </c:pt>
                <c:pt idx="7" formatCode="#,##0">
                  <c:v>4722</c:v>
                </c:pt>
                <c:pt idx="8" formatCode="#,##0">
                  <c:v>4872</c:v>
                </c:pt>
                <c:pt idx="9" formatCode="#,##0">
                  <c:v>5417</c:v>
                </c:pt>
                <c:pt idx="10" formatCode="#,##0">
                  <c:v>5953</c:v>
                </c:pt>
                <c:pt idx="11" formatCode="#,##0">
                  <c:v>6371</c:v>
                </c:pt>
                <c:pt idx="12" formatCode="#,##0">
                  <c:v>6603</c:v>
                </c:pt>
                <c:pt idx="13">
                  <c:v>6608</c:v>
                </c:pt>
                <c:pt idx="14" formatCode="#,##0">
                  <c:v>7759</c:v>
                </c:pt>
                <c:pt idx="15" formatCode="#,##0">
                  <c:v>11368</c:v>
                </c:pt>
                <c:pt idx="16" formatCode="#,##0">
                  <c:v>11849</c:v>
                </c:pt>
                <c:pt idx="17" formatCode="#,##0">
                  <c:v>11999</c:v>
                </c:pt>
                <c:pt idx="18" formatCode="#,##0">
                  <c:v>13410</c:v>
                </c:pt>
                <c:pt idx="19" formatCode="#,##0">
                  <c:v>14159</c:v>
                </c:pt>
                <c:pt idx="20" formatCode="#,##0">
                  <c:v>18630</c:v>
                </c:pt>
              </c:numCache>
            </c:numRef>
          </c:val>
          <c:extLst>
            <c:ext xmlns:c16="http://schemas.microsoft.com/office/drawing/2014/chart" uri="{C3380CC4-5D6E-409C-BE32-E72D297353CC}">
              <c16:uniqueId val="{00000000-1B0B-48A2-ABB3-47980774E8A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Salem</c:v>
                </c:pt>
                <c:pt idx="2">
                  <c:v>Cape May</c:v>
                </c:pt>
                <c:pt idx="3">
                  <c:v>Hunterdon</c:v>
                </c:pt>
                <c:pt idx="4">
                  <c:v>Sussex</c:v>
                </c:pt>
                <c:pt idx="5">
                  <c:v>Cumberland</c:v>
                </c:pt>
                <c:pt idx="6">
                  <c:v>Atlantic</c:v>
                </c:pt>
                <c:pt idx="7">
                  <c:v>Gloucester</c:v>
                </c:pt>
                <c:pt idx="8">
                  <c:v>Mercer</c:v>
                </c:pt>
                <c:pt idx="9">
                  <c:v>Somerset</c:v>
                </c:pt>
                <c:pt idx="10">
                  <c:v>Morris</c:v>
                </c:pt>
                <c:pt idx="11">
                  <c:v>Monmouth</c:v>
                </c:pt>
                <c:pt idx="12">
                  <c:v>Ocean</c:v>
                </c:pt>
                <c:pt idx="13">
                  <c:v>Burlington</c:v>
                </c:pt>
                <c:pt idx="14">
                  <c:v>Camden</c:v>
                </c:pt>
                <c:pt idx="15">
                  <c:v>Union</c:v>
                </c:pt>
                <c:pt idx="16">
                  <c:v>Hudson</c:v>
                </c:pt>
                <c:pt idx="17">
                  <c:v>Passaic</c:v>
                </c:pt>
                <c:pt idx="18">
                  <c:v>Essex</c:v>
                </c:pt>
                <c:pt idx="19">
                  <c:v>Bergen</c:v>
                </c:pt>
                <c:pt idx="20">
                  <c:v>Middlesex</c:v>
                </c:pt>
              </c:strCache>
            </c:strRef>
          </c:cat>
          <c:val>
            <c:numRef>
              <c:f>Sheet1!$C$2:$C$22</c:f>
              <c:numCache>
                <c:formatCode>General</c:formatCode>
                <c:ptCount val="21"/>
                <c:pt idx="2">
                  <c:v>1251</c:v>
                </c:pt>
              </c:numCache>
            </c:numRef>
          </c:val>
          <c:extLst>
            <c:ext xmlns:c16="http://schemas.microsoft.com/office/drawing/2014/chart" uri="{C3380CC4-5D6E-409C-BE32-E72D297353CC}">
              <c16:uniqueId val="{00000001-1B0B-48A2-ABB3-47980774E8A5}"/>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COPY COUNTY 2021-2022</c:v>
                </c:pt>
              </c:strCache>
            </c:strRef>
          </c:tx>
          <c:spPr>
            <a:solidFill>
              <a:srgbClr val="FFFF00"/>
            </a:solidFill>
            <a:ln>
              <a:noFill/>
            </a:ln>
            <a:effectLst/>
          </c:spPr>
          <c:invertIfNegative val="0"/>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Sheet1!$B$2:$B$23</c:f>
              <c:numCache>
                <c:formatCode>General</c:formatCode>
                <c:ptCount val="22"/>
                <c:pt idx="3">
                  <c:v>0.36</c:v>
                </c:pt>
              </c:numCache>
            </c:numRef>
          </c:val>
          <c:extLst>
            <c:ext xmlns:c16="http://schemas.microsoft.com/office/drawing/2014/chart" uri="{C3380CC4-5D6E-409C-BE32-E72D297353CC}">
              <c16:uniqueId val="{00000000-A1DA-41C2-8B4B-0A1D4F0A91E6}"/>
            </c:ext>
          </c:extLst>
        </c:ser>
        <c:ser>
          <c:idx val="1"/>
          <c:order val="1"/>
          <c:tx>
            <c:strRef>
              <c:f>Sheet1!$C$1</c:f>
              <c:strCache>
                <c:ptCount val="1"/>
                <c:pt idx="0">
                  <c:v>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Sheet1!$C$2:$C$23</c:f>
              <c:numCache>
                <c:formatCode>0%</c:formatCode>
                <c:ptCount val="22"/>
                <c:pt idx="0">
                  <c:v>0.21</c:v>
                </c:pt>
                <c:pt idx="1">
                  <c:v>0.27</c:v>
                </c:pt>
                <c:pt idx="2">
                  <c:v>0.28999999999999998</c:v>
                </c:pt>
                <c:pt idx="3">
                  <c:v>0.36</c:v>
                </c:pt>
                <c:pt idx="4">
                  <c:v>0.34</c:v>
                </c:pt>
                <c:pt idx="5">
                  <c:v>0.32</c:v>
                </c:pt>
                <c:pt idx="6">
                  <c:v>0.37</c:v>
                </c:pt>
                <c:pt idx="7">
                  <c:v>0.36</c:v>
                </c:pt>
                <c:pt idx="8">
                  <c:v>0.36</c:v>
                </c:pt>
                <c:pt idx="9">
                  <c:v>0.4</c:v>
                </c:pt>
                <c:pt idx="10">
                  <c:v>0.41</c:v>
                </c:pt>
                <c:pt idx="11">
                  <c:v>0.41</c:v>
                </c:pt>
                <c:pt idx="12">
                  <c:v>0.39</c:v>
                </c:pt>
                <c:pt idx="13">
                  <c:v>0.41</c:v>
                </c:pt>
                <c:pt idx="14">
                  <c:v>0.41</c:v>
                </c:pt>
                <c:pt idx="15">
                  <c:v>0.45</c:v>
                </c:pt>
                <c:pt idx="16">
                  <c:v>0.4</c:v>
                </c:pt>
                <c:pt idx="17">
                  <c:v>0.49</c:v>
                </c:pt>
                <c:pt idx="18">
                  <c:v>0.49</c:v>
                </c:pt>
                <c:pt idx="19">
                  <c:v>0.57999999999999996</c:v>
                </c:pt>
                <c:pt idx="20">
                  <c:v>0.59</c:v>
                </c:pt>
                <c:pt idx="21">
                  <c:v>0.42</c:v>
                </c:pt>
              </c:numCache>
            </c:numRef>
          </c:val>
          <c:extLst>
            <c:ext xmlns:c16="http://schemas.microsoft.com/office/drawing/2014/chart" uri="{C3380CC4-5D6E-409C-BE32-E72D297353CC}">
              <c16:uniqueId val="{00000001-A1DA-41C2-8B4B-0A1D4F0A91E6}"/>
            </c:ext>
          </c:extLst>
        </c:ser>
        <c:ser>
          <c:idx val="2"/>
          <c:order val="2"/>
          <c:tx>
            <c:strRef>
              <c:f>Sheet1!$D$1</c:f>
              <c:strCache>
                <c:ptCount val="1"/>
                <c:pt idx="0">
                  <c:v>2022-2023</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1DA-41C2-8B4B-0A1D4F0A91E6}"/>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1DA-41C2-8B4B-0A1D4F0A91E6}"/>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Sheet1!$D$2:$D$23</c:f>
              <c:numCache>
                <c:formatCode>0%</c:formatCode>
                <c:ptCount val="22"/>
                <c:pt idx="0">
                  <c:v>0.17</c:v>
                </c:pt>
                <c:pt idx="1">
                  <c:v>0.24</c:v>
                </c:pt>
                <c:pt idx="2">
                  <c:v>0.28000000000000003</c:v>
                </c:pt>
                <c:pt idx="3">
                  <c:v>0.31</c:v>
                </c:pt>
                <c:pt idx="4">
                  <c:v>0.32</c:v>
                </c:pt>
                <c:pt idx="5">
                  <c:v>0.33</c:v>
                </c:pt>
                <c:pt idx="6">
                  <c:v>0.34</c:v>
                </c:pt>
                <c:pt idx="7">
                  <c:v>0.34</c:v>
                </c:pt>
                <c:pt idx="8">
                  <c:v>0.36</c:v>
                </c:pt>
                <c:pt idx="9">
                  <c:v>0.37</c:v>
                </c:pt>
                <c:pt idx="10">
                  <c:v>0.38</c:v>
                </c:pt>
                <c:pt idx="11">
                  <c:v>0.38</c:v>
                </c:pt>
                <c:pt idx="12">
                  <c:v>0.4</c:v>
                </c:pt>
                <c:pt idx="13">
                  <c:v>0.41</c:v>
                </c:pt>
                <c:pt idx="14">
                  <c:v>0.42</c:v>
                </c:pt>
                <c:pt idx="15">
                  <c:v>0.44</c:v>
                </c:pt>
                <c:pt idx="16">
                  <c:v>0.46</c:v>
                </c:pt>
                <c:pt idx="17">
                  <c:v>0.47</c:v>
                </c:pt>
                <c:pt idx="18">
                  <c:v>0.5</c:v>
                </c:pt>
                <c:pt idx="19">
                  <c:v>0.57999999999999996</c:v>
                </c:pt>
                <c:pt idx="20">
                  <c:v>0.6</c:v>
                </c:pt>
                <c:pt idx="21">
                  <c:v>0.42</c:v>
                </c:pt>
              </c:numCache>
            </c:numRef>
          </c:val>
          <c:extLst>
            <c:ext xmlns:c16="http://schemas.microsoft.com/office/drawing/2014/chart" uri="{C3380CC4-5D6E-409C-BE32-E72D297353CC}">
              <c16:uniqueId val="{00000004-A1DA-41C2-8B4B-0A1D4F0A91E6}"/>
            </c:ext>
          </c:extLst>
        </c:ser>
        <c:ser>
          <c:idx val="3"/>
          <c:order val="3"/>
          <c:tx>
            <c:strRef>
              <c:f>Sheet1!$E$1</c:f>
              <c:strCache>
                <c:ptCount val="1"/>
                <c:pt idx="0">
                  <c:v>COPY COUNTY 2022-2023</c:v>
                </c:pt>
              </c:strCache>
            </c:strRef>
          </c:tx>
          <c:spPr>
            <a:solidFill>
              <a:srgbClr val="FFFF00"/>
            </a:solidFill>
            <a:ln>
              <a:noFill/>
            </a:ln>
            <a:effectLst/>
          </c:spPr>
          <c:invertIfNegative val="0"/>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Sheet1!$E$2:$E$23</c:f>
              <c:numCache>
                <c:formatCode>General</c:formatCode>
                <c:ptCount val="22"/>
                <c:pt idx="3">
                  <c:v>0.31</c:v>
                </c:pt>
              </c:numCache>
            </c:numRef>
          </c:val>
          <c:extLst>
            <c:ext xmlns:c16="http://schemas.microsoft.com/office/drawing/2014/chart" uri="{C3380CC4-5D6E-409C-BE32-E72D297353CC}">
              <c16:uniqueId val="{00000005-A1DA-41C2-8B4B-0A1D4F0A91E6}"/>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COPY COUNTY 2021-2022</c:v>
                </c:pt>
              </c:strCache>
            </c:strRef>
          </c:tx>
          <c:spPr>
            <a:solidFill>
              <a:srgbClr val="FFFF00"/>
            </a:solidFill>
            <a:ln>
              <a:noFill/>
            </a:ln>
            <a:effectLst/>
          </c:spPr>
          <c:invertIfNegative val="0"/>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Sheet1!$B$2:$B$23</c:f>
              <c:numCache>
                <c:formatCode>General</c:formatCode>
                <c:ptCount val="22"/>
                <c:pt idx="3">
                  <c:v>0.43</c:v>
                </c:pt>
              </c:numCache>
            </c:numRef>
          </c:val>
          <c:extLst>
            <c:ext xmlns:c16="http://schemas.microsoft.com/office/drawing/2014/chart" uri="{C3380CC4-5D6E-409C-BE32-E72D297353CC}">
              <c16:uniqueId val="{00000000-8AF7-4414-87CA-D57FB04FEEF2}"/>
            </c:ext>
          </c:extLst>
        </c:ser>
        <c:ser>
          <c:idx val="1"/>
          <c:order val="1"/>
          <c:tx>
            <c:strRef>
              <c:f>Sheet1!$C$1</c:f>
              <c:strCache>
                <c:ptCount val="1"/>
                <c:pt idx="0">
                  <c:v>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Sheet1!$C$2:$C$23</c:f>
              <c:numCache>
                <c:formatCode>0%</c:formatCode>
                <c:ptCount val="22"/>
                <c:pt idx="0">
                  <c:v>0.21</c:v>
                </c:pt>
                <c:pt idx="1">
                  <c:v>0.32</c:v>
                </c:pt>
                <c:pt idx="2">
                  <c:v>0.33</c:v>
                </c:pt>
                <c:pt idx="3">
                  <c:v>0.43</c:v>
                </c:pt>
                <c:pt idx="4">
                  <c:v>0.34</c:v>
                </c:pt>
                <c:pt idx="5">
                  <c:v>0.38</c:v>
                </c:pt>
                <c:pt idx="6">
                  <c:v>0.39</c:v>
                </c:pt>
                <c:pt idx="7">
                  <c:v>0.4</c:v>
                </c:pt>
                <c:pt idx="8">
                  <c:v>0.37</c:v>
                </c:pt>
                <c:pt idx="9">
                  <c:v>0.38</c:v>
                </c:pt>
                <c:pt idx="10">
                  <c:v>0.43</c:v>
                </c:pt>
                <c:pt idx="11">
                  <c:v>0.45</c:v>
                </c:pt>
                <c:pt idx="12">
                  <c:v>0.46</c:v>
                </c:pt>
                <c:pt idx="13">
                  <c:v>0.45</c:v>
                </c:pt>
                <c:pt idx="14">
                  <c:v>0.47</c:v>
                </c:pt>
                <c:pt idx="15">
                  <c:v>0.49</c:v>
                </c:pt>
                <c:pt idx="16">
                  <c:v>0.55000000000000004</c:v>
                </c:pt>
                <c:pt idx="17">
                  <c:v>0.53</c:v>
                </c:pt>
                <c:pt idx="18">
                  <c:v>0.56000000000000005</c:v>
                </c:pt>
                <c:pt idx="19">
                  <c:v>0.62</c:v>
                </c:pt>
                <c:pt idx="20">
                  <c:v>0.63</c:v>
                </c:pt>
                <c:pt idx="21">
                  <c:v>0.45</c:v>
                </c:pt>
              </c:numCache>
            </c:numRef>
          </c:val>
          <c:extLst>
            <c:ext xmlns:c16="http://schemas.microsoft.com/office/drawing/2014/chart" uri="{C3380CC4-5D6E-409C-BE32-E72D297353CC}">
              <c16:uniqueId val="{00000001-8AF7-4414-87CA-D57FB04FEEF2}"/>
            </c:ext>
          </c:extLst>
        </c:ser>
        <c:ser>
          <c:idx val="2"/>
          <c:order val="2"/>
          <c:tx>
            <c:strRef>
              <c:f>Sheet1!$D$1</c:f>
              <c:strCache>
                <c:ptCount val="1"/>
                <c:pt idx="0">
                  <c:v>2022-2023</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AF7-4414-87CA-D57FB04FEEF2}"/>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AF7-4414-87CA-D57FB04FEEF2}"/>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Sheet1!$D$2:$D$23</c:f>
              <c:numCache>
                <c:formatCode>0%</c:formatCode>
                <c:ptCount val="22"/>
                <c:pt idx="0">
                  <c:v>0.24</c:v>
                </c:pt>
                <c:pt idx="1">
                  <c:v>0.31</c:v>
                </c:pt>
                <c:pt idx="2">
                  <c:v>0.33</c:v>
                </c:pt>
                <c:pt idx="3">
                  <c:v>0.34</c:v>
                </c:pt>
                <c:pt idx="4">
                  <c:v>0.35</c:v>
                </c:pt>
                <c:pt idx="5">
                  <c:v>0.39</c:v>
                </c:pt>
                <c:pt idx="6">
                  <c:v>0.39</c:v>
                </c:pt>
                <c:pt idx="7">
                  <c:v>0.39</c:v>
                </c:pt>
                <c:pt idx="8">
                  <c:v>0.4</c:v>
                </c:pt>
                <c:pt idx="9">
                  <c:v>0.4</c:v>
                </c:pt>
                <c:pt idx="10">
                  <c:v>0.4</c:v>
                </c:pt>
                <c:pt idx="11">
                  <c:v>0.44</c:v>
                </c:pt>
                <c:pt idx="12">
                  <c:v>0.45</c:v>
                </c:pt>
                <c:pt idx="13">
                  <c:v>0.46</c:v>
                </c:pt>
                <c:pt idx="14">
                  <c:v>0.47</c:v>
                </c:pt>
                <c:pt idx="15">
                  <c:v>0.49</c:v>
                </c:pt>
                <c:pt idx="16">
                  <c:v>0.54</c:v>
                </c:pt>
                <c:pt idx="17">
                  <c:v>0.56999999999999995</c:v>
                </c:pt>
                <c:pt idx="18">
                  <c:v>0.56999999999999995</c:v>
                </c:pt>
                <c:pt idx="19">
                  <c:v>0.62</c:v>
                </c:pt>
                <c:pt idx="20">
                  <c:v>0.63</c:v>
                </c:pt>
                <c:pt idx="21">
                  <c:v>0.46</c:v>
                </c:pt>
              </c:numCache>
            </c:numRef>
          </c:val>
          <c:extLst>
            <c:ext xmlns:c16="http://schemas.microsoft.com/office/drawing/2014/chart" uri="{C3380CC4-5D6E-409C-BE32-E72D297353CC}">
              <c16:uniqueId val="{00000004-8AF7-4414-87CA-D57FB04FEEF2}"/>
            </c:ext>
          </c:extLst>
        </c:ser>
        <c:ser>
          <c:idx val="3"/>
          <c:order val="3"/>
          <c:tx>
            <c:strRef>
              <c:f>Sheet1!$E$1</c:f>
              <c:strCache>
                <c:ptCount val="1"/>
                <c:pt idx="0">
                  <c:v>COPY COUNTY 2022-2023</c:v>
                </c:pt>
              </c:strCache>
            </c:strRef>
          </c:tx>
          <c:spPr>
            <a:solidFill>
              <a:srgbClr val="FFFF00"/>
            </a:solidFill>
            <a:ln>
              <a:noFill/>
            </a:ln>
            <a:effectLst/>
          </c:spPr>
          <c:invertIfNegative val="0"/>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Sheet1!$E$2:$E$23</c:f>
              <c:numCache>
                <c:formatCode>General</c:formatCode>
                <c:ptCount val="22"/>
                <c:pt idx="3" formatCode="0%">
                  <c:v>0.34</c:v>
                </c:pt>
              </c:numCache>
            </c:numRef>
          </c:val>
          <c:extLst>
            <c:ext xmlns:c16="http://schemas.microsoft.com/office/drawing/2014/chart" uri="{C3380CC4-5D6E-409C-BE32-E72D297353CC}">
              <c16:uniqueId val="{00000005-8AF7-4414-87CA-D57FB04FEEF2}"/>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95807744452303834"/>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039-4C72-8F56-B17E07FE2D6A}"/>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 </c:v>
                </c:pt>
                <c:pt idx="1">
                  <c:v>Gloucester</c:v>
                </c:pt>
                <c:pt idx="2">
                  <c:v>Ocean </c:v>
                </c:pt>
                <c:pt idx="3">
                  <c:v>Burlington </c:v>
                </c:pt>
                <c:pt idx="4">
                  <c:v>Salem </c:v>
                </c:pt>
                <c:pt idx="5">
                  <c:v>Warren </c:v>
                </c:pt>
                <c:pt idx="6">
                  <c:v>Atlantic </c:v>
                </c:pt>
                <c:pt idx="7">
                  <c:v>Monmouth </c:v>
                </c:pt>
                <c:pt idx="8">
                  <c:v>Morris </c:v>
                </c:pt>
                <c:pt idx="9">
                  <c:v>Camden </c:v>
                </c:pt>
                <c:pt idx="10">
                  <c:v>Sussex </c:v>
                </c:pt>
                <c:pt idx="11">
                  <c:v>Somerset </c:v>
                </c:pt>
                <c:pt idx="12">
                  <c:v>Essex </c:v>
                </c:pt>
                <c:pt idx="13">
                  <c:v>Passaic </c:v>
                </c:pt>
                <c:pt idx="14">
                  <c:v>Union </c:v>
                </c:pt>
                <c:pt idx="15">
                  <c:v>Hudson</c:v>
                </c:pt>
                <c:pt idx="16">
                  <c:v>Middlesex </c:v>
                </c:pt>
                <c:pt idx="17">
                  <c:v>Bergen </c:v>
                </c:pt>
                <c:pt idx="18">
                  <c:v>Cumberland </c:v>
                </c:pt>
                <c:pt idx="19">
                  <c:v>Cape May </c:v>
                </c:pt>
                <c:pt idx="20">
                  <c:v>Mercer </c:v>
                </c:pt>
              </c:strCache>
            </c:strRef>
          </c:cat>
          <c:val>
            <c:numRef>
              <c:f>Sheet1!$B$2:$B$22</c:f>
              <c:numCache>
                <c:formatCode>0%</c:formatCode>
                <c:ptCount val="21"/>
                <c:pt idx="0">
                  <c:v>0.61</c:v>
                </c:pt>
                <c:pt idx="1">
                  <c:v>0.3</c:v>
                </c:pt>
                <c:pt idx="2">
                  <c:v>0.3</c:v>
                </c:pt>
                <c:pt idx="3">
                  <c:v>0.22</c:v>
                </c:pt>
                <c:pt idx="4">
                  <c:v>0.22</c:v>
                </c:pt>
                <c:pt idx="5">
                  <c:v>0.22</c:v>
                </c:pt>
                <c:pt idx="6">
                  <c:v>0.16</c:v>
                </c:pt>
                <c:pt idx="7">
                  <c:v>0.14000000000000001</c:v>
                </c:pt>
                <c:pt idx="8">
                  <c:v>0.14000000000000001</c:v>
                </c:pt>
                <c:pt idx="9">
                  <c:v>0.12</c:v>
                </c:pt>
                <c:pt idx="10">
                  <c:v>0.11</c:v>
                </c:pt>
                <c:pt idx="11">
                  <c:v>0.1</c:v>
                </c:pt>
                <c:pt idx="12">
                  <c:v>0.08</c:v>
                </c:pt>
                <c:pt idx="13" formatCode="General">
                  <c:v>0.08</c:v>
                </c:pt>
                <c:pt idx="14">
                  <c:v>0.08</c:v>
                </c:pt>
                <c:pt idx="15">
                  <c:v>7.0000000000000007E-2</c:v>
                </c:pt>
                <c:pt idx="16">
                  <c:v>0.06</c:v>
                </c:pt>
                <c:pt idx="17">
                  <c:v>0.03</c:v>
                </c:pt>
                <c:pt idx="18">
                  <c:v>0.03</c:v>
                </c:pt>
                <c:pt idx="20">
                  <c:v>-0.08</c:v>
                </c:pt>
              </c:numCache>
            </c:numRef>
          </c:val>
          <c:extLst>
            <c:ext xmlns:c16="http://schemas.microsoft.com/office/drawing/2014/chart" uri="{C3380CC4-5D6E-409C-BE32-E72D297353CC}">
              <c16:uniqueId val="{00000001-7039-4C72-8F56-B17E07FE2D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 </c:v>
                </c:pt>
                <c:pt idx="1">
                  <c:v>Gloucester</c:v>
                </c:pt>
                <c:pt idx="2">
                  <c:v>Ocean </c:v>
                </c:pt>
                <c:pt idx="3">
                  <c:v>Burlington </c:v>
                </c:pt>
                <c:pt idx="4">
                  <c:v>Salem </c:v>
                </c:pt>
                <c:pt idx="5">
                  <c:v>Warren </c:v>
                </c:pt>
                <c:pt idx="6">
                  <c:v>Atlantic </c:v>
                </c:pt>
                <c:pt idx="7">
                  <c:v>Monmouth </c:v>
                </c:pt>
                <c:pt idx="8">
                  <c:v>Morris </c:v>
                </c:pt>
                <c:pt idx="9">
                  <c:v>Camden </c:v>
                </c:pt>
                <c:pt idx="10">
                  <c:v>Sussex </c:v>
                </c:pt>
                <c:pt idx="11">
                  <c:v>Somerset </c:v>
                </c:pt>
                <c:pt idx="12">
                  <c:v>Essex </c:v>
                </c:pt>
                <c:pt idx="13">
                  <c:v>Passaic </c:v>
                </c:pt>
                <c:pt idx="14">
                  <c:v>Union </c:v>
                </c:pt>
                <c:pt idx="15">
                  <c:v>Hudson</c:v>
                </c:pt>
                <c:pt idx="16">
                  <c:v>Middlesex </c:v>
                </c:pt>
                <c:pt idx="17">
                  <c:v>Bergen </c:v>
                </c:pt>
                <c:pt idx="18">
                  <c:v>Cumberland </c:v>
                </c:pt>
                <c:pt idx="19">
                  <c:v>Cape May </c:v>
                </c:pt>
                <c:pt idx="20">
                  <c:v>Mercer </c:v>
                </c:pt>
              </c:strCache>
            </c:strRef>
          </c:cat>
          <c:val>
            <c:numRef>
              <c:f>Sheet1!$C$2:$C$22</c:f>
              <c:numCache>
                <c:formatCode>General</c:formatCode>
                <c:ptCount val="21"/>
                <c:pt idx="19">
                  <c:v>0.01</c:v>
                </c:pt>
              </c:numCache>
            </c:numRef>
          </c:val>
          <c:extLst>
            <c:ext xmlns:c16="http://schemas.microsoft.com/office/drawing/2014/chart" uri="{C3380CC4-5D6E-409C-BE32-E72D297353CC}">
              <c16:uniqueId val="{00000002-7039-4C72-8F56-B17E07FE2D6A}"/>
            </c:ext>
          </c:extLst>
        </c:ser>
        <c:ser>
          <c:idx val="2"/>
          <c:order val="2"/>
          <c:tx>
            <c:strRef>
              <c:f>Sheet1!$D$1</c:f>
              <c:strCache>
                <c:ptCount val="1"/>
                <c:pt idx="0">
                  <c:v>NJ 10%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 </c:v>
                </c:pt>
                <c:pt idx="1">
                  <c:v>Gloucester</c:v>
                </c:pt>
                <c:pt idx="2">
                  <c:v>Ocean </c:v>
                </c:pt>
                <c:pt idx="3">
                  <c:v>Burlington </c:v>
                </c:pt>
                <c:pt idx="4">
                  <c:v>Salem </c:v>
                </c:pt>
                <c:pt idx="5">
                  <c:v>Warren </c:v>
                </c:pt>
                <c:pt idx="6">
                  <c:v>Atlantic </c:v>
                </c:pt>
                <c:pt idx="7">
                  <c:v>Monmouth </c:v>
                </c:pt>
                <c:pt idx="8">
                  <c:v>Morris </c:v>
                </c:pt>
                <c:pt idx="9">
                  <c:v>Camden </c:v>
                </c:pt>
                <c:pt idx="10">
                  <c:v>Sussex </c:v>
                </c:pt>
                <c:pt idx="11">
                  <c:v>Somerset </c:v>
                </c:pt>
                <c:pt idx="12">
                  <c:v>Essex </c:v>
                </c:pt>
                <c:pt idx="13">
                  <c:v>Passaic </c:v>
                </c:pt>
                <c:pt idx="14">
                  <c:v>Union </c:v>
                </c:pt>
                <c:pt idx="15">
                  <c:v>Hudson</c:v>
                </c:pt>
                <c:pt idx="16">
                  <c:v>Middlesex </c:v>
                </c:pt>
                <c:pt idx="17">
                  <c:v>Bergen </c:v>
                </c:pt>
                <c:pt idx="18">
                  <c:v>Cumberland </c:v>
                </c:pt>
                <c:pt idx="19">
                  <c:v>Cape May </c:v>
                </c:pt>
                <c:pt idx="20">
                  <c:v>Mercer </c:v>
                </c:pt>
              </c:strCache>
            </c:strRef>
          </c:cat>
          <c:val>
            <c:numRef>
              <c:f>Sheet1!$D$2:$D$22</c:f>
              <c:numCache>
                <c:formatCode>0%</c:formatCode>
                <c:ptCount val="21"/>
                <c:pt idx="0">
                  <c:v>0.1</c:v>
                </c:pt>
                <c:pt idx="1">
                  <c:v>0.1</c:v>
                </c:pt>
                <c:pt idx="2">
                  <c:v>0.1</c:v>
                </c:pt>
                <c:pt idx="3">
                  <c:v>0.1</c:v>
                </c:pt>
                <c:pt idx="4">
                  <c:v>0.1</c:v>
                </c:pt>
                <c:pt idx="5">
                  <c:v>0.1</c:v>
                </c:pt>
                <c:pt idx="6">
                  <c:v>0.1</c:v>
                </c:pt>
                <c:pt idx="7">
                  <c:v>0.1</c:v>
                </c:pt>
                <c:pt idx="8">
                  <c:v>0.1</c:v>
                </c:pt>
                <c:pt idx="9">
                  <c:v>0.1</c:v>
                </c:pt>
                <c:pt idx="10">
                  <c:v>0.1</c:v>
                </c:pt>
                <c:pt idx="11">
                  <c:v>0.1</c:v>
                </c:pt>
                <c:pt idx="12">
                  <c:v>0.1</c:v>
                </c:pt>
                <c:pt idx="13">
                  <c:v>0.1</c:v>
                </c:pt>
                <c:pt idx="14">
                  <c:v>0.1</c:v>
                </c:pt>
                <c:pt idx="15">
                  <c:v>0.1</c:v>
                </c:pt>
                <c:pt idx="16">
                  <c:v>0.1</c:v>
                </c:pt>
                <c:pt idx="17">
                  <c:v>0.1</c:v>
                </c:pt>
                <c:pt idx="18">
                  <c:v>0.1</c:v>
                </c:pt>
                <c:pt idx="19">
                  <c:v>0.1</c:v>
                </c:pt>
                <c:pt idx="20">
                  <c:v>0.1</c:v>
                </c:pt>
              </c:numCache>
            </c:numRef>
          </c:val>
          <c:extLst>
            <c:ext xmlns:c16="http://schemas.microsoft.com/office/drawing/2014/chart" uri="{C3380CC4-5D6E-409C-BE32-E72D297353CC}">
              <c16:uniqueId val="{00000004-7039-4C72-8F56-B17E07FE2D6A}"/>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min val="-0.5"/>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53429874382312692"/>
          <c:y val="0.96169257688942733"/>
          <c:w val="0.19921671171678976"/>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0.50002</cdr:x>
      <cdr:y>0.7804</cdr:y>
    </cdr:from>
    <cdr:to>
      <cdr:x>0.65422</cdr:x>
      <cdr:y>0.81607</cdr:y>
    </cdr:to>
    <cdr:sp macro="" textlink="">
      <cdr:nvSpPr>
        <cdr:cNvPr id="2" name="TextBox 5"/>
        <cdr:cNvSpPr txBox="1"/>
      </cdr:nvSpPr>
      <cdr:spPr>
        <a:xfrm xmlns:a="http://schemas.openxmlformats.org/drawingml/2006/main">
          <a:off x="3038290" y="5050586"/>
          <a:ext cx="936971"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a:latin typeface="Franklin Gothic Medium" panose="020B0603020102020204" pitchFamily="34" charset="0"/>
            </a:rPr>
            <a:t>NJ avg. 4.1%</a:t>
          </a:r>
        </a:p>
      </cdr:txBody>
    </cdr:sp>
  </cdr:relSizeAnchor>
</c:userShapes>
</file>

<file path=ppt/drawings/drawing2.xml><?xml version="1.0" encoding="utf-8"?>
<c:userShapes xmlns:c="http://schemas.openxmlformats.org/drawingml/2006/chart">
  <cdr:relSizeAnchor xmlns:cdr="http://schemas.openxmlformats.org/drawingml/2006/chartDrawing">
    <cdr:from>
      <cdr:x>0.30191</cdr:x>
      <cdr:y>0.91522</cdr:y>
    </cdr:from>
    <cdr:to>
      <cdr:x>0.45611</cdr:x>
      <cdr:y>0.95089</cdr:y>
    </cdr:to>
    <cdr:sp macro="" textlink="">
      <cdr:nvSpPr>
        <cdr:cNvPr id="2" name="TextBox 5"/>
        <cdr:cNvSpPr txBox="1"/>
      </cdr:nvSpPr>
      <cdr:spPr>
        <a:xfrm xmlns:a="http://schemas.openxmlformats.org/drawingml/2006/main">
          <a:off x="2961778" y="5923113"/>
          <a:ext cx="1512723"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a:latin typeface="Franklin Gothic Medium" panose="020B0603020102020204" pitchFamily="34" charset="0"/>
            </a:rPr>
            <a:t>NJ avg. 33.2%</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B5323F-6A16-4F6A-8B25-3A543FDCE62C}" type="datetimeFigureOut">
              <a:rPr lang="en-US" smtClean="0"/>
              <a:t>4/3/2025</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CB9161-36C9-4EBB-9A76-51E60A3AD9BA}" type="slidenum">
              <a:rPr lang="en-US" smtClean="0"/>
              <a:t>‹#›</a:t>
            </a:fld>
            <a:endParaRPr lang="en-US" dirty="0"/>
          </a:p>
        </p:txBody>
      </p:sp>
    </p:spTree>
    <p:extLst>
      <p:ext uri="{BB962C8B-B14F-4D97-AF65-F5344CB8AC3E}">
        <p14:creationId xmlns:p14="http://schemas.microsoft.com/office/powerpoint/2010/main" val="2859550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2137B8-42A2-406D-8080-D538BA1B944C}" type="datetimeFigureOut">
              <a:rPr lang="en-US" smtClean="0"/>
              <a:t>4/3/2025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348A3-7091-4FB3-AE37-CB43F4A5F199}" type="slidenum">
              <a:rPr lang="en-US" smtClean="0"/>
              <a:t>‹#›</a:t>
            </a:fld>
            <a:endParaRPr lang="en-US" dirty="0"/>
          </a:p>
        </p:txBody>
      </p:sp>
    </p:spTree>
    <p:extLst>
      <p:ext uri="{BB962C8B-B14F-4D97-AF65-F5344CB8AC3E}">
        <p14:creationId xmlns:p14="http://schemas.microsoft.com/office/powerpoint/2010/main" val="648511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s://www.capeatlanticresourcenet.org/" TargetMode="External"/><Relationship Id="rId7" Type="http://schemas.openxmlformats.org/officeDocument/2006/relationships/hyperlink" Target="https://www.unitedway.org/local/united-states/new-jersey/greater-philadelphia-southern-new-jersey-atlantic-cape-may-cumberland-count" TargetMode="External"/><Relationship Id="rId2" Type="http://schemas.openxmlformats.org/officeDocument/2006/relationships/slide" Target="../slides/slide88.xml"/><Relationship Id="rId1" Type="http://schemas.openxmlformats.org/officeDocument/2006/relationships/notesMaster" Target="../notesMasters/notesMaster1.xml"/><Relationship Id="rId6" Type="http://schemas.openxmlformats.org/officeDocument/2006/relationships/hyperlink" Target="http://mhaac.info/family-support-services.html" TargetMode="External"/><Relationship Id="rId5" Type="http://schemas.openxmlformats.org/officeDocument/2006/relationships/hyperlink" Target="https://www.centerffs.org/counties/atlantic-county" TargetMode="External"/><Relationship Id="rId4" Type="http://schemas.openxmlformats.org/officeDocument/2006/relationships/hyperlink" Target="http://www.jfsatlantic.org/" TargetMode="Externa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www.probononj.org/ProviderDirectory.aspx" TargetMode="External"/><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Revision 4/3/2025</a:t>
            </a:r>
          </a:p>
        </p:txBody>
      </p:sp>
      <p:sp>
        <p:nvSpPr>
          <p:cNvPr id="4" name="Slide Number Placeholder 3"/>
          <p:cNvSpPr>
            <a:spLocks noGrp="1"/>
          </p:cNvSpPr>
          <p:nvPr>
            <p:ph type="sldNum" sz="quarter" idx="10"/>
          </p:nvPr>
        </p:nvSpPr>
        <p:spPr/>
        <p:txBody>
          <a:bodyPr/>
          <a:lstStyle/>
          <a:p>
            <a:fld id="{2D8348A3-7091-4FB3-AE37-CB43F4A5F199}" type="slidenum">
              <a:rPr lang="en-US" smtClean="0"/>
              <a:t>1</a:t>
            </a:fld>
            <a:endParaRPr lang="en-US" dirty="0"/>
          </a:p>
        </p:txBody>
      </p:sp>
    </p:spTree>
    <p:extLst>
      <p:ext uri="{BB962C8B-B14F-4D97-AF65-F5344CB8AC3E}">
        <p14:creationId xmlns:p14="http://schemas.microsoft.com/office/powerpoint/2010/main" val="1474716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Wildwood and Cape May Point have the highest proportions of foreign-born residents.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15</a:t>
            </a:fld>
            <a:endParaRPr lang="en-US" dirty="0"/>
          </a:p>
        </p:txBody>
      </p:sp>
    </p:spTree>
    <p:extLst>
      <p:ext uri="{BB962C8B-B14F-4D97-AF65-F5344CB8AC3E}">
        <p14:creationId xmlns:p14="http://schemas.microsoft.com/office/powerpoint/2010/main" val="3375214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proportion of residents who speak English ONLY is above the state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who speaks English ONLY has tended to remain mostly steady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16</a:t>
            </a:fld>
            <a:endParaRPr lang="en-US" dirty="0"/>
          </a:p>
        </p:txBody>
      </p:sp>
    </p:spTree>
    <p:extLst>
      <p:ext uri="{BB962C8B-B14F-4D97-AF65-F5344CB8AC3E}">
        <p14:creationId xmlns:p14="http://schemas.microsoft.com/office/powerpoint/2010/main" val="1260914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number of children in this county is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lowest in NJ. (Note that total county population size has not been accounted for in this indicator).</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17</a:t>
            </a:fld>
            <a:endParaRPr lang="en-US" dirty="0"/>
          </a:p>
        </p:txBody>
      </p:sp>
    </p:spTree>
    <p:extLst>
      <p:ext uri="{BB962C8B-B14F-4D97-AF65-F5344CB8AC3E}">
        <p14:creationId xmlns:p14="http://schemas.microsoft.com/office/powerpoint/2010/main" val="461474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Lower and Middle township have the highest numbers of children.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18</a:t>
            </a:fld>
            <a:endParaRPr lang="en-US" dirty="0"/>
          </a:p>
        </p:txBody>
      </p:sp>
    </p:spTree>
    <p:extLst>
      <p:ext uri="{BB962C8B-B14F-4D97-AF65-F5344CB8AC3E}">
        <p14:creationId xmlns:p14="http://schemas.microsoft.com/office/powerpoint/2010/main" val="3195888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children in single-parent households in this county is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children in single parent households has tended to decrease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19</a:t>
            </a:fld>
            <a:endParaRPr lang="en-US" dirty="0"/>
          </a:p>
        </p:txBody>
      </p:sp>
    </p:spTree>
    <p:extLst>
      <p:ext uri="{BB962C8B-B14F-4D97-AF65-F5344CB8AC3E}">
        <p14:creationId xmlns:p14="http://schemas.microsoft.com/office/powerpoint/2010/main" val="1987694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most costly of</a:t>
            </a:r>
            <a:r>
              <a:rPr lang="en-US" sz="1200" kern="1200" baseline="0" dirty="0">
                <a:solidFill>
                  <a:schemeClr val="tx1"/>
                </a:solidFill>
                <a:effectLst/>
                <a:latin typeface="+mn-lt"/>
                <a:ea typeface="+mn-ea"/>
                <a:cs typeface="+mn-cs"/>
              </a:rPr>
              <a:t> these </a:t>
            </a:r>
            <a:r>
              <a:rPr lang="en-US" sz="1200" kern="1200" dirty="0">
                <a:solidFill>
                  <a:schemeClr val="tx1"/>
                </a:solidFill>
                <a:effectLst/>
                <a:latin typeface="+mn-lt"/>
                <a:ea typeface="+mn-ea"/>
                <a:cs typeface="+mn-cs"/>
              </a:rPr>
              <a:t>budget components in this county tends to be child 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Economic Policy Institute’s Family Budget Calculator estimates community-specific costs for a two parent-two child family to provide a measure of economic security in America. This monthly cost of living budget estimates how much income a family is likely to need (across 7 components) to attain a modest yet adequate standard of living.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Overall values for NJ are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21</a:t>
            </a:fld>
            <a:endParaRPr lang="en-US" dirty="0"/>
          </a:p>
        </p:txBody>
      </p:sp>
    </p:spTree>
    <p:extLst>
      <p:ext uri="{BB962C8B-B14F-4D97-AF65-F5344CB8AC3E}">
        <p14:creationId xmlns:p14="http://schemas.microsoft.com/office/powerpoint/2010/main" val="3740499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 is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least expensive NJ county to live in, based on EPI’s Family Budget Calculator total annual cost of living estimates.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Economic Policy Institute’s Family Budget Calculator estimates community-specific costs for a two-parent,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two-child family to provide a measure of economic security in America.</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22</a:t>
            </a:fld>
            <a:endParaRPr lang="en-US" dirty="0"/>
          </a:p>
        </p:txBody>
      </p:sp>
    </p:spTree>
    <p:extLst>
      <p:ext uri="{BB962C8B-B14F-4D97-AF65-F5344CB8AC3E}">
        <p14:creationId xmlns:p14="http://schemas.microsoft.com/office/powerpoint/2010/main" val="2564515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is higher than the national median and lower than the state median.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tended to increase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r>
              <a:rPr lang="en-US" sz="1200" kern="1200" baseline="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23</a:t>
            </a:fld>
            <a:endParaRPr lang="en-US" dirty="0"/>
          </a:p>
        </p:txBody>
      </p:sp>
    </p:spTree>
    <p:extLst>
      <p:ext uri="{BB962C8B-B14F-4D97-AF65-F5344CB8AC3E}">
        <p14:creationId xmlns:p14="http://schemas.microsoft.com/office/powerpoint/2010/main" val="4221304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Woodbine and Wildwood have the lowest median household income.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24</a:t>
            </a:fld>
            <a:endParaRPr lang="en-US" dirty="0"/>
          </a:p>
        </p:txBody>
      </p:sp>
    </p:spTree>
    <p:extLst>
      <p:ext uri="{BB962C8B-B14F-4D97-AF65-F5344CB8AC3E}">
        <p14:creationId xmlns:p14="http://schemas.microsoft.com/office/powerpoint/2010/main" val="18617065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families living in poverty is about the same as the NJ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6 counties in NJ have higher or similar percentages of families living in poverty as compared to the U.S.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percentage of families living in poverty has tended to vary over time.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Census Bureau’s determination of poverty status: </a:t>
            </a:r>
            <a:r>
              <a:rPr lang="en-US" sz="1200" kern="1200" dirty="0">
                <a:solidFill>
                  <a:schemeClr val="tx1"/>
                </a:solidFill>
                <a:effectLst/>
                <a:latin typeface="+mn-lt"/>
                <a:ea typeface="+mn-ea"/>
                <a:cs typeface="+mn-cs"/>
              </a:rPr>
              <a:t>Poverty</a:t>
            </a:r>
            <a:r>
              <a:rPr lang="en-US" sz="1200" kern="1200" baseline="0" dirty="0">
                <a:solidFill>
                  <a:schemeClr val="tx1"/>
                </a:solidFill>
                <a:effectLst/>
                <a:latin typeface="+mn-lt"/>
                <a:ea typeface="+mn-ea"/>
                <a:cs typeface="+mn-cs"/>
              </a:rPr>
              <a:t> status is based on </a:t>
            </a:r>
            <a:r>
              <a:rPr lang="en-US" sz="1200" kern="1200" dirty="0">
                <a:solidFill>
                  <a:schemeClr val="tx1"/>
                </a:solidFill>
                <a:effectLst/>
                <a:latin typeface="+mn-lt"/>
                <a:ea typeface="+mn-ea"/>
                <a:cs typeface="+mn-cs"/>
              </a:rPr>
              <a:t>total family income in the last 12 months, which is compared to a poverty threshold related to their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family size, number of related children,</a:t>
            </a:r>
            <a:r>
              <a:rPr lang="en-US" sz="1200" kern="1200" baseline="0" dirty="0">
                <a:solidFill>
                  <a:schemeClr val="tx1"/>
                </a:solidFill>
                <a:effectLst/>
                <a:latin typeface="+mn-lt"/>
                <a:ea typeface="+mn-ea"/>
                <a:cs typeface="+mn-cs"/>
              </a:rPr>
              <a:t> and for 1- and 2- person families, age of householder</a:t>
            </a:r>
            <a:r>
              <a:rPr lang="en-US" sz="1200" kern="1200" dirty="0">
                <a:solidFill>
                  <a:schemeClr val="tx1"/>
                </a:solidFill>
                <a:effectLst/>
                <a:latin typeface="+mn-lt"/>
                <a:ea typeface="+mn-ea"/>
                <a:cs typeface="+mn-cs"/>
              </a:rPr>
              <a:t>. If total family income is less than the threshold, then the family is considered “below the poverty level.” The income of people living in the household who are unrelated to the householder is not considered when determining the poverty status of a household, nor does their presence affect the family size in determining the appropriate threshold.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25</a:t>
            </a:fld>
            <a:endParaRPr lang="en-US" dirty="0"/>
          </a:p>
        </p:txBody>
      </p:sp>
    </p:spTree>
    <p:extLst>
      <p:ext uri="{BB962C8B-B14F-4D97-AF65-F5344CB8AC3E}">
        <p14:creationId xmlns:p14="http://schemas.microsoft.com/office/powerpoint/2010/main" val="4035730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a:t>
            </a:fld>
            <a:endParaRPr lang="en-US" dirty="0"/>
          </a:p>
        </p:txBody>
      </p:sp>
    </p:spTree>
    <p:extLst>
      <p:ext uri="{BB962C8B-B14F-4D97-AF65-F5344CB8AC3E}">
        <p14:creationId xmlns:p14="http://schemas.microsoft.com/office/powerpoint/2010/main" val="3226714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Woodbine and Lower township have the highest poverty rates.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26</a:t>
            </a:fld>
            <a:endParaRPr lang="en-US" dirty="0"/>
          </a:p>
        </p:txBody>
      </p:sp>
    </p:spTree>
    <p:extLst>
      <p:ext uri="{BB962C8B-B14F-4D97-AF65-F5344CB8AC3E}">
        <p14:creationId xmlns:p14="http://schemas.microsoft.com/office/powerpoint/2010/main" val="2561492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cost burden is lower than the NJ average.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Cost Burden is the percentage of households that spend 50% or more of their household income on housing.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28</a:t>
            </a:fld>
            <a:endParaRPr lang="en-US" dirty="0"/>
          </a:p>
        </p:txBody>
      </p:sp>
    </p:spTree>
    <p:extLst>
      <p:ext uri="{BB962C8B-B14F-4D97-AF65-F5344CB8AC3E}">
        <p14:creationId xmlns:p14="http://schemas.microsoft.com/office/powerpoint/2010/main" val="3364086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housing burden has tended to  decrease over</a:t>
            </a:r>
            <a:r>
              <a:rPr lang="en-US" sz="1200" kern="1200" baseline="0" dirty="0">
                <a:solidFill>
                  <a:schemeClr val="tx1"/>
                </a:solidFill>
                <a:effectLst/>
                <a:latin typeface="+mn-lt"/>
                <a:ea typeface="+mn-ea"/>
                <a:cs typeface="+mn-cs"/>
              </a:rPr>
              <a:t> time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burden is defined as households with at least 1 of 4 housing problems including: overcrowding, high housing costs, lack of kitchen facilities, or lack of plumbing facilities.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U.S. Department of Housing and Urban Development (HUD) periodically receives "custom tabulations" of data from the U.S. Census Bureau that are largely not available through standard Census products. These data, known as the "CHAS" data (Comprehensive Housing Affordability Strategy), demonstrate the extent of housing problems and housing needs, particularly for low income households. The CHAS data are used by local governments to plan how to spend HUD funds, and may also be used by HUD to distribute grant funds.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29</a:t>
            </a:fld>
            <a:endParaRPr lang="en-US" dirty="0"/>
          </a:p>
        </p:txBody>
      </p:sp>
    </p:spTree>
    <p:extLst>
      <p:ext uri="{BB962C8B-B14F-4D97-AF65-F5344CB8AC3E}">
        <p14:creationId xmlns:p14="http://schemas.microsoft.com/office/powerpoint/2010/main" val="39765872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food insecurity rate is higher than the state average and is lower than the U.S.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Food insecurity rates tended to vary from 2020 to 2022.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Feeding American made two improvements to the model used to estimate local food insecurity.  The estimates now account for disability status and reflect a refined definition of poverty. These changes both improve the accuracy of our estimates and align the model with the most up-to-date research on the key determinants of food insecurity. Due to this, data prior to 2018 won't be comparable to prior years.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b="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31</a:t>
            </a:fld>
            <a:endParaRPr lang="en-US" dirty="0"/>
          </a:p>
        </p:txBody>
      </p:sp>
    </p:spTree>
    <p:extLst>
      <p:ext uri="{BB962C8B-B14F-4D97-AF65-F5344CB8AC3E}">
        <p14:creationId xmlns:p14="http://schemas.microsoft.com/office/powerpoint/2010/main" val="36070899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this county: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women, infants and children enrolled in the WIC Nutrition Program has tended to decrease between 2018 and 2022.</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FRL has tended to vary across the school years shown.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Data are not reported for the 2020-2021 and 2021-2022 school years due to the following: While operating remotely, districts altered traditional breakfast and lunch service, distributing multiple days' meals at select local sites.  Due to federal legislation aimed at reducing food insecurity during the COVID-19 pandemic, all students, regardless of income, were eligible to receive free breakfast and lunch.</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NJ SNAP benefits (formerly food stamps) has tended to vary between 2020 and 2024.</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NJ SNAP</a:t>
            </a:r>
            <a:r>
              <a:rPr lang="en-US" sz="1200" kern="1200" dirty="0">
                <a:solidFill>
                  <a:schemeClr val="tx1"/>
                </a:solidFill>
                <a:effectLst/>
                <a:latin typeface="+mn-lt"/>
                <a:ea typeface="+mn-ea"/>
                <a:cs typeface="+mn-cs"/>
              </a:rPr>
              <a:t>, formerly </a:t>
            </a:r>
            <a:r>
              <a:rPr lang="en-US" sz="1200" b="1" kern="1200" dirty="0">
                <a:solidFill>
                  <a:schemeClr val="tx1"/>
                </a:solidFill>
                <a:effectLst/>
                <a:latin typeface="+mn-lt"/>
                <a:ea typeface="+mn-ea"/>
                <a:cs typeface="+mn-cs"/>
              </a:rPr>
              <a:t>Food Stamps</a:t>
            </a:r>
            <a:r>
              <a:rPr lang="en-US" sz="1200" kern="1200" dirty="0">
                <a:solidFill>
                  <a:schemeClr val="tx1"/>
                </a:solidFill>
                <a:effectLst/>
                <a:latin typeface="+mn-lt"/>
                <a:ea typeface="+mn-ea"/>
                <a:cs typeface="+mn-cs"/>
              </a:rPr>
              <a:t>, is </a:t>
            </a:r>
            <a:r>
              <a:rPr lang="en-US" sz="1200" b="1" kern="1200" dirty="0">
                <a:solidFill>
                  <a:schemeClr val="tx1"/>
                </a:solidFill>
                <a:effectLst/>
                <a:latin typeface="+mn-lt"/>
                <a:ea typeface="+mn-ea"/>
                <a:cs typeface="+mn-cs"/>
              </a:rPr>
              <a:t>New Jersey's Supplemental Nutrition Assistance Program</a:t>
            </a:r>
            <a:r>
              <a:rPr lang="en-US" sz="1200" kern="1200" dirty="0">
                <a:solidFill>
                  <a:schemeClr val="tx1"/>
                </a:solidFill>
                <a:effectLst/>
                <a:latin typeface="+mn-lt"/>
                <a:ea typeface="+mn-ea"/>
                <a:cs typeface="+mn-cs"/>
              </a:rPr>
              <a:t> that can help low-income families buy the groceries they need to eat healthy. </a:t>
            </a:r>
          </a:p>
          <a:p>
            <a:r>
              <a:rPr lang="en-US" sz="1200" kern="1200" dirty="0">
                <a:solidFill>
                  <a:schemeClr val="tx1"/>
                </a:solidFill>
                <a:effectLst/>
                <a:latin typeface="+mn-lt"/>
                <a:ea typeface="+mn-ea"/>
                <a:cs typeface="+mn-cs"/>
              </a:rPr>
              <a:t>Eligibility depends on several factors like income, household size, resources, etc.  Visit </a:t>
            </a:r>
            <a:r>
              <a:rPr lang="en-US" sz="1200" u="sng" kern="1200" dirty="0">
                <a:solidFill>
                  <a:schemeClr val="tx1"/>
                </a:solidFill>
                <a:effectLst/>
                <a:latin typeface="+mn-lt"/>
                <a:ea typeface="+mn-ea"/>
                <a:cs typeface="+mn-cs"/>
              </a:rPr>
              <a:t>https://www.nj.gov/humanservices/dfd/programs/njsnap/</a:t>
            </a:r>
            <a:r>
              <a:rPr lang="en-US" sz="1200" kern="1200" dirty="0">
                <a:solidFill>
                  <a:schemeClr val="tx1"/>
                </a:solidFill>
                <a:effectLst/>
                <a:latin typeface="+mn-lt"/>
                <a:ea typeface="+mn-ea"/>
                <a:cs typeface="+mn-cs"/>
              </a:rPr>
              <a:t>  for  information on eligibility standards and program participation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32</a:t>
            </a:fld>
            <a:endParaRPr lang="en-US" dirty="0"/>
          </a:p>
        </p:txBody>
      </p:sp>
    </p:spTree>
    <p:extLst>
      <p:ext uri="{BB962C8B-B14F-4D97-AF65-F5344CB8AC3E}">
        <p14:creationId xmlns:p14="http://schemas.microsoft.com/office/powerpoint/2010/main" val="17542271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Infant, pre-K, and school-age median monthly childcare costs in this county tend to be on the low side for the state and toddler median monthly childcare costs in this county tend to be middling.</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includes responses from more than 1,000 daycare centers. Free daycare programs, such as Head Start, are not included in the analysis.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34</a:t>
            </a:fld>
            <a:endParaRPr lang="en-US" dirty="0"/>
          </a:p>
        </p:txBody>
      </p:sp>
    </p:spTree>
    <p:extLst>
      <p:ext uri="{BB962C8B-B14F-4D97-AF65-F5344CB8AC3E}">
        <p14:creationId xmlns:p14="http://schemas.microsoft.com/office/powerpoint/2010/main" val="17076783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compared to the county’s median household income, costs appear around as expected for infant and toddler childcare and lower than expected for pre-K and school-age childcare.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includes responses from more than 1,000 daycare centers. Free daycare programs, such as Head Start, are not included in the analysis.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35</a:t>
            </a:fld>
            <a:endParaRPr lang="en-US" dirty="0"/>
          </a:p>
        </p:txBody>
      </p:sp>
    </p:spTree>
    <p:extLst>
      <p:ext uri="{BB962C8B-B14F-4D97-AF65-F5344CB8AC3E}">
        <p14:creationId xmlns:p14="http://schemas.microsoft.com/office/powerpoint/2010/main" val="32445047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commuters tend to have a slightly shorter commute time to work as compared to the state average of 31.4 minutes.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3 counties in NJ have estimated average commute times shorter than the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average travel time to work has tended to remained mostly steady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37</a:t>
            </a:fld>
            <a:endParaRPr lang="en-US" dirty="0"/>
          </a:p>
        </p:txBody>
      </p:sp>
    </p:spTree>
    <p:extLst>
      <p:ext uri="{BB962C8B-B14F-4D97-AF65-F5344CB8AC3E}">
        <p14:creationId xmlns:p14="http://schemas.microsoft.com/office/powerpoint/2010/main" val="19228936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Residents in this county spend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proportion of their income on transportation as compared to other NJ counties.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Transportation costs are largely a function of the characteristics of the neighborhood in which a household chooses to live. Neighborhood characteristics include job access, access to public transit, and density and walkability of neighborhood.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Results are based on a "typical regional" profile for income, commuters, and household size for the county. These values are included in Table 6.3 of the County workbook.</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38</a:t>
            </a:fld>
            <a:endParaRPr lang="en-US" dirty="0"/>
          </a:p>
        </p:txBody>
      </p:sp>
    </p:spTree>
    <p:extLst>
      <p:ext uri="{BB962C8B-B14F-4D97-AF65-F5344CB8AC3E}">
        <p14:creationId xmlns:p14="http://schemas.microsoft.com/office/powerpoint/2010/main" val="21622837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minors without insurance is lower than the state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5 counties in NJ have estimated percentages of children without insurance that are higher than the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minors without insurance has tended to vary over time.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40</a:t>
            </a:fld>
            <a:endParaRPr lang="en-US" dirty="0"/>
          </a:p>
        </p:txBody>
      </p:sp>
    </p:spTree>
    <p:extLst>
      <p:ext uri="{BB962C8B-B14F-4D97-AF65-F5344CB8AC3E}">
        <p14:creationId xmlns:p14="http://schemas.microsoft.com/office/powerpoint/2010/main" val="896710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a:t>
            </a:fld>
            <a:endParaRPr lang="en-US" dirty="0"/>
          </a:p>
        </p:txBody>
      </p:sp>
    </p:spTree>
    <p:extLst>
      <p:ext uri="{BB962C8B-B14F-4D97-AF65-F5344CB8AC3E}">
        <p14:creationId xmlns:p14="http://schemas.microsoft.com/office/powerpoint/2010/main" val="3822244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West Cape May and Wildwood have the largest percentages of minors without insurance.</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(Note: Municipality and county data on this slide are based on ACS 5-year estimates, which cannot be directly compared to county data using ACS 1-year estimates on the previous slide).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41</a:t>
            </a:fld>
            <a:endParaRPr lang="en-US" dirty="0"/>
          </a:p>
        </p:txBody>
      </p:sp>
    </p:spTree>
    <p:extLst>
      <p:ext uri="{BB962C8B-B14F-4D97-AF65-F5344CB8AC3E}">
        <p14:creationId xmlns:p14="http://schemas.microsoft.com/office/powerpoint/2010/main" val="421781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lowest NJ Family Care Medicaid Participation of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42</a:t>
            </a:fld>
            <a:endParaRPr lang="en-US" dirty="0"/>
          </a:p>
        </p:txBody>
      </p:sp>
    </p:spTree>
    <p:extLst>
      <p:ext uri="{BB962C8B-B14F-4D97-AF65-F5344CB8AC3E}">
        <p14:creationId xmlns:p14="http://schemas.microsoft.com/office/powerpoint/2010/main" val="27972608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Across all counties, the majority of children have met all immunization requirements.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43</a:t>
            </a:fld>
            <a:endParaRPr lang="en-US" dirty="0"/>
          </a:p>
        </p:txBody>
      </p:sp>
    </p:spTree>
    <p:extLst>
      <p:ext uri="{BB962C8B-B14F-4D97-AF65-F5344CB8AC3E}">
        <p14:creationId xmlns:p14="http://schemas.microsoft.com/office/powerpoint/2010/main" val="2234966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child immunization rates have tended to decrease over time.</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44</a:t>
            </a:fld>
            <a:endParaRPr lang="en-US" dirty="0"/>
          </a:p>
        </p:txBody>
      </p:sp>
    </p:spTree>
    <p:extLst>
      <p:ext uri="{BB962C8B-B14F-4D97-AF65-F5344CB8AC3E}">
        <p14:creationId xmlns:p14="http://schemas.microsoft.com/office/powerpoint/2010/main" val="20005958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report of women receiving early prenatal care of the NJ counties.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Live births for which the mother received prenatal care beginning in the first trimester.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45</a:t>
            </a:fld>
            <a:endParaRPr lang="en-US" dirty="0"/>
          </a:p>
        </p:txBody>
      </p:sp>
    </p:spTree>
    <p:extLst>
      <p:ext uri="{BB962C8B-B14F-4D97-AF65-F5344CB8AC3E}">
        <p14:creationId xmlns:p14="http://schemas.microsoft.com/office/powerpoint/2010/main" val="24562025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this county, Black women reported receiving early prenatal care most frequently, followed by White women.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Data for Asian, Other Single Race, and Unknown are suppressed or unavailable.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Live births for which the mother received prenatal care beginning in the first trimester.  ** indicates data are suppressed.  N/A indicates data are not available.  Some races/ethnicities are not included due to either data suppression or data unavailability.</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46</a:t>
            </a:fld>
            <a:endParaRPr lang="en-US" dirty="0"/>
          </a:p>
        </p:txBody>
      </p:sp>
    </p:spTree>
    <p:extLst>
      <p:ext uri="{BB962C8B-B14F-4D97-AF65-F5344CB8AC3E}">
        <p14:creationId xmlns:p14="http://schemas.microsoft.com/office/powerpoint/2010/main" val="4925694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cesarean delivery rate is higher than the state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cesarean delivery rate has tended to increase over time.</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47</a:t>
            </a:fld>
            <a:endParaRPr lang="en-US" dirty="0"/>
          </a:p>
        </p:txBody>
      </p:sp>
    </p:spTree>
    <p:extLst>
      <p:ext uri="{BB962C8B-B14F-4D97-AF65-F5344CB8AC3E}">
        <p14:creationId xmlns:p14="http://schemas.microsoft.com/office/powerpoint/2010/main" val="32837289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county’s unemployment rate tends to be slightly higher than the state's rate, and tends to follow a different pattern across the year.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49</a:t>
            </a:fld>
            <a:endParaRPr lang="en-US" dirty="0"/>
          </a:p>
        </p:txBody>
      </p:sp>
    </p:spTree>
    <p:extLst>
      <p:ext uri="{BB962C8B-B14F-4D97-AF65-F5344CB8AC3E}">
        <p14:creationId xmlns:p14="http://schemas.microsoft.com/office/powerpoint/2010/main" val="3098052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unemployment rate is higher than the state median.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50</a:t>
            </a:fld>
            <a:endParaRPr lang="en-US" dirty="0"/>
          </a:p>
        </p:txBody>
      </p:sp>
    </p:spTree>
    <p:extLst>
      <p:ext uri="{BB962C8B-B14F-4D97-AF65-F5344CB8AC3E}">
        <p14:creationId xmlns:p14="http://schemas.microsoft.com/office/powerpoint/2010/main" val="32544154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disconnected youth between 16 and 19 years of age in this county is the 5th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disconnected youth between 16 and 19 years of age has tended to vary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51</a:t>
            </a:fld>
            <a:endParaRPr lang="en-US" dirty="0"/>
          </a:p>
        </p:txBody>
      </p:sp>
    </p:spTree>
    <p:extLst>
      <p:ext uri="{BB962C8B-B14F-4D97-AF65-F5344CB8AC3E}">
        <p14:creationId xmlns:p14="http://schemas.microsoft.com/office/powerpoint/2010/main" val="3956736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a:t>
            </a:r>
            <a:r>
              <a:rPr lang="en-US" sz="1200" kern="1200">
                <a:solidFill>
                  <a:schemeClr val="tx1"/>
                </a:solidFill>
                <a:effectLst/>
                <a:latin typeface="+mn-lt"/>
                <a:ea typeface="+mn-ea"/>
                <a:cs typeface="+mn-cs"/>
              </a:rPr>
              <a:t>compare counties but </a:t>
            </a:r>
            <a:r>
              <a:rPr lang="en-US" sz="1200" kern="1200" dirty="0">
                <a:solidFill>
                  <a:schemeClr val="tx1"/>
                </a:solidFill>
                <a:effectLst/>
                <a:latin typeface="+mn-lt"/>
                <a:ea typeface="+mn-ea"/>
                <a:cs typeface="+mn-cs"/>
              </a:rPr>
              <a:t>counts tend to increase as county population size increases. In other words, counts may indicate the total number of children or families with a need, but may not indicate how well or poorly a county is addressing that need.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a:t>
            </a:fld>
            <a:endParaRPr lang="en-US" dirty="0"/>
          </a:p>
        </p:txBody>
      </p:sp>
    </p:spTree>
    <p:extLst>
      <p:ext uri="{BB962C8B-B14F-4D97-AF65-F5344CB8AC3E}">
        <p14:creationId xmlns:p14="http://schemas.microsoft.com/office/powerpoint/2010/main" val="27686705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school districts with data available for this county, Wildwood and Lower Cape May Regional have the lowest graduation rates.</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includes over time data for 2020, 2021, 2022, and 2023. It may also include data for additional school districts.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52</a:t>
            </a:fld>
            <a:endParaRPr lang="en-US" dirty="0"/>
          </a:p>
        </p:txBody>
      </p:sp>
    </p:spTree>
    <p:extLst>
      <p:ext uri="{BB962C8B-B14F-4D97-AF65-F5344CB8AC3E}">
        <p14:creationId xmlns:p14="http://schemas.microsoft.com/office/powerpoint/2010/main" val="34520807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 of households with broadband access in this county is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households with broadband access has tended to increase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53</a:t>
            </a:fld>
            <a:endParaRPr lang="en-US" dirty="0"/>
          </a:p>
        </p:txBody>
      </p:sp>
    </p:spTree>
    <p:extLst>
      <p:ext uri="{BB962C8B-B14F-4D97-AF65-F5344CB8AC3E}">
        <p14:creationId xmlns:p14="http://schemas.microsoft.com/office/powerpoint/2010/main" val="2159835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violent crime rate is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highest in the state. </a:t>
            </a:r>
          </a:p>
          <a:p>
            <a:r>
              <a:rPr lang="en-US" sz="1200" kern="1200" dirty="0">
                <a:solidFill>
                  <a:schemeClr val="tx1"/>
                </a:solidFill>
                <a:effectLst/>
                <a:latin typeface="+mn-lt"/>
                <a:ea typeface="+mn-ea"/>
                <a:cs typeface="+mn-cs"/>
              </a:rPr>
              <a:t>Comparisons of crime rates between counties should not be made without considering seasonal population volume, transience, tourism, and labor forces.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Info</a:t>
            </a:r>
            <a:r>
              <a:rPr lang="en-US" sz="1200" kern="1200" dirty="0">
                <a:solidFill>
                  <a:schemeClr val="tx1"/>
                </a:solidFill>
                <a:effectLst/>
                <a:latin typeface="+mn-lt"/>
                <a:ea typeface="+mn-ea"/>
                <a:cs typeface="+mn-cs"/>
              </a:rPr>
              <a:t>: Violent crime rates are based on permanent, year-round populations and refer to instances of murder, rape, robbery and aggravated assault.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55</a:t>
            </a:fld>
            <a:endParaRPr lang="en-US" dirty="0"/>
          </a:p>
        </p:txBody>
      </p:sp>
    </p:spTree>
    <p:extLst>
      <p:ext uri="{BB962C8B-B14F-4D97-AF65-F5344CB8AC3E}">
        <p14:creationId xmlns:p14="http://schemas.microsoft.com/office/powerpoint/2010/main" val="15253756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violent crimes were attributed to aggravated assault and most nonviolent crimes were attributed to larceny.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56</a:t>
            </a:fld>
            <a:endParaRPr lang="en-US" dirty="0"/>
          </a:p>
        </p:txBody>
      </p:sp>
    </p:spTree>
    <p:extLst>
      <p:ext uri="{BB962C8B-B14F-4D97-AF65-F5344CB8AC3E}">
        <p14:creationId xmlns:p14="http://schemas.microsoft.com/office/powerpoint/2010/main" val="41669776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juvenile arrest rate is the highest in the state.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county’s rate has tended to vary over time, and is generally above the rate for NJ.  </a:t>
            </a:r>
          </a:p>
          <a:p>
            <a:r>
              <a:rPr lang="en-US" sz="1200" kern="1200" dirty="0">
                <a:solidFill>
                  <a:schemeClr val="tx1"/>
                </a:solidFill>
                <a:effectLst/>
                <a:latin typeface="+mn-lt"/>
                <a:ea typeface="+mn-ea"/>
                <a:cs typeface="+mn-cs"/>
              </a:rPr>
              <a:t>  The 2021 data is in two different formats, making it difficult to compile, and not very accurate.</a:t>
            </a:r>
          </a:p>
          <a:p>
            <a:r>
              <a:rPr lang="en-US" sz="1200" kern="1200" dirty="0">
                <a:solidFill>
                  <a:schemeClr val="tx1"/>
                </a:solidFill>
                <a:effectLst/>
                <a:latin typeface="+mn-lt"/>
                <a:ea typeface="+mn-ea"/>
                <a:cs typeface="+mn-cs"/>
              </a:rPr>
              <a:t>The NJ juvenile arrest rate is per 1,000 youth under age 18.</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57</a:t>
            </a:fld>
            <a:endParaRPr lang="en-US" dirty="0"/>
          </a:p>
        </p:txBody>
      </p:sp>
    </p:spTree>
    <p:extLst>
      <p:ext uri="{BB962C8B-B14F-4D97-AF65-F5344CB8AC3E}">
        <p14:creationId xmlns:p14="http://schemas.microsoft.com/office/powerpoint/2010/main" val="4648599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kern="1200" dirty="0">
                <a:solidFill>
                  <a:schemeClr val="tx1"/>
                </a:solidFill>
                <a:effectLst/>
                <a:latin typeface="+mn-lt"/>
                <a:ea typeface="+mn-ea"/>
                <a:cs typeface="+mn-cs"/>
              </a:rPr>
              <a:t>Without accounting for population size, of the NJ counties, this county has the: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school reported vandalism incidents;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lowest number of school reported violence incidents.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58</a:t>
            </a:fld>
            <a:endParaRPr lang="en-US" dirty="0"/>
          </a:p>
        </p:txBody>
      </p:sp>
    </p:spTree>
    <p:extLst>
      <p:ext uri="{BB962C8B-B14F-4D97-AF65-F5344CB8AC3E}">
        <p14:creationId xmlns:p14="http://schemas.microsoft.com/office/powerpoint/2010/main" val="39563095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rate (per 10,000) of social associations in this county is the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rate of social associations has tended to decrease over time.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59</a:t>
            </a:fld>
            <a:endParaRPr lang="en-US" dirty="0"/>
          </a:p>
        </p:txBody>
      </p:sp>
    </p:spTree>
    <p:extLst>
      <p:ext uri="{BB962C8B-B14F-4D97-AF65-F5344CB8AC3E}">
        <p14:creationId xmlns:p14="http://schemas.microsoft.com/office/powerpoint/2010/main" val="25036955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highest rate of reported domestic violence incidents of</a:t>
            </a:r>
            <a:r>
              <a:rPr lang="en-US" sz="1200" kern="1200" baseline="0" dirty="0">
                <a:solidFill>
                  <a:schemeClr val="tx1"/>
                </a:solidFill>
                <a:effectLst/>
                <a:latin typeface="+mn-lt"/>
                <a:ea typeface="+mn-ea"/>
                <a:cs typeface="+mn-cs"/>
              </a:rPr>
              <a:t> the</a:t>
            </a:r>
            <a:r>
              <a:rPr lang="en-US" sz="1200" kern="1200" dirty="0">
                <a:solidFill>
                  <a:schemeClr val="tx1"/>
                </a:solidFill>
                <a:effectLst/>
                <a:latin typeface="+mn-lt"/>
                <a:ea typeface="+mn-ea"/>
                <a:cs typeface="+mn-cs"/>
              </a:rPr>
              <a:t> NJ counties.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p:txBody>
      </p:sp>
      <p:sp>
        <p:nvSpPr>
          <p:cNvPr id="4" name="Slide Number Placeholder 3"/>
          <p:cNvSpPr>
            <a:spLocks noGrp="1"/>
          </p:cNvSpPr>
          <p:nvPr>
            <p:ph type="sldNum" sz="quarter" idx="10"/>
          </p:nvPr>
        </p:nvSpPr>
        <p:spPr/>
        <p:txBody>
          <a:bodyPr/>
          <a:lstStyle/>
          <a:p>
            <a:fld id="{2D8348A3-7091-4FB3-AE37-CB43F4A5F199}" type="slidenum">
              <a:rPr lang="en-US" smtClean="0"/>
              <a:t>61</a:t>
            </a:fld>
            <a:endParaRPr lang="en-US" dirty="0"/>
          </a:p>
        </p:txBody>
      </p:sp>
    </p:spTree>
    <p:extLst>
      <p:ext uri="{BB962C8B-B14F-4D97-AF65-F5344CB8AC3E}">
        <p14:creationId xmlns:p14="http://schemas.microsoft.com/office/powerpoint/2010/main" val="42496615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domestic violence incidents in this county has tended to increase over 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62</a:t>
            </a:fld>
            <a:endParaRPr lang="en-US" dirty="0"/>
          </a:p>
        </p:txBody>
      </p:sp>
    </p:spTree>
    <p:extLst>
      <p:ext uri="{BB962C8B-B14F-4D97-AF65-F5344CB8AC3E}">
        <p14:creationId xmlns:p14="http://schemas.microsoft.com/office/powerpoint/2010/main" val="36675061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the county, most domestic violence offenses were categorized as harassment.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63</a:t>
            </a:fld>
            <a:endParaRPr lang="en-US" dirty="0"/>
          </a:p>
        </p:txBody>
      </p:sp>
    </p:spTree>
    <p:extLst>
      <p:ext uri="{BB962C8B-B14F-4D97-AF65-F5344CB8AC3E}">
        <p14:creationId xmlns:p14="http://schemas.microsoft.com/office/powerpoint/2010/main" val="340488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a:t>
            </a:fld>
            <a:endParaRPr lang="en-US" dirty="0"/>
          </a:p>
        </p:txBody>
      </p:sp>
    </p:spTree>
    <p:extLst>
      <p:ext uri="{BB962C8B-B14F-4D97-AF65-F5344CB8AC3E}">
        <p14:creationId xmlns:p14="http://schemas.microsoft.com/office/powerpoint/2010/main" val="16789134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 has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new complaints filed in the state.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64</a:t>
            </a:fld>
            <a:endParaRPr lang="en-US" dirty="0"/>
          </a:p>
        </p:txBody>
      </p:sp>
    </p:spTree>
    <p:extLst>
      <p:ext uri="{BB962C8B-B14F-4D97-AF65-F5344CB8AC3E}">
        <p14:creationId xmlns:p14="http://schemas.microsoft.com/office/powerpoint/2010/main" val="41524157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each NJ county, men tend to have higher annual incomes than women.</a:t>
            </a:r>
          </a:p>
        </p:txBody>
      </p:sp>
      <p:sp>
        <p:nvSpPr>
          <p:cNvPr id="4" name="Slide Number Placeholder 3"/>
          <p:cNvSpPr>
            <a:spLocks noGrp="1"/>
          </p:cNvSpPr>
          <p:nvPr>
            <p:ph type="sldNum" sz="quarter" idx="10"/>
          </p:nvPr>
        </p:nvSpPr>
        <p:spPr/>
        <p:txBody>
          <a:bodyPr/>
          <a:lstStyle/>
          <a:p>
            <a:fld id="{2D8348A3-7091-4FB3-AE37-CB43F4A5F199}" type="slidenum">
              <a:rPr lang="en-US" smtClean="0"/>
              <a:t>65</a:t>
            </a:fld>
            <a:endParaRPr lang="en-US" dirty="0"/>
          </a:p>
        </p:txBody>
      </p:sp>
    </p:spTree>
    <p:extLst>
      <p:ext uri="{BB962C8B-B14F-4D97-AF65-F5344CB8AC3E}">
        <p14:creationId xmlns:p14="http://schemas.microsoft.com/office/powerpoint/2010/main" val="19881716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median income for: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males has increased over time.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females has varied over time.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Men tended to earned about $11K more than women.</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66</a:t>
            </a:fld>
            <a:endParaRPr lang="en-US" dirty="0"/>
          </a:p>
        </p:txBody>
      </p:sp>
    </p:spTree>
    <p:extLst>
      <p:ext uri="{BB962C8B-B14F-4D97-AF65-F5344CB8AC3E}">
        <p14:creationId xmlns:p14="http://schemas.microsoft.com/office/powerpoint/2010/main" val="13133804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lowest number of school reported substance incidents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68</a:t>
            </a:fld>
            <a:endParaRPr lang="en-US" dirty="0"/>
          </a:p>
        </p:txBody>
      </p:sp>
    </p:spTree>
    <p:extLst>
      <p:ext uri="{BB962C8B-B14F-4D97-AF65-F5344CB8AC3E}">
        <p14:creationId xmlns:p14="http://schemas.microsoft.com/office/powerpoint/2010/main" val="6862924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Across a two-year period (2022 to 2023), 3 counties experienced an increase in the percentage of suspected opioid deaths (positive percentages), while the remaining 16 NJ counties experienced a decrease (negative percentages).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-25% change indicates a decrease in suspected overdose deaths across 2022 to 2023.</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Between 2019 and 2023, the number of suspected opioid deaths in this county has tended to vary.</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69</a:t>
            </a:fld>
            <a:endParaRPr lang="en-US" dirty="0"/>
          </a:p>
        </p:txBody>
      </p:sp>
    </p:spTree>
    <p:extLst>
      <p:ext uri="{BB962C8B-B14F-4D97-AF65-F5344CB8AC3E}">
        <p14:creationId xmlns:p14="http://schemas.microsoft.com/office/powerpoint/2010/main" val="33271333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treatment center admissions were due to alcohol usage.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statewide Substance Abuse Overview provides statistics on substance abuse treatment in New Jersey for calendar year 2023. In 2023, there were 82,176 treatment admissions and 81,957 discharges reported to the New Jersey Department of Human Services, Division of Mental Health and Addiction Services by substance use disorder treatment providers. These data were submitted through the web-based New Jersey Substance Abuse Monitoring System (NJSAMS). This report is based on the information provided in the March 2024 NJSAMS download data.</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70</a:t>
            </a:fld>
            <a:endParaRPr lang="en-US" dirty="0"/>
          </a:p>
        </p:txBody>
      </p:sp>
    </p:spTree>
    <p:extLst>
      <p:ext uri="{BB962C8B-B14F-4D97-AF65-F5344CB8AC3E}">
        <p14:creationId xmlns:p14="http://schemas.microsoft.com/office/powerpoint/2010/main" val="30350798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there are similar numbers of mental health programs available. </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72</a:t>
            </a:fld>
            <a:endParaRPr lang="en-US" dirty="0"/>
          </a:p>
        </p:txBody>
      </p:sp>
    </p:spTree>
    <p:extLst>
      <p:ext uri="{BB962C8B-B14F-4D97-AF65-F5344CB8AC3E}">
        <p14:creationId xmlns:p14="http://schemas.microsoft.com/office/powerpoint/2010/main" val="16469367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mental health distress in this county is unavailable.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mental health distress in this phone survey has tended to vary over time.  No data is available for 2021 and 2022.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Data is unavailable for Cape May and Salem Counties.</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 </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Percentages based on fewer than 50 completed surveys and/or relative standard error (RSE) &gt; 30% are not shown because they do not meet the CDC BRFSS standard for data release.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2D8348A3-7091-4FB3-AE37-CB43F4A5F199}" type="slidenum">
              <a:rPr lang="en-US" smtClean="0"/>
              <a:t>73</a:t>
            </a:fld>
            <a:endParaRPr lang="en-US" dirty="0"/>
          </a:p>
        </p:txBody>
      </p:sp>
    </p:spTree>
    <p:extLst>
      <p:ext uri="{BB962C8B-B14F-4D97-AF65-F5344CB8AC3E}">
        <p14:creationId xmlns:p14="http://schemas.microsoft.com/office/powerpoint/2010/main" val="43443778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data is unavailable by race/ethnicity.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data is unavailable by gender.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74</a:t>
            </a:fld>
            <a:endParaRPr lang="en-US" dirty="0"/>
          </a:p>
        </p:txBody>
      </p:sp>
    </p:spTree>
    <p:extLst>
      <p:ext uri="{BB962C8B-B14F-4D97-AF65-F5344CB8AC3E}">
        <p14:creationId xmlns:p14="http://schemas.microsoft.com/office/powerpoint/2010/main" val="328737840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diagnosed depression in this county is estimated to be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depression in this phone survey has tended to vary over time.</a:t>
            </a:r>
          </a:p>
          <a:p>
            <a:r>
              <a:rPr lang="en-US" sz="1800" dirty="0">
                <a:effectLst/>
                <a:latin typeface="Aptos" panose="020B0004020202020204" pitchFamily="34" charset="0"/>
                <a:ea typeface="Aptos" panose="020B0004020202020204" pitchFamily="34" charset="0"/>
                <a:cs typeface="Times New Roman" panose="02020603050405020304" pitchFamily="18" charset="0"/>
              </a:rPr>
              <a:t>Data is unavailable for Salem and Warren counties.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Percentages based on fewer than 50 completed surveys and/or relative standard error (RSE) &gt; 30% are not shown because they do not meet the CDC BRFSS standard for data release.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endParaRPr lang="en-US" sz="1200" b="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75</a:t>
            </a:fld>
            <a:endParaRPr lang="en-US" dirty="0"/>
          </a:p>
        </p:txBody>
      </p:sp>
    </p:spTree>
    <p:extLst>
      <p:ext uri="{BB962C8B-B14F-4D97-AF65-F5344CB8AC3E}">
        <p14:creationId xmlns:p14="http://schemas.microsoft.com/office/powerpoint/2010/main" val="18842409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Differences between the county and the state’s demographic make-up include higher proportions of White residents, and lower proportions of Black/African American, Asian, Other, and Hispanic/Latino residents in this county.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11</a:t>
            </a:fld>
            <a:endParaRPr lang="en-US" dirty="0"/>
          </a:p>
        </p:txBody>
      </p:sp>
    </p:spTree>
    <p:extLst>
      <p:ext uri="{BB962C8B-B14F-4D97-AF65-F5344CB8AC3E}">
        <p14:creationId xmlns:p14="http://schemas.microsoft.com/office/powerpoint/2010/main" val="6664787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In this county, the data is unavailable by race/ethnicity.</a:t>
            </a:r>
          </a:p>
          <a:p>
            <a:pPr lvl="0"/>
            <a:r>
              <a:rPr lang="en-US" sz="1200" kern="1200" dirty="0">
                <a:solidFill>
                  <a:schemeClr val="tx1"/>
                </a:solidFill>
                <a:effectLst/>
                <a:latin typeface="+mn-lt"/>
                <a:ea typeface="+mn-ea"/>
                <a:cs typeface="+mn-cs"/>
              </a:rPr>
              <a:t>In this county, the data is unavailable by gender.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76</a:t>
            </a:fld>
            <a:endParaRPr lang="en-US" dirty="0"/>
          </a:p>
        </p:txBody>
      </p:sp>
    </p:spTree>
    <p:extLst>
      <p:ext uri="{BB962C8B-B14F-4D97-AF65-F5344CB8AC3E}">
        <p14:creationId xmlns:p14="http://schemas.microsoft.com/office/powerpoint/2010/main" val="19027094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rate of suicide deaths, of the NJ counties.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77</a:t>
            </a:fld>
            <a:endParaRPr lang="en-US" dirty="0"/>
          </a:p>
        </p:txBody>
      </p:sp>
    </p:spTree>
    <p:extLst>
      <p:ext uri="{BB962C8B-B14F-4D97-AF65-F5344CB8AC3E}">
        <p14:creationId xmlns:p14="http://schemas.microsoft.com/office/powerpoint/2010/main" val="96320282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lowest number of children enrolled in Special Ed services of the NJ counties.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Charter schools were included in the county of registered address.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79</a:t>
            </a:fld>
            <a:endParaRPr lang="en-US" dirty="0"/>
          </a:p>
        </p:txBody>
      </p:sp>
    </p:spTree>
    <p:extLst>
      <p:ext uri="{BB962C8B-B14F-4D97-AF65-F5344CB8AC3E}">
        <p14:creationId xmlns:p14="http://schemas.microsoft.com/office/powerpoint/2010/main" val="156511443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lowest number of children receiving early intervention services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80</a:t>
            </a:fld>
            <a:endParaRPr lang="en-US" dirty="0"/>
          </a:p>
        </p:txBody>
      </p:sp>
    </p:spTree>
    <p:extLst>
      <p:ext uri="{BB962C8B-B14F-4D97-AF65-F5344CB8AC3E}">
        <p14:creationId xmlns:p14="http://schemas.microsoft.com/office/powerpoint/2010/main" val="96751706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developmental disabilities eligible youth in this county is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developmental disabilities eligible youth has tended to increase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81</a:t>
            </a:fld>
            <a:endParaRPr lang="en-US" dirty="0"/>
          </a:p>
        </p:txBody>
      </p:sp>
    </p:spTree>
    <p:extLst>
      <p:ext uri="{BB962C8B-B14F-4D97-AF65-F5344CB8AC3E}">
        <p14:creationId xmlns:p14="http://schemas.microsoft.com/office/powerpoint/2010/main" val="41613916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percentage of children with elevated blood lead levels, of the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82</a:t>
            </a:fld>
            <a:endParaRPr lang="en-US" dirty="0"/>
          </a:p>
        </p:txBody>
      </p:sp>
    </p:spTree>
    <p:extLst>
      <p:ext uri="{BB962C8B-B14F-4D97-AF65-F5344CB8AC3E}">
        <p14:creationId xmlns:p14="http://schemas.microsoft.com/office/powerpoint/2010/main" val="70356684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lowest number of school reported HIB incidents of the NJ counties.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83</a:t>
            </a:fld>
            <a:endParaRPr lang="en-US" dirty="0"/>
          </a:p>
        </p:txBody>
      </p:sp>
    </p:spTree>
    <p:extLst>
      <p:ext uri="{BB962C8B-B14F-4D97-AF65-F5344CB8AC3E}">
        <p14:creationId xmlns:p14="http://schemas.microsoft.com/office/powerpoint/2010/main" val="34839192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2023, this county had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children served by CP&amp;P of NJ counties. (Note that county population size has not been accounted for in this indicator).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served (from workbook and the data table behind graph 1.12):</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In-home:  368</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Out-of-home placement: 68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Hunterdon out-of-home placement data is suppressed. In order to protect the privacy of children and families represented in this report, when data is less than 10, these values are suppressed.</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2023 calendar year) the number of children served in total across the full year by CP&amp;P would be higher.</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85</a:t>
            </a:fld>
            <a:endParaRPr lang="en-US" dirty="0"/>
          </a:p>
        </p:txBody>
      </p:sp>
    </p:spTree>
    <p:extLst>
      <p:ext uri="{BB962C8B-B14F-4D97-AF65-F5344CB8AC3E}">
        <p14:creationId xmlns:p14="http://schemas.microsoft.com/office/powerpoint/2010/main" val="72682124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each year, the number of children in CP&amp;P out-of-home placements was lower in 2023 as compared to most previous years.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2023 calendar year) the number of children served in total across the full year by CP&amp;P would be higher.</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86</a:t>
            </a:fld>
            <a:endParaRPr lang="en-US" dirty="0"/>
          </a:p>
        </p:txBody>
      </p:sp>
    </p:spTree>
    <p:extLst>
      <p:ext uri="{BB962C8B-B14F-4D97-AF65-F5344CB8AC3E}">
        <p14:creationId xmlns:p14="http://schemas.microsoft.com/office/powerpoint/2010/main" val="335945589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Without accounting for population size, this county has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lowest number of grandparents responsible for their own grandchildren, of the NJ counties. </a:t>
            </a:r>
          </a:p>
        </p:txBody>
      </p:sp>
      <p:sp>
        <p:nvSpPr>
          <p:cNvPr id="4" name="Slide Number Placeholder 3"/>
          <p:cNvSpPr>
            <a:spLocks noGrp="1"/>
          </p:cNvSpPr>
          <p:nvPr>
            <p:ph type="sldNum" sz="quarter" idx="5"/>
          </p:nvPr>
        </p:nvSpPr>
        <p:spPr/>
        <p:txBody>
          <a:bodyPr/>
          <a:lstStyle/>
          <a:p>
            <a:fld id="{2D8348A3-7091-4FB3-AE37-CB43F4A5F199}" type="slidenum">
              <a:rPr lang="en-US" smtClean="0"/>
              <a:t>87</a:t>
            </a:fld>
            <a:endParaRPr lang="en-US" dirty="0"/>
          </a:p>
        </p:txBody>
      </p:sp>
    </p:spTree>
    <p:extLst>
      <p:ext uri="{BB962C8B-B14F-4D97-AF65-F5344CB8AC3E}">
        <p14:creationId xmlns:p14="http://schemas.microsoft.com/office/powerpoint/2010/main" val="4283324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Over the last 5 years for which we have Census data, this county’s proportion of White residents has decreased slightly while the proportion of American Indian/Alaska Native residents has increased slightly. Other ethnic/racial groups appear fairly steady.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12</a:t>
            </a:fld>
            <a:endParaRPr lang="en-US" dirty="0"/>
          </a:p>
        </p:txBody>
      </p:sp>
    </p:spTree>
    <p:extLst>
      <p:ext uri="{BB962C8B-B14F-4D97-AF65-F5344CB8AC3E}">
        <p14:creationId xmlns:p14="http://schemas.microsoft.com/office/powerpoint/2010/main" val="32719933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marR="0">
              <a:lnSpc>
                <a:spcPct val="107000"/>
              </a:lnSpc>
              <a:spcBef>
                <a:spcPts val="0"/>
              </a:spcBef>
              <a:spcAft>
                <a:spcPts val="800"/>
              </a:spcAft>
            </a:pPr>
            <a:r>
              <a:rPr lang="en-US" sz="1200" kern="1200" dirty="0">
                <a:solidFill>
                  <a:schemeClr val="tx1"/>
                </a:solidFill>
                <a:effectLst/>
                <a:latin typeface="+mn-lt"/>
                <a:ea typeface="+mn-ea"/>
                <a:cs typeface="+mn-cs"/>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14.4 Multiple sources identified: </a:t>
            </a: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https://www.capeatlanticresourcenet.org/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http://www.jfsatlantic.org/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https://www.centerffs.org/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http://mhaac.info/family-support-services.html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https://www.unitedway.org/local/united-states/new-jersey/greater-philadelphia-southern-new-jersey-atlantic-cape-may-cumberland-count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https://www.nj.gov/dcf/families/support/success/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88</a:t>
            </a:fld>
            <a:endParaRPr lang="en-US" dirty="0"/>
          </a:p>
        </p:txBody>
      </p:sp>
    </p:spTree>
    <p:extLst>
      <p:ext uri="{BB962C8B-B14F-4D97-AF65-F5344CB8AC3E}">
        <p14:creationId xmlns:p14="http://schemas.microsoft.com/office/powerpoint/2010/main" val="242609559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percentage of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graders meeting or exceeding expectations on New Jersey Student Learning Assessments for English Language Arts.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90</a:t>
            </a:fld>
            <a:endParaRPr lang="en-US" dirty="0"/>
          </a:p>
        </p:txBody>
      </p:sp>
    </p:spTree>
    <p:extLst>
      <p:ext uri="{BB962C8B-B14F-4D97-AF65-F5344CB8AC3E}">
        <p14:creationId xmlns:p14="http://schemas.microsoft.com/office/powerpoint/2010/main" val="359173194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percentage of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graders meeting or exceeding expectations on New Jersey Student Learning Assessments for Mathematics.</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91</a:t>
            </a:fld>
            <a:endParaRPr lang="en-US" dirty="0"/>
          </a:p>
        </p:txBody>
      </p:sp>
    </p:spTree>
    <p:extLst>
      <p:ext uri="{BB962C8B-B14F-4D97-AF65-F5344CB8AC3E}">
        <p14:creationId xmlns:p14="http://schemas.microsoft.com/office/powerpoint/2010/main" val="131141217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Across a two-year period (2022 to 2023), only one county experienced a decrease in the percentage of state funded preschool enrollment (negative percentages), while the remaining 20 NJ counties experienced an increase (positive percentages).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this county, the 1% change indicates an increase in state funded preschool enrollment across 2022 to 2023.</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92</a:t>
            </a:fld>
            <a:endParaRPr lang="en-US" dirty="0"/>
          </a:p>
        </p:txBody>
      </p:sp>
    </p:spTree>
    <p:extLst>
      <p:ext uri="{BB962C8B-B14F-4D97-AF65-F5344CB8AC3E}">
        <p14:creationId xmlns:p14="http://schemas.microsoft.com/office/powerpoint/2010/main" val="78312415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16.1 Sources Include:</a:t>
            </a: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https://www.probononj.org/ProviderDirectory.aspx</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https://www.capeatlanticresourcenet.org/community-services/legal-advocacy/advocacy/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D8348A3-7091-4FB3-AE37-CB43F4A5F199}" type="slidenum">
              <a:rPr lang="en-US" smtClean="0"/>
              <a:t>94</a:t>
            </a:fld>
            <a:endParaRPr lang="en-US" dirty="0"/>
          </a:p>
        </p:txBody>
      </p:sp>
    </p:spTree>
    <p:extLst>
      <p:ext uri="{BB962C8B-B14F-4D97-AF65-F5344CB8AC3E}">
        <p14:creationId xmlns:p14="http://schemas.microsoft.com/office/powerpoint/2010/main" val="2529007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 has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highest index of Black/White residential segregation of the NJ counties. </a:t>
            </a:r>
          </a:p>
          <a:p>
            <a:pPr marL="171450" indent="-171450">
              <a:buFont typeface="Arial" panose="020B0604020202020204" pitchFamily="34" charset="0"/>
              <a:buChar char="•"/>
            </a:pPr>
            <a:r>
              <a:rPr lang="en-US" dirty="0"/>
              <a:t>The index of Black/White residential segregation in this county has slightly increased over time.</a:t>
            </a:r>
          </a:p>
        </p:txBody>
      </p:sp>
      <p:sp>
        <p:nvSpPr>
          <p:cNvPr id="4" name="Slide Number Placeholder 3"/>
          <p:cNvSpPr>
            <a:spLocks noGrp="1"/>
          </p:cNvSpPr>
          <p:nvPr>
            <p:ph type="sldNum" sz="quarter" idx="10"/>
          </p:nvPr>
        </p:nvSpPr>
        <p:spPr/>
        <p:txBody>
          <a:bodyPr/>
          <a:lstStyle/>
          <a:p>
            <a:fld id="{2D8348A3-7091-4FB3-AE37-CB43F4A5F199}" type="slidenum">
              <a:rPr lang="en-US" smtClean="0"/>
              <a:t>13</a:t>
            </a:fld>
            <a:endParaRPr lang="en-US" dirty="0"/>
          </a:p>
        </p:txBody>
      </p:sp>
    </p:spTree>
    <p:extLst>
      <p:ext uri="{BB962C8B-B14F-4D97-AF65-F5344CB8AC3E}">
        <p14:creationId xmlns:p14="http://schemas.microsoft.com/office/powerpoint/2010/main" val="3661388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is below the state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has tended to remain mostly steady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14</a:t>
            </a:fld>
            <a:endParaRPr lang="en-US" dirty="0"/>
          </a:p>
        </p:txBody>
      </p:sp>
    </p:spTree>
    <p:extLst>
      <p:ext uri="{BB962C8B-B14F-4D97-AF65-F5344CB8AC3E}">
        <p14:creationId xmlns:p14="http://schemas.microsoft.com/office/powerpoint/2010/main" val="2495555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9.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13.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4" name="TextBox 3">
            <a:extLst>
              <a:ext uri="{FF2B5EF4-FFF2-40B4-BE49-F238E27FC236}">
                <a16:creationId xmlns:a16="http://schemas.microsoft.com/office/drawing/2014/main" id="{4FC3502E-998F-4187-BA0A-B415E6C52E45}"/>
              </a:ext>
            </a:extLst>
          </p:cNvPr>
          <p:cNvSpPr txBox="1"/>
          <p:nvPr userDrawn="1"/>
        </p:nvSpPr>
        <p:spPr>
          <a:xfrm>
            <a:off x="-165100" y="4800600"/>
            <a:ext cx="3454400" cy="1508105"/>
          </a:xfrm>
          <a:prstGeom prst="rect">
            <a:avLst/>
          </a:prstGeom>
          <a:noFill/>
        </p:spPr>
        <p:txBody>
          <a:bodyPr wrap="square" rtlCol="0">
            <a:spAutoFit/>
          </a:bodyPr>
          <a:lstStyle/>
          <a:p>
            <a:pPr algn="ctr"/>
            <a:r>
              <a:rPr lang="en-US" sz="3400" b="0" dirty="0">
                <a:solidFill>
                  <a:schemeClr val="bg1"/>
                </a:solidFill>
                <a:latin typeface="Franklin Gothic Demi" panose="020B0703020102020204" pitchFamily="34" charset="0"/>
              </a:rPr>
              <a:t>Cape May County</a:t>
            </a:r>
          </a:p>
          <a:p>
            <a:pPr algn="ctr"/>
            <a:r>
              <a:rPr lang="en-US" sz="2400" b="0" dirty="0">
                <a:solidFill>
                  <a:schemeClr val="bg1"/>
                </a:solidFill>
                <a:latin typeface="Franklin Gothic Demi" panose="020B0703020102020204" pitchFamily="34" charset="0"/>
              </a:rPr>
              <a:t>New Jersey</a:t>
            </a:r>
          </a:p>
        </p:txBody>
      </p:sp>
    </p:spTree>
    <p:extLst>
      <p:ext uri="{BB962C8B-B14F-4D97-AF65-F5344CB8AC3E}">
        <p14:creationId xmlns:p14="http://schemas.microsoft.com/office/powerpoint/2010/main" val="2970018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3" name="Picture 2">
            <a:extLst>
              <a:ext uri="{FF2B5EF4-FFF2-40B4-BE49-F238E27FC236}">
                <a16:creationId xmlns:a16="http://schemas.microsoft.com/office/drawing/2014/main" id="{31067024-7D26-1410-440B-59C792C85EBD}"/>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67459" y="140618"/>
            <a:ext cx="438150" cy="82915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14">
            <a:extLst>
              <a:ext uri="{FF2B5EF4-FFF2-40B4-BE49-F238E27FC236}">
                <a16:creationId xmlns:a16="http://schemas.microsoft.com/office/drawing/2014/main" id="{CDCEE058-C825-D76A-D94B-9AF2929ED31F}"/>
              </a:ext>
            </a:extLst>
          </p:cNvPr>
          <p:cNvSpPr txBox="1"/>
          <p:nvPr userDrawn="1"/>
        </p:nvSpPr>
        <p:spPr>
          <a:xfrm>
            <a:off x="694781" y="0"/>
            <a:ext cx="829219"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Franklin Gothic Medium Cond" panose="020B0606030402020204" pitchFamily="34" charset="0"/>
              </a:rPr>
              <a:t>Cape May</a:t>
            </a:r>
          </a:p>
          <a:p>
            <a:r>
              <a:rPr lang="en-US" sz="1600" dirty="0">
                <a:latin typeface="Franklin Gothic Medium Cond" panose="020B0606030402020204" pitchFamily="34" charset="0"/>
              </a:rPr>
              <a:t>County</a:t>
            </a:r>
          </a:p>
        </p:txBody>
      </p:sp>
    </p:spTree>
    <p:extLst>
      <p:ext uri="{BB962C8B-B14F-4D97-AF65-F5344CB8AC3E}">
        <p14:creationId xmlns:p14="http://schemas.microsoft.com/office/powerpoint/2010/main" val="7936579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 name="Rectangle 6">
            <a:extLst>
              <a:ext uri="{FF2B5EF4-FFF2-40B4-BE49-F238E27FC236}">
                <a16:creationId xmlns:a16="http://schemas.microsoft.com/office/drawing/2014/main" id="{907F832F-DBC0-4F1C-9100-237B0BE509F8}"/>
              </a:ext>
            </a:extLst>
          </p:cNvPr>
          <p:cNvSpPr/>
          <p:nvPr userDrawn="1"/>
        </p:nvSpPr>
        <p:spPr>
          <a:xfrm>
            <a:off x="8001000" y="640080"/>
            <a:ext cx="3886200" cy="5577840"/>
          </a:xfrm>
          <a:prstGeom prst="rect">
            <a:avLst/>
          </a:prstGeom>
        </p:spPr>
        <p:txBody>
          <a:bodyPr wrap="square">
            <a:noAutofit/>
          </a:bodyPr>
          <a:lstStyle/>
          <a:p>
            <a:endParaRPr lang="en-US" sz="14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BAB4CE7F-09EF-441C-952D-B65CB5883507}"/>
              </a:ext>
            </a:extLst>
          </p:cNvPr>
          <p:cNvSpPr txBox="1"/>
          <p:nvPr userDrawn="1"/>
        </p:nvSpPr>
        <p:spPr>
          <a:xfrm>
            <a:off x="152400" y="2590800"/>
            <a:ext cx="2819400" cy="1077218"/>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Resources</a:t>
            </a:r>
          </a:p>
          <a:p>
            <a:pPr algn="ctr"/>
            <a:endParaRPr lang="en-US" sz="2400" dirty="0">
              <a:solidFill>
                <a:schemeClr val="bg1"/>
              </a:solidFill>
              <a:latin typeface="Franklin Gothic Demi" panose="020B0703020102020204" pitchFamily="34" charset="0"/>
            </a:endParaRPr>
          </a:p>
        </p:txBody>
      </p:sp>
      <p:pic>
        <p:nvPicPr>
          <p:cNvPr id="3" name="Picture 2">
            <a:extLst>
              <a:ext uri="{FF2B5EF4-FFF2-40B4-BE49-F238E27FC236}">
                <a16:creationId xmlns:a16="http://schemas.microsoft.com/office/drawing/2014/main" id="{CE243089-963D-D7EE-F63C-CE01EAC94563}"/>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67459" y="140618"/>
            <a:ext cx="438150" cy="82915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14">
            <a:extLst>
              <a:ext uri="{FF2B5EF4-FFF2-40B4-BE49-F238E27FC236}">
                <a16:creationId xmlns:a16="http://schemas.microsoft.com/office/drawing/2014/main" id="{3379C5ED-6B98-D664-FAA8-F3EBA5B60794}"/>
              </a:ext>
            </a:extLst>
          </p:cNvPr>
          <p:cNvSpPr txBox="1"/>
          <p:nvPr userDrawn="1"/>
        </p:nvSpPr>
        <p:spPr>
          <a:xfrm>
            <a:off x="694781" y="0"/>
            <a:ext cx="829219"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Franklin Gothic Medium Cond" panose="020B0606030402020204" pitchFamily="34" charset="0"/>
              </a:rPr>
              <a:t>Cape May</a:t>
            </a:r>
          </a:p>
          <a:p>
            <a:r>
              <a:rPr lang="en-US" sz="1600" dirty="0">
                <a:latin typeface="Franklin Gothic Medium Cond" panose="020B0606030402020204" pitchFamily="34" charset="0"/>
              </a:rPr>
              <a:t>County</a:t>
            </a:r>
          </a:p>
        </p:txBody>
      </p:sp>
    </p:spTree>
    <p:extLst>
      <p:ext uri="{BB962C8B-B14F-4D97-AF65-F5344CB8AC3E}">
        <p14:creationId xmlns:p14="http://schemas.microsoft.com/office/powerpoint/2010/main" val="28282037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6F5C736-7B9D-4255-9FEB-812A5C0ED2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E4ED2AF9-EB43-481C-A4B7-8CF909541B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7244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8A96A795-3F03-460A-B082-A81FDABD525D}"/>
              </a:ext>
            </a:extLst>
          </p:cNvPr>
          <p:cNvSpPr txBox="1"/>
          <p:nvPr userDrawn="1"/>
        </p:nvSpPr>
        <p:spPr>
          <a:xfrm>
            <a:off x="2023356" y="1334729"/>
            <a:ext cx="2903598" cy="707886"/>
          </a:xfrm>
          <a:prstGeom prst="rect">
            <a:avLst/>
          </a:prstGeom>
          <a:noFill/>
        </p:spPr>
        <p:txBody>
          <a:bodyPr wrap="square" rtlCol="0">
            <a:spAutoFit/>
          </a:bodyPr>
          <a:lstStyle/>
          <a:p>
            <a:r>
              <a:rPr lang="en-US" sz="4000" b="1" dirty="0">
                <a:latin typeface="Franklin Gothic Medium Cond" panose="020B0606030402020204" pitchFamily="34" charset="0"/>
              </a:rPr>
              <a:t>Demographics</a:t>
            </a:r>
          </a:p>
        </p:txBody>
      </p:sp>
      <p:pic>
        <p:nvPicPr>
          <p:cNvPr id="2" name="Picture 1">
            <a:extLst>
              <a:ext uri="{FF2B5EF4-FFF2-40B4-BE49-F238E27FC236}">
                <a16:creationId xmlns:a16="http://schemas.microsoft.com/office/drawing/2014/main" id="{C221ACB6-34E0-D930-FC0D-8EBE8FDD75E2}"/>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06710" y="833352"/>
            <a:ext cx="838200" cy="1586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92446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pic>
        <p:nvPicPr>
          <p:cNvPr id="6" name="Picture 5">
            <a:extLst>
              <a:ext uri="{FF2B5EF4-FFF2-40B4-BE49-F238E27FC236}">
                <a16:creationId xmlns:a16="http://schemas.microsoft.com/office/drawing/2014/main" id="{096FD732-0D57-4579-8587-1B79102606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10400" y="4267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23C5A339-472B-49F0-8F52-53CE7CD69210}"/>
              </a:ext>
            </a:extLst>
          </p:cNvPr>
          <p:cNvSpPr txBox="1"/>
          <p:nvPr userDrawn="1"/>
        </p:nvSpPr>
        <p:spPr>
          <a:xfrm>
            <a:off x="8686800" y="4741430"/>
            <a:ext cx="2903598" cy="830997"/>
          </a:xfrm>
          <a:prstGeom prst="rect">
            <a:avLst/>
          </a:prstGeom>
          <a:noFill/>
        </p:spPr>
        <p:txBody>
          <a:bodyPr wrap="square" rtlCol="0">
            <a:spAutoFit/>
          </a:bodyPr>
          <a:lstStyle/>
          <a:p>
            <a:r>
              <a:rPr lang="en-US" sz="4800" b="1" dirty="0">
                <a:latin typeface="Franklin Gothic Medium Cond" panose="020B0606030402020204" pitchFamily="34" charset="0"/>
              </a:rPr>
              <a:t>Economics</a:t>
            </a:r>
          </a:p>
        </p:txBody>
      </p:sp>
      <p:pic>
        <p:nvPicPr>
          <p:cNvPr id="2" name="Picture 1">
            <a:extLst>
              <a:ext uri="{FF2B5EF4-FFF2-40B4-BE49-F238E27FC236}">
                <a16:creationId xmlns:a16="http://schemas.microsoft.com/office/drawing/2014/main" id="{34974B37-E6D8-AD08-B0D1-E3D01266BD63}"/>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704198" y="4400765"/>
            <a:ext cx="838200" cy="1586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1318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Cost of Living</a:t>
              </a:r>
            </a:p>
          </p:txBody>
        </p:sp>
      </p:grpSp>
      <p:pic>
        <p:nvPicPr>
          <p:cNvPr id="2" name="Picture 1">
            <a:extLst>
              <a:ext uri="{FF2B5EF4-FFF2-40B4-BE49-F238E27FC236}">
                <a16:creationId xmlns:a16="http://schemas.microsoft.com/office/drawing/2014/main" id="{3A3DD3B3-C1F8-A988-15FC-952B8492C1B1}"/>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49699" y="390387"/>
            <a:ext cx="838200" cy="1586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23899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Income</a:t>
              </a:r>
            </a:p>
          </p:txBody>
        </p:sp>
      </p:grpSp>
      <p:pic>
        <p:nvPicPr>
          <p:cNvPr id="2" name="Picture 1">
            <a:extLst>
              <a:ext uri="{FF2B5EF4-FFF2-40B4-BE49-F238E27FC236}">
                <a16:creationId xmlns:a16="http://schemas.microsoft.com/office/drawing/2014/main" id="{13F30F6E-B161-DB85-1FB5-05C28DB2BD11}"/>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219200" y="358095"/>
            <a:ext cx="838200" cy="1586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23760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10A454A9-238E-4A74-AD74-765825DCFB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96A4FB32-C435-4263-9524-1BB0A1C84F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33800" y="2502327"/>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13">
            <a:extLst>
              <a:ext uri="{FF2B5EF4-FFF2-40B4-BE49-F238E27FC236}">
                <a16:creationId xmlns:a16="http://schemas.microsoft.com/office/drawing/2014/main" id="{3AF40970-FD84-481C-B0CF-4079892F9B0E}"/>
              </a:ext>
            </a:extLst>
          </p:cNvPr>
          <p:cNvSpPr txBox="1"/>
          <p:nvPr userDrawn="1"/>
        </p:nvSpPr>
        <p:spPr>
          <a:xfrm>
            <a:off x="5392560" y="2828834"/>
            <a:ext cx="299628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b="1" dirty="0">
                <a:latin typeface="Franklin Gothic Medium Cond" panose="020B0606030402020204" pitchFamily="34" charset="0"/>
              </a:rPr>
              <a:t>Housing</a:t>
            </a:r>
          </a:p>
        </p:txBody>
      </p:sp>
      <p:sp>
        <p:nvSpPr>
          <p:cNvPr id="7" name="TextBox 6">
            <a:extLst>
              <a:ext uri="{FF2B5EF4-FFF2-40B4-BE49-F238E27FC236}">
                <a16:creationId xmlns:a16="http://schemas.microsoft.com/office/drawing/2014/main" id="{00A02C48-69DB-42D2-83C3-681895ACF4BC}"/>
              </a:ext>
            </a:extLst>
          </p:cNvPr>
          <p:cNvSpPr txBox="1"/>
          <p:nvPr userDrawn="1"/>
        </p:nvSpPr>
        <p:spPr>
          <a:xfrm>
            <a:off x="5236780" y="3870435"/>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6C06BB5A-0362-6233-4B92-8DB4C164C09C}"/>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254500" y="2635892"/>
            <a:ext cx="838200" cy="1586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90100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8AF24986-9BC6-4E38-90AB-8C3EE257C39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AC3DE73D-58F9-4298-90C0-3FE3763E4E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3EB612EC-87F9-4494-B2CC-1CB03AAF0513}"/>
              </a:ext>
            </a:extLst>
          </p:cNvPr>
          <p:cNvSpPr txBox="1"/>
          <p:nvPr userDrawn="1"/>
        </p:nvSpPr>
        <p:spPr>
          <a:xfrm>
            <a:off x="2249099" y="754603"/>
            <a:ext cx="3008701" cy="1046440"/>
          </a:xfrm>
          <a:prstGeom prst="rect">
            <a:avLst/>
          </a:prstGeom>
          <a:noFill/>
        </p:spPr>
        <p:txBody>
          <a:bodyPr wrap="square" rtlCol="0" anchor="t">
            <a:spAutoFit/>
          </a:bodyPr>
          <a:lstStyle/>
          <a:p>
            <a:r>
              <a:rPr lang="en-US" sz="4800" b="1" dirty="0">
                <a:latin typeface="Franklin Gothic Medium Cond"/>
              </a:rPr>
              <a:t>Food</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2" name="Picture 1">
            <a:extLst>
              <a:ext uri="{FF2B5EF4-FFF2-40B4-BE49-F238E27FC236}">
                <a16:creationId xmlns:a16="http://schemas.microsoft.com/office/drawing/2014/main" id="{4E90F19E-03AD-2169-DFD6-741AD7A08DA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91037" y="514565"/>
            <a:ext cx="838200" cy="1586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64252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FDE8CFA5-1329-4A70-922B-8B5AA23F3D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5" name="Picture 4">
            <a:extLst>
              <a:ext uri="{FF2B5EF4-FFF2-40B4-BE49-F238E27FC236}">
                <a16:creationId xmlns:a16="http://schemas.microsoft.com/office/drawing/2014/main" id="{ECD37CF9-DF32-43F7-B089-BBDF818E35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5F5507AC-8EEE-480D-85C0-25B7840C5929}"/>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6">
            <a:extLst>
              <a:ext uri="{FF2B5EF4-FFF2-40B4-BE49-F238E27FC236}">
                <a16:creationId xmlns:a16="http://schemas.microsoft.com/office/drawing/2014/main" id="{384513AF-2ABE-4805-ACFF-C954C4814CC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6200" y="-332002"/>
            <a:ext cx="12798552" cy="7200986"/>
          </a:xfrm>
          <a:prstGeom prst="rect">
            <a:avLst/>
          </a:prstGeom>
        </p:spPr>
      </p:pic>
      <p:pic>
        <p:nvPicPr>
          <p:cNvPr id="8" name="Picture 7">
            <a:extLst>
              <a:ext uri="{FF2B5EF4-FFF2-40B4-BE49-F238E27FC236}">
                <a16:creationId xmlns:a16="http://schemas.microsoft.com/office/drawing/2014/main" id="{40652BAF-2E41-4812-B92E-B54068E1EF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400" y="304800"/>
            <a:ext cx="3311585"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13">
            <a:extLst>
              <a:ext uri="{FF2B5EF4-FFF2-40B4-BE49-F238E27FC236}">
                <a16:creationId xmlns:a16="http://schemas.microsoft.com/office/drawing/2014/main" id="{130CFAD8-F011-46FF-AA7A-63169EF11632}"/>
              </a:ext>
            </a:extLst>
          </p:cNvPr>
          <p:cNvSpPr txBox="1"/>
          <p:nvPr userDrawn="1"/>
        </p:nvSpPr>
        <p:spPr>
          <a:xfrm>
            <a:off x="1717747" y="304800"/>
            <a:ext cx="1746238"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dirty="0">
                <a:latin typeface="Franklin Gothic Medium Cond" panose="020B0606030402020204" pitchFamily="34" charset="0"/>
              </a:rPr>
              <a:t>Child </a:t>
            </a:r>
          </a:p>
          <a:p>
            <a:r>
              <a:rPr lang="en-US" sz="5400" b="1" dirty="0">
                <a:latin typeface="Franklin Gothic Medium Cond" panose="020B0606030402020204" pitchFamily="34" charset="0"/>
              </a:rPr>
              <a:t>Care</a:t>
            </a:r>
          </a:p>
        </p:txBody>
      </p:sp>
      <p:sp>
        <p:nvSpPr>
          <p:cNvPr id="10" name="TextBox 9">
            <a:extLst>
              <a:ext uri="{FF2B5EF4-FFF2-40B4-BE49-F238E27FC236}">
                <a16:creationId xmlns:a16="http://schemas.microsoft.com/office/drawing/2014/main" id="{682848E8-DE33-4BC8-8CAB-C99ACB9A4FA3}"/>
              </a:ext>
            </a:extLst>
          </p:cNvPr>
          <p:cNvSpPr txBox="1"/>
          <p:nvPr userDrawn="1"/>
        </p:nvSpPr>
        <p:spPr>
          <a:xfrm>
            <a:off x="310056" y="1820918"/>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0DFBEA1B-82DF-3A3C-CECD-789D33A734DC}"/>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18298" y="425837"/>
            <a:ext cx="708949" cy="1341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272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3" name="Picture 2">
            <a:extLst>
              <a:ext uri="{FF2B5EF4-FFF2-40B4-BE49-F238E27FC236}">
                <a16:creationId xmlns:a16="http://schemas.microsoft.com/office/drawing/2014/main" id="{C8F83119-C4AE-406F-A81B-20842B6060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1999" cy="6945384"/>
          </a:xfrm>
          <a:prstGeom prst="rect">
            <a:avLst/>
          </a:prstGeom>
        </p:spPr>
      </p:pic>
      <p:pic>
        <p:nvPicPr>
          <p:cNvPr id="4" name="Picture 3">
            <a:extLst>
              <a:ext uri="{FF2B5EF4-FFF2-40B4-BE49-F238E27FC236}">
                <a16:creationId xmlns:a16="http://schemas.microsoft.com/office/drawing/2014/main" id="{3DD60113-1A86-464F-8B99-C71DFBFE46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62800" y="47244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7796DCFA-88F5-4A5A-ABA3-09DF3983EF14}"/>
              </a:ext>
            </a:extLst>
          </p:cNvPr>
          <p:cNvSpPr txBox="1"/>
          <p:nvPr userDrawn="1"/>
        </p:nvSpPr>
        <p:spPr>
          <a:xfrm>
            <a:off x="8914244" y="5050907"/>
            <a:ext cx="2903598" cy="1200329"/>
          </a:xfrm>
          <a:prstGeom prst="rect">
            <a:avLst/>
          </a:prstGeom>
          <a:noFill/>
        </p:spPr>
        <p:txBody>
          <a:bodyPr wrap="square" rtlCol="0">
            <a:spAutoFit/>
          </a:bodyPr>
          <a:lstStyle/>
          <a:p>
            <a:r>
              <a:rPr lang="en-US" sz="3600" b="1" dirty="0">
                <a:latin typeface="Franklin Gothic Medium Cond" panose="020B0606030402020204" pitchFamily="34" charset="0"/>
              </a:rPr>
              <a:t>Transportation </a:t>
            </a:r>
          </a:p>
          <a:p>
            <a:r>
              <a:rPr lang="en-US" sz="3600" b="1" dirty="0">
                <a:latin typeface="Franklin Gothic Medium Cond" panose="020B0606030402020204" pitchFamily="34" charset="0"/>
              </a:rPr>
              <a:t>&amp; Commute</a:t>
            </a:r>
          </a:p>
        </p:txBody>
      </p:sp>
      <p:pic>
        <p:nvPicPr>
          <p:cNvPr id="2" name="Picture 1">
            <a:extLst>
              <a:ext uri="{FF2B5EF4-FFF2-40B4-BE49-F238E27FC236}">
                <a16:creationId xmlns:a16="http://schemas.microsoft.com/office/drawing/2014/main" id="{A931A98A-A8D8-A877-332E-DF3CECD6A32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759742" y="4857964"/>
            <a:ext cx="838200" cy="1586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82142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694781" y="0"/>
            <a:ext cx="829219"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Franklin Gothic Medium Cond" panose="020B0606030402020204" pitchFamily="34" charset="0"/>
              </a:rPr>
              <a:t>Cape May</a:t>
            </a:r>
          </a:p>
          <a:p>
            <a:r>
              <a:rPr lang="en-US" sz="1600" dirty="0">
                <a:latin typeface="Franklin Gothic Medium Cond" panose="020B0606030402020204" pitchFamily="34" charset="0"/>
              </a:rPr>
              <a:t>County</a:t>
            </a:r>
          </a:p>
        </p:txBody>
      </p:sp>
      <p:sp>
        <p:nvSpPr>
          <p:cNvPr id="10" name="TextBox 9">
            <a:extLst>
              <a:ext uri="{FF2B5EF4-FFF2-40B4-BE49-F238E27FC236}">
                <a16:creationId xmlns:a16="http://schemas.microsoft.com/office/drawing/2014/main" id="{724C2A62-A346-4098-AB70-834F82AE964D}"/>
              </a:ext>
            </a:extLst>
          </p:cNvPr>
          <p:cNvSpPr txBox="1"/>
          <p:nvPr userDrawn="1"/>
        </p:nvSpPr>
        <p:spPr>
          <a:xfrm>
            <a:off x="3429000" y="646331"/>
            <a:ext cx="8305800" cy="4524315"/>
          </a:xfrm>
          <a:prstGeom prst="rect">
            <a:avLst/>
          </a:prstGeom>
          <a:noFill/>
        </p:spPr>
        <p:txBody>
          <a:bodyPr wrap="square" rtlCol="0">
            <a:spAutoFit/>
          </a:bodyPr>
          <a:lstStyle/>
          <a:p>
            <a:r>
              <a:rPr lang="en-US" sz="1400" b="1" dirty="0">
                <a:solidFill>
                  <a:srgbClr val="C00000"/>
                </a:solidFill>
              </a:rPr>
              <a:t>County Overview</a:t>
            </a:r>
          </a:p>
          <a:p>
            <a:pPr lvl="1"/>
            <a:r>
              <a:rPr lang="en-US" sz="1200" dirty="0">
                <a:ea typeface="+mn-lt"/>
                <a:cs typeface="+mn-lt"/>
              </a:rPr>
              <a:t>0.1: </a:t>
            </a:r>
            <a:r>
              <a:rPr lang="en-US" sz="1200" b="1" dirty="0">
                <a:ea typeface="+mn-lt"/>
                <a:cs typeface="+mn-lt"/>
              </a:rPr>
              <a:t>County Overview: Basic Needs</a:t>
            </a:r>
            <a:r>
              <a:rPr lang="en-US" sz="1200" dirty="0">
                <a:ea typeface="+mn-lt"/>
                <a:cs typeface="+mn-lt"/>
              </a:rPr>
              <a:t> </a:t>
            </a:r>
            <a:endParaRPr lang="en-US" sz="1200" b="1" dirty="0">
              <a:ea typeface="+mn-lt"/>
              <a:cs typeface="+mn-lt"/>
            </a:endParaRPr>
          </a:p>
          <a:p>
            <a:pPr lvl="1"/>
            <a:r>
              <a:rPr lang="en-US" sz="1200" dirty="0">
                <a:ea typeface="+mn-lt"/>
                <a:cs typeface="+mn-lt"/>
              </a:rPr>
              <a:t>0.2: </a:t>
            </a:r>
            <a:r>
              <a:rPr lang="en-US" sz="1200" b="1" dirty="0">
                <a:ea typeface="+mn-lt"/>
                <a:cs typeface="+mn-lt"/>
              </a:rPr>
              <a:t>County Overview: Support/Services</a:t>
            </a:r>
            <a:endParaRPr lang="en-US" b="1" dirty="0"/>
          </a:p>
          <a:p>
            <a:pPr lvl="1"/>
            <a:endParaRPr lang="en-US" sz="1200" b="1" dirty="0">
              <a:solidFill>
                <a:srgbClr val="000000"/>
              </a:solidFill>
            </a:endParaRPr>
          </a:p>
          <a:p>
            <a:r>
              <a:rPr lang="en-US" sz="1400" b="1" dirty="0">
                <a:solidFill>
                  <a:srgbClr val="C00000"/>
                </a:solidFill>
              </a:rPr>
              <a:t>Demographics: </a:t>
            </a:r>
          </a:p>
          <a:p>
            <a:pPr lvl="1"/>
            <a:r>
              <a:rPr lang="en-US" sz="1400" b="1" dirty="0">
                <a:solidFill>
                  <a:srgbClr val="C00000"/>
                </a:solidFill>
              </a:rPr>
              <a:t>Race/Ethnicity </a:t>
            </a:r>
            <a:endParaRPr lang="en-US" sz="1400" b="1" dirty="0">
              <a:solidFill>
                <a:srgbClr val="C00000"/>
              </a:solidFill>
              <a:cs typeface="Calibri"/>
            </a:endParaRPr>
          </a:p>
          <a:p>
            <a:pPr lvl="1"/>
            <a:r>
              <a:rPr lang="en-US" sz="1200" dirty="0"/>
              <a:t>1.1: </a:t>
            </a:r>
            <a:r>
              <a:rPr lang="en-US" sz="1200" b="1" dirty="0"/>
              <a:t>Racial/ethnic demographics (%) </a:t>
            </a:r>
            <a:r>
              <a:rPr lang="en-US" sz="800" b="1" dirty="0"/>
              <a:t> </a:t>
            </a:r>
            <a:endParaRPr lang="en-US" sz="800" b="1" dirty="0">
              <a:cs typeface="Calibri"/>
            </a:endParaRPr>
          </a:p>
          <a:p>
            <a:pPr lvl="1"/>
            <a:r>
              <a:rPr lang="en-US" sz="1200" dirty="0"/>
              <a:t>1.2: </a:t>
            </a:r>
            <a:r>
              <a:rPr lang="en-US" sz="1200" b="1" dirty="0"/>
              <a:t>Racial/ethnic demographics (%) over time, in county</a:t>
            </a:r>
            <a:endParaRPr lang="en-US" sz="1200" b="1" dirty="0">
              <a:cs typeface="Calibri"/>
            </a:endParaRPr>
          </a:p>
          <a:p>
            <a:pPr lvl="1"/>
            <a:r>
              <a:rPr lang="en-US" sz="1200" dirty="0">
                <a:cs typeface="Calibri"/>
              </a:rPr>
              <a:t>1.3:</a:t>
            </a:r>
            <a:r>
              <a:rPr lang="en-US" sz="1200" b="1" dirty="0">
                <a:cs typeface="Calibri"/>
              </a:rPr>
              <a:t> Residential segregation (Black/White), by county</a:t>
            </a:r>
          </a:p>
          <a:p>
            <a:pPr lvl="1"/>
            <a:r>
              <a:rPr lang="en-US" sz="1200" dirty="0">
                <a:cs typeface="Calibri"/>
              </a:rPr>
              <a:t>1.4:</a:t>
            </a:r>
            <a:r>
              <a:rPr lang="en-US" sz="1200" b="1" dirty="0">
                <a:cs typeface="Calibri"/>
              </a:rPr>
              <a:t> Residential segregation (Black/White), over time, in county</a:t>
            </a:r>
          </a:p>
          <a:p>
            <a:pPr lvl="1"/>
            <a:r>
              <a:rPr lang="en-US" sz="1400" b="1" dirty="0">
                <a:solidFill>
                  <a:srgbClr val="C00000"/>
                </a:solidFill>
              </a:rPr>
              <a:t>Nativity </a:t>
            </a:r>
            <a:endParaRPr lang="en-US" sz="1400" b="1" dirty="0">
              <a:solidFill>
                <a:srgbClr val="C00000"/>
              </a:solidFill>
              <a:cs typeface="Calibri"/>
            </a:endParaRPr>
          </a:p>
          <a:p>
            <a:pPr lvl="1"/>
            <a:r>
              <a:rPr lang="en-US" sz="1200" dirty="0"/>
              <a:t>1.5: </a:t>
            </a:r>
            <a:r>
              <a:rPr lang="en-US" sz="1200" b="1" dirty="0"/>
              <a:t>Population (%) foreign-born in NJ (by county)</a:t>
            </a:r>
            <a:endParaRPr lang="en-US" sz="1200" b="1" dirty="0">
              <a:cs typeface="Calibri"/>
            </a:endParaRPr>
          </a:p>
          <a:p>
            <a:pPr lvl="1"/>
            <a:r>
              <a:rPr lang="en-US" sz="1200" dirty="0"/>
              <a:t>1.6: </a:t>
            </a:r>
            <a:r>
              <a:rPr lang="en-US" sz="1200" b="1" dirty="0"/>
              <a:t>Population (%) foreign-born over time </a:t>
            </a:r>
            <a:endParaRPr lang="en-US" sz="1200" b="1" dirty="0">
              <a:cs typeface="Calibri"/>
            </a:endParaRPr>
          </a:p>
          <a:p>
            <a:pPr lvl="1"/>
            <a:r>
              <a:rPr lang="en-US" sz="1200" dirty="0"/>
              <a:t>1.7: </a:t>
            </a:r>
            <a:r>
              <a:rPr lang="en-US" sz="1200" b="1" dirty="0"/>
              <a:t>Population (%) foreign-born by municipality</a:t>
            </a:r>
            <a:endParaRPr lang="en-US" sz="1200" b="1" dirty="0">
              <a:cs typeface="Calibri"/>
            </a:endParaRPr>
          </a:p>
          <a:p>
            <a:pPr lvl="1"/>
            <a:r>
              <a:rPr lang="en-US" sz="1400" b="1" dirty="0">
                <a:solidFill>
                  <a:srgbClr val="C00000"/>
                </a:solidFill>
              </a:rPr>
              <a:t>Language </a:t>
            </a:r>
            <a:endParaRPr lang="en-US" sz="1400" b="1" dirty="0">
              <a:solidFill>
                <a:srgbClr val="C00000"/>
              </a:solidFill>
              <a:cs typeface="Calibri"/>
            </a:endParaRPr>
          </a:p>
          <a:p>
            <a:pPr lvl="1"/>
            <a:r>
              <a:rPr lang="en-US" sz="1200" dirty="0"/>
              <a:t>1.8: </a:t>
            </a:r>
            <a:r>
              <a:rPr lang="en-US" sz="1200" b="1" dirty="0"/>
              <a:t>Population (%) English-only speakers in NJ (by county)</a:t>
            </a:r>
            <a:endParaRPr lang="en-US" sz="1200" b="1" dirty="0">
              <a:cs typeface="Calibri"/>
            </a:endParaRPr>
          </a:p>
          <a:p>
            <a:pPr lvl="1"/>
            <a:r>
              <a:rPr lang="en-US" sz="1200" dirty="0"/>
              <a:t>1.9: </a:t>
            </a:r>
            <a:r>
              <a:rPr lang="en-US" sz="1200" b="1" dirty="0"/>
              <a:t>Population (%) English-only speakers over time</a:t>
            </a:r>
            <a:endParaRPr lang="en-US" sz="1200" b="1" dirty="0">
              <a:cs typeface="Calibri"/>
            </a:endParaRPr>
          </a:p>
          <a:p>
            <a:pPr lvl="1"/>
            <a:r>
              <a:rPr lang="en-US" sz="1400" b="1" dirty="0">
                <a:solidFill>
                  <a:srgbClr val="C00000"/>
                </a:solidFill>
              </a:rPr>
              <a:t>Children &lt;18 years</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1.10: </a:t>
            </a:r>
            <a:r>
              <a:rPr lang="en-US" sz="1200" b="1" dirty="0"/>
              <a:t>Children (#) under age 18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 </a:t>
            </a:r>
            <a:r>
              <a:rPr lang="en-US" sz="1200" b="1" dirty="0"/>
              <a:t>Children (%) per age category in NJ, in county</a:t>
            </a:r>
            <a:endParaRPr lang="en-US" sz="1200" b="1" dirty="0">
              <a:cs typeface="Calibri"/>
            </a:endParaRPr>
          </a:p>
          <a:p>
            <a:pPr lvl="1"/>
            <a:r>
              <a:rPr lang="en-US" sz="1200" dirty="0"/>
              <a:t>1.12: </a:t>
            </a:r>
            <a:r>
              <a:rPr lang="en-US" sz="1200" b="1" dirty="0"/>
              <a:t>Total</a:t>
            </a:r>
            <a:r>
              <a:rPr lang="en-US" sz="1200" dirty="0"/>
              <a:t> </a:t>
            </a:r>
            <a:r>
              <a:rPr lang="en-US" sz="1200" b="1" dirty="0"/>
              <a:t>children (#) by municipality</a:t>
            </a:r>
            <a:endParaRPr lang="en-US" sz="1200" b="1" dirty="0">
              <a:cs typeface="Calibri"/>
            </a:endParaRPr>
          </a:p>
          <a:p>
            <a:pPr lvl="1"/>
            <a:r>
              <a:rPr lang="en-US" sz="1200" dirty="0"/>
              <a:t>1.13: </a:t>
            </a:r>
            <a:r>
              <a:rPr lang="en-US" sz="1200" b="1" dirty="0"/>
              <a:t> Children (%) in single-parent households (by county)</a:t>
            </a:r>
            <a:endParaRPr lang="en-US" sz="1200" b="1" dirty="0">
              <a:cs typeface="Calibri"/>
            </a:endParaRPr>
          </a:p>
          <a:p>
            <a:pPr lvl="1"/>
            <a:r>
              <a:rPr lang="en-US" sz="1200" dirty="0"/>
              <a:t>1.14:</a:t>
            </a:r>
            <a:r>
              <a:rPr lang="en-US" sz="1200" b="1" dirty="0"/>
              <a:t>  Children (%) in single-parent households, over time, in county</a:t>
            </a:r>
            <a:endParaRPr lang="en-US" sz="1200" b="1" dirty="0">
              <a:cs typeface="Calibri"/>
            </a:endParaRPr>
          </a:p>
        </p:txBody>
      </p:sp>
      <p:pic>
        <p:nvPicPr>
          <p:cNvPr id="6" name="Picture 5">
            <a:extLst>
              <a:ext uri="{FF2B5EF4-FFF2-40B4-BE49-F238E27FC236}">
                <a16:creationId xmlns:a16="http://schemas.microsoft.com/office/drawing/2014/main" id="{0EBDA965-AC0B-626B-E762-90326E3648C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91423" y="52752"/>
            <a:ext cx="531554" cy="1005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71191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6" name="Picture 5">
            <a:extLst>
              <a:ext uri="{FF2B5EF4-FFF2-40B4-BE49-F238E27FC236}">
                <a16:creationId xmlns:a16="http://schemas.microsoft.com/office/drawing/2014/main" id="{EF28188C-2AC0-4DD2-8439-26A1A5C480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7" name="Picture 6">
            <a:extLst>
              <a:ext uri="{FF2B5EF4-FFF2-40B4-BE49-F238E27FC236}">
                <a16:creationId xmlns:a16="http://schemas.microsoft.com/office/drawing/2014/main" id="{3AC79B5C-E6BE-4321-8E82-25DFB6222E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30BAA93D-4E36-4F9D-9052-3C24B4E797BE}"/>
              </a:ext>
            </a:extLst>
          </p:cNvPr>
          <p:cNvSpPr txBox="1"/>
          <p:nvPr userDrawn="1"/>
        </p:nvSpPr>
        <p:spPr>
          <a:xfrm>
            <a:off x="1931469" y="5304566"/>
            <a:ext cx="2903598" cy="584775"/>
          </a:xfrm>
          <a:prstGeom prst="rect">
            <a:avLst/>
          </a:prstGeom>
          <a:noFill/>
        </p:spPr>
        <p:txBody>
          <a:bodyPr wrap="square" rtlCol="0">
            <a:spAutoFit/>
          </a:bodyPr>
          <a:lstStyle/>
          <a:p>
            <a:r>
              <a:rPr lang="en-US" sz="3200" b="1" dirty="0">
                <a:latin typeface="Franklin Gothic Medium Cond" panose="020B0606030402020204" pitchFamily="34" charset="0"/>
              </a:rPr>
              <a:t>Health Care</a:t>
            </a:r>
          </a:p>
        </p:txBody>
      </p:sp>
      <p:sp>
        <p:nvSpPr>
          <p:cNvPr id="10" name="TextBox 9">
            <a:extLst>
              <a:ext uri="{FF2B5EF4-FFF2-40B4-BE49-F238E27FC236}">
                <a16:creationId xmlns:a16="http://schemas.microsoft.com/office/drawing/2014/main" id="{592F63C4-5A79-49EE-B425-FE05CB86452D}"/>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F385B20D-566C-DC08-B7BA-E307A272C7F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87021" y="4830567"/>
            <a:ext cx="838200" cy="1586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3533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B9CE06B-96DB-4C82-AF7D-F028557164B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5" name="Picture 4">
            <a:extLst>
              <a:ext uri="{FF2B5EF4-FFF2-40B4-BE49-F238E27FC236}">
                <a16:creationId xmlns:a16="http://schemas.microsoft.com/office/drawing/2014/main" id="{BD99E695-69A1-4899-B9CF-F2917F2FE2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36A8F752-D1B9-4646-9BC8-1D9D2CC429C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7" name="TextBox 6">
            <a:extLst>
              <a:ext uri="{FF2B5EF4-FFF2-40B4-BE49-F238E27FC236}">
                <a16:creationId xmlns:a16="http://schemas.microsoft.com/office/drawing/2014/main" id="{125F8F93-6246-4D08-85F1-558A5C9B01BE}"/>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a:extLst>
              <a:ext uri="{FF2B5EF4-FFF2-40B4-BE49-F238E27FC236}">
                <a16:creationId xmlns:a16="http://schemas.microsoft.com/office/drawing/2014/main" id="{3B676B93-DB34-4DBF-BF0A-FA25667E456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9" name="Picture 8">
            <a:extLst>
              <a:ext uri="{FF2B5EF4-FFF2-40B4-BE49-F238E27FC236}">
                <a16:creationId xmlns:a16="http://schemas.microsoft.com/office/drawing/2014/main" id="{186F6A74-500C-4413-8A03-2867873C23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05200" y="2286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5328B499-FFAB-433A-AF7B-FFBB7F169CC2}"/>
              </a:ext>
            </a:extLst>
          </p:cNvPr>
          <p:cNvSpPr txBox="1"/>
          <p:nvPr userDrawn="1"/>
        </p:nvSpPr>
        <p:spPr>
          <a:xfrm>
            <a:off x="4981489" y="561347"/>
            <a:ext cx="3031673" cy="1077218"/>
          </a:xfrm>
          <a:prstGeom prst="rect">
            <a:avLst/>
          </a:prstGeom>
          <a:noFill/>
        </p:spPr>
        <p:txBody>
          <a:bodyPr wrap="square" rtlCol="0">
            <a:spAutoFit/>
          </a:bodyPr>
          <a:lstStyle/>
          <a:p>
            <a:r>
              <a:rPr lang="en-US" sz="3200" b="1" dirty="0">
                <a:latin typeface="Franklin Gothic Medium Cond" panose="020B0606030402020204" pitchFamily="34" charset="0"/>
              </a:rPr>
              <a:t>Employment and Career Readiness</a:t>
            </a:r>
            <a:r>
              <a:rPr lang="en-US" sz="3200" b="1" baseline="0" dirty="0">
                <a:latin typeface="Franklin Gothic Medium Cond" panose="020B0606030402020204" pitchFamily="34" charset="0"/>
              </a:rPr>
              <a:t> </a:t>
            </a:r>
            <a:endParaRPr lang="en-US" sz="3200" b="1" dirty="0">
              <a:latin typeface="Franklin Gothic Medium Cond" panose="020B0606030402020204" pitchFamily="34" charset="0"/>
            </a:endParaRPr>
          </a:p>
        </p:txBody>
      </p:sp>
      <p:sp>
        <p:nvSpPr>
          <p:cNvPr id="11" name="TextBox 10">
            <a:extLst>
              <a:ext uri="{FF2B5EF4-FFF2-40B4-BE49-F238E27FC236}">
                <a16:creationId xmlns:a16="http://schemas.microsoft.com/office/drawing/2014/main" id="{5625D79D-0AB1-46E9-BD4F-876C0506EAD3}"/>
              </a:ext>
            </a:extLst>
          </p:cNvPr>
          <p:cNvSpPr txBox="1"/>
          <p:nvPr userDrawn="1"/>
        </p:nvSpPr>
        <p:spPr>
          <a:xfrm>
            <a:off x="5013435"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2A4BFE2D-2023-C386-8175-328FE502A5C9}"/>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931164" y="356455"/>
            <a:ext cx="838200" cy="1586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90277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84C44159-EC09-4A32-B0AC-28D14D9642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7315201"/>
          </a:xfrm>
          <a:prstGeom prst="rect">
            <a:avLst/>
          </a:prstGeom>
        </p:spPr>
      </p:pic>
      <p:pic>
        <p:nvPicPr>
          <p:cNvPr id="5" name="Picture 4">
            <a:extLst>
              <a:ext uri="{FF2B5EF4-FFF2-40B4-BE49-F238E27FC236}">
                <a16:creationId xmlns:a16="http://schemas.microsoft.com/office/drawing/2014/main" id="{DADF4E04-048E-4B46-855B-E2884F0F98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05800" y="228600"/>
            <a:ext cx="343418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571022A-03E4-48E6-9F2F-B0BD643836CC}"/>
              </a:ext>
            </a:extLst>
          </p:cNvPr>
          <p:cNvSpPr txBox="1"/>
          <p:nvPr userDrawn="1"/>
        </p:nvSpPr>
        <p:spPr>
          <a:xfrm>
            <a:off x="9603206" y="280408"/>
            <a:ext cx="2136774" cy="1569660"/>
          </a:xfrm>
          <a:prstGeom prst="rect">
            <a:avLst/>
          </a:prstGeom>
          <a:noFill/>
        </p:spPr>
        <p:txBody>
          <a:bodyPr wrap="square" rtlCol="0">
            <a:spAutoFit/>
          </a:bodyPr>
          <a:lstStyle/>
          <a:p>
            <a:r>
              <a:rPr lang="en-US" sz="3200" b="1" dirty="0">
                <a:latin typeface="Franklin Gothic Medium Cond" panose="020B0606030402020204" pitchFamily="34" charset="0"/>
              </a:rPr>
              <a:t>Community Safety and Environment</a:t>
            </a:r>
          </a:p>
        </p:txBody>
      </p:sp>
      <p:sp>
        <p:nvSpPr>
          <p:cNvPr id="7" name="TextBox 6">
            <a:extLst>
              <a:ext uri="{FF2B5EF4-FFF2-40B4-BE49-F238E27FC236}">
                <a16:creationId xmlns:a16="http://schemas.microsoft.com/office/drawing/2014/main" id="{4F7C3E4C-1198-4AE8-9837-3266C4E53436}"/>
              </a:ext>
            </a:extLst>
          </p:cNvPr>
          <p:cNvSpPr txBox="1"/>
          <p:nvPr userDrawn="1"/>
        </p:nvSpPr>
        <p:spPr>
          <a:xfrm>
            <a:off x="8573814"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331BE208-F6E5-4AA5-F08B-05391A8F1BE9}"/>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689686" y="292348"/>
            <a:ext cx="745890" cy="1411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33704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D8CF0246-90D4-4342-9144-BE4E6288FC6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6959EDD6-BF02-43DC-A894-84F362702A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48145" y="228600"/>
            <a:ext cx="3736352" cy="203727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113118FD-AC70-4ABE-A3E1-A112A206ED47}"/>
              </a:ext>
            </a:extLst>
          </p:cNvPr>
          <p:cNvSpPr txBox="1"/>
          <p:nvPr userDrawn="1"/>
        </p:nvSpPr>
        <p:spPr>
          <a:xfrm>
            <a:off x="9231888" y="647072"/>
            <a:ext cx="2653371" cy="1200329"/>
          </a:xfrm>
          <a:prstGeom prst="rect">
            <a:avLst/>
          </a:prstGeom>
          <a:noFill/>
        </p:spPr>
        <p:txBody>
          <a:bodyPr wrap="square" rtlCol="0">
            <a:spAutoFit/>
          </a:bodyPr>
          <a:lstStyle/>
          <a:p>
            <a:r>
              <a:rPr lang="en-US" sz="3600" b="1" dirty="0">
                <a:latin typeface="Franklin Gothic Medium Cond" panose="020B0606030402020204" pitchFamily="34" charset="0"/>
              </a:rPr>
              <a:t>Gender-Based</a:t>
            </a:r>
            <a:r>
              <a:rPr lang="en-US" sz="3600" b="1" baseline="0" dirty="0">
                <a:latin typeface="Franklin Gothic Medium Cond" panose="020B0606030402020204" pitchFamily="34" charset="0"/>
              </a:rPr>
              <a:t> Supports </a:t>
            </a:r>
            <a:endParaRPr lang="en-US" sz="3600" b="1" dirty="0">
              <a:latin typeface="Franklin Gothic Medium Cond" panose="020B0606030402020204" pitchFamily="34" charset="0"/>
            </a:endParaRPr>
          </a:p>
        </p:txBody>
      </p:sp>
      <p:sp>
        <p:nvSpPr>
          <p:cNvPr id="12" name="TextBox 11">
            <a:extLst>
              <a:ext uri="{FF2B5EF4-FFF2-40B4-BE49-F238E27FC236}">
                <a16:creationId xmlns:a16="http://schemas.microsoft.com/office/drawing/2014/main" id="{5AD76281-14BF-4866-BDC4-094D3BA2B54A}"/>
              </a:ext>
            </a:extLst>
          </p:cNvPr>
          <p:cNvSpPr txBox="1"/>
          <p:nvPr userDrawn="1"/>
        </p:nvSpPr>
        <p:spPr>
          <a:xfrm>
            <a:off x="8304277" y="1977130"/>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2" name="Picture 1">
            <a:extLst>
              <a:ext uri="{FF2B5EF4-FFF2-40B4-BE49-F238E27FC236}">
                <a16:creationId xmlns:a16="http://schemas.microsoft.com/office/drawing/2014/main" id="{8754DFBC-0CA4-53B2-21AA-E5CBDD50BB6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392926" y="255917"/>
            <a:ext cx="838200" cy="1586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32010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B1A49D1B-2D70-4ED6-A5AC-8B084D59494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1DD6641F-9D24-4F6B-BFA7-376C67FB66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2683" y="609600"/>
            <a:ext cx="3952100" cy="2010999"/>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65C16446-6B5C-4C6C-BF91-64E3860A7709}"/>
              </a:ext>
            </a:extLst>
          </p:cNvPr>
          <p:cNvSpPr txBox="1"/>
          <p:nvPr userDrawn="1"/>
        </p:nvSpPr>
        <p:spPr>
          <a:xfrm>
            <a:off x="9851107" y="717042"/>
            <a:ext cx="2100893" cy="1903557"/>
          </a:xfrm>
          <a:prstGeom prst="rect">
            <a:avLst/>
          </a:prstGeom>
          <a:noFill/>
        </p:spPr>
        <p:txBody>
          <a:bodyPr wrap="square" rtlCol="0">
            <a:spAutoFit/>
          </a:bodyPr>
          <a:lstStyle/>
          <a:p>
            <a:r>
              <a:rPr lang="en-US" sz="3600" b="1" dirty="0">
                <a:latin typeface="Franklin Gothic Medium Cond" panose="020B0606030402020204" pitchFamily="34" charset="0"/>
              </a:rPr>
              <a:t>Substance Use Disorder</a:t>
            </a:r>
          </a:p>
        </p:txBody>
      </p:sp>
      <p:sp>
        <p:nvSpPr>
          <p:cNvPr id="11" name="TextBox 10">
            <a:extLst>
              <a:ext uri="{FF2B5EF4-FFF2-40B4-BE49-F238E27FC236}">
                <a16:creationId xmlns:a16="http://schemas.microsoft.com/office/drawing/2014/main" id="{5AD76281-14BF-4866-BDC4-094D3BA2B54A}"/>
              </a:ext>
            </a:extLst>
          </p:cNvPr>
          <p:cNvSpPr txBox="1"/>
          <p:nvPr userDrawn="1"/>
        </p:nvSpPr>
        <p:spPr>
          <a:xfrm>
            <a:off x="8151430" y="2320161"/>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2" name="Picture 1">
            <a:extLst>
              <a:ext uri="{FF2B5EF4-FFF2-40B4-BE49-F238E27FC236}">
                <a16:creationId xmlns:a16="http://schemas.microsoft.com/office/drawing/2014/main" id="{292893D2-C8C6-A77D-ABCD-74AD4647C8F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67044" y="671774"/>
            <a:ext cx="838200" cy="1586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65528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
        <p:nvSpPr>
          <p:cNvPr id="9" name="TextBox 8">
            <a:extLst>
              <a:ext uri="{FF2B5EF4-FFF2-40B4-BE49-F238E27FC236}">
                <a16:creationId xmlns:a16="http://schemas.microsoft.com/office/drawing/2014/main" id="{47E8E618-6755-4A41-BF04-C0D9978DC96B}"/>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pic>
        <p:nvPicPr>
          <p:cNvPr id="11" name="Picture 10">
            <a:extLst>
              <a:ext uri="{FF2B5EF4-FFF2-40B4-BE49-F238E27FC236}">
                <a16:creationId xmlns:a16="http://schemas.microsoft.com/office/drawing/2014/main" id="{B78BFE6B-63B2-4AE5-97BB-D6E453DDC4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12" name="Picture 11">
            <a:extLst>
              <a:ext uri="{FF2B5EF4-FFF2-40B4-BE49-F238E27FC236}">
                <a16:creationId xmlns:a16="http://schemas.microsoft.com/office/drawing/2014/main" id="{FAC0D846-7503-4817-BFFB-310E33768B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5973" y="332818"/>
            <a:ext cx="3848275" cy="1997862"/>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TextBox 12">
            <a:extLst>
              <a:ext uri="{FF2B5EF4-FFF2-40B4-BE49-F238E27FC236}">
                <a16:creationId xmlns:a16="http://schemas.microsoft.com/office/drawing/2014/main" id="{46BF300E-CEFA-4F70-97BD-31D901093FFD}"/>
              </a:ext>
            </a:extLst>
          </p:cNvPr>
          <p:cNvSpPr txBox="1"/>
          <p:nvPr userDrawn="1"/>
        </p:nvSpPr>
        <p:spPr>
          <a:xfrm>
            <a:off x="8847748" y="376100"/>
            <a:ext cx="2843874" cy="1754326"/>
          </a:xfrm>
          <a:prstGeom prst="rect">
            <a:avLst/>
          </a:prstGeom>
          <a:noFill/>
        </p:spPr>
        <p:txBody>
          <a:bodyPr wrap="square" rtlCol="0">
            <a:spAutoFit/>
          </a:bodyPr>
          <a:lstStyle/>
          <a:p>
            <a:r>
              <a:rPr lang="en-US" sz="3600" b="1" dirty="0">
                <a:latin typeface="Franklin Gothic Medium Cond" panose="020B0606030402020204" pitchFamily="34" charset="0"/>
              </a:rPr>
              <a:t>Behavioral/ Mental</a:t>
            </a:r>
            <a:r>
              <a:rPr lang="en-US" sz="3600" b="1" baseline="0" dirty="0">
                <a:latin typeface="Franklin Gothic Medium Cond" panose="020B0606030402020204" pitchFamily="34" charset="0"/>
              </a:rPr>
              <a:t> </a:t>
            </a:r>
            <a:r>
              <a:rPr lang="en-US" sz="3600" b="1" dirty="0">
                <a:latin typeface="Franklin Gothic Medium Cond" panose="020B0606030402020204" pitchFamily="34" charset="0"/>
              </a:rPr>
              <a:t>Health (Adults)</a:t>
            </a:r>
          </a:p>
        </p:txBody>
      </p:sp>
      <p:sp>
        <p:nvSpPr>
          <p:cNvPr id="16" name="TextBox 15">
            <a:extLst>
              <a:ext uri="{FF2B5EF4-FFF2-40B4-BE49-F238E27FC236}">
                <a16:creationId xmlns:a16="http://schemas.microsoft.com/office/drawing/2014/main" id="{5AD76281-14BF-4866-BDC4-094D3BA2B54A}"/>
              </a:ext>
            </a:extLst>
          </p:cNvPr>
          <p:cNvSpPr txBox="1"/>
          <p:nvPr userDrawn="1"/>
        </p:nvSpPr>
        <p:spPr>
          <a:xfrm>
            <a:off x="7998298" y="201366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7" name="Picture 6">
            <a:extLst>
              <a:ext uri="{FF2B5EF4-FFF2-40B4-BE49-F238E27FC236}">
                <a16:creationId xmlns:a16="http://schemas.microsoft.com/office/drawing/2014/main" id="{7B50B4B2-CFA6-BAE2-B1F9-9B94002F0AD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006922" y="427450"/>
            <a:ext cx="838200" cy="1586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377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554739"/>
            <a:ext cx="12344399" cy="7870311"/>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52050" y="437683"/>
            <a:ext cx="3044972" cy="1384995"/>
          </a:xfrm>
          <a:prstGeom prst="rect">
            <a:avLst/>
          </a:prstGeom>
          <a:noFill/>
        </p:spPr>
        <p:txBody>
          <a:bodyPr wrap="square" rtlCol="0">
            <a:spAutoFit/>
          </a:bodyPr>
          <a:lstStyle/>
          <a:p>
            <a:r>
              <a:rPr lang="en-US" sz="2800" b="1" dirty="0">
                <a:latin typeface="Franklin Gothic Medium Cond" panose="020B0606030402020204" pitchFamily="34" charset="0"/>
              </a:rPr>
              <a:t>I/DD or Behavioral/Mental Health (Children)</a:t>
            </a: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64058" y="175844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a:extLst>
              <a:ext uri="{FF2B5EF4-FFF2-40B4-BE49-F238E27FC236}">
                <a16:creationId xmlns:a16="http://schemas.microsoft.com/office/drawing/2014/main" id="{22BF4558-7E32-8114-46CC-EBBB2B2BF17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613850" y="236464"/>
            <a:ext cx="838200" cy="1586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45187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84" y="-1"/>
            <a:ext cx="12277084" cy="8193619"/>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17624" y="530016"/>
            <a:ext cx="3044972" cy="1200329"/>
          </a:xfrm>
          <a:prstGeom prst="rect">
            <a:avLst/>
          </a:prstGeom>
          <a:noFill/>
        </p:spPr>
        <p:txBody>
          <a:bodyPr wrap="square" rtlCol="0">
            <a:spAutoFit/>
          </a:bodyPr>
          <a:lstStyle/>
          <a:p>
            <a:r>
              <a:rPr lang="en-US" sz="3600" b="1" baseline="0" dirty="0">
                <a:latin typeface="Franklin Gothic Medium Cond" panose="020B0606030402020204" pitchFamily="34" charset="0"/>
              </a:rPr>
              <a:t>Caring for Kin or Foster Children</a:t>
            </a:r>
            <a:endParaRPr lang="en-US" sz="3600" b="1" dirty="0">
              <a:latin typeface="Franklin Gothic Medium Cond" panose="020B0606030402020204" pitchFamily="34" charset="0"/>
            </a:endParaRP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38658" y="177985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a:extLst>
              <a:ext uri="{FF2B5EF4-FFF2-40B4-BE49-F238E27FC236}">
                <a16:creationId xmlns:a16="http://schemas.microsoft.com/office/drawing/2014/main" id="{6C4EF888-187B-D4D3-FAB0-C4FAAECC4B22}"/>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583737" y="332139"/>
            <a:ext cx="838200" cy="1586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94094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_17">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9BABB0-777F-0025-540D-EE6286F808F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88952" cy="6858000"/>
          </a:xfrm>
          <a:prstGeom prst="rect">
            <a:avLst/>
          </a:prstGeom>
        </p:spPr>
      </p:pic>
      <p:pic>
        <p:nvPicPr>
          <p:cNvPr id="4" name="Picture 3">
            <a:extLst>
              <a:ext uri="{FF2B5EF4-FFF2-40B4-BE49-F238E27FC236}">
                <a16:creationId xmlns:a16="http://schemas.microsoft.com/office/drawing/2014/main" id="{0120CA5F-FB73-E4B4-3270-23239A23375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0386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7EB793B9-FEEB-1ADF-DBD9-E50CBA26B572}"/>
              </a:ext>
            </a:extLst>
          </p:cNvPr>
          <p:cNvSpPr txBox="1"/>
          <p:nvPr userDrawn="1"/>
        </p:nvSpPr>
        <p:spPr>
          <a:xfrm>
            <a:off x="2022469" y="1067316"/>
            <a:ext cx="2320932" cy="707886"/>
          </a:xfrm>
          <a:prstGeom prst="rect">
            <a:avLst/>
          </a:prstGeom>
          <a:noFill/>
        </p:spPr>
        <p:txBody>
          <a:bodyPr wrap="square" rtlCol="0">
            <a:spAutoFit/>
          </a:bodyPr>
          <a:lstStyle/>
          <a:p>
            <a:r>
              <a:rPr lang="en-US" sz="4000" b="1" dirty="0">
                <a:latin typeface="Franklin Gothic Medium Cond" panose="020B0606030402020204" pitchFamily="34" charset="0"/>
              </a:rPr>
              <a:t>Education</a:t>
            </a:r>
          </a:p>
        </p:txBody>
      </p:sp>
      <p:pic>
        <p:nvPicPr>
          <p:cNvPr id="2" name="Picture 1">
            <a:extLst>
              <a:ext uri="{FF2B5EF4-FFF2-40B4-BE49-F238E27FC236}">
                <a16:creationId xmlns:a16="http://schemas.microsoft.com/office/drawing/2014/main" id="{861E4227-1E1B-6A0A-07B1-F1CCE576DE5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06710" y="833352"/>
            <a:ext cx="838200" cy="1586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44521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_17">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232768" cy="8321931"/>
          </a:xfrm>
          <a:prstGeom prst="rect">
            <a:avLst/>
          </a:prstGeom>
        </p:spPr>
      </p:pic>
      <p:pic>
        <p:nvPicPr>
          <p:cNvPr id="6" name="Picture 5">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94461ACA-2A34-40B2-84C9-5CEA4AF9EFC7}"/>
              </a:ext>
            </a:extLst>
          </p:cNvPr>
          <p:cNvSpPr txBox="1"/>
          <p:nvPr userDrawn="1"/>
        </p:nvSpPr>
        <p:spPr>
          <a:xfrm>
            <a:off x="8894678" y="620680"/>
            <a:ext cx="2458737" cy="830997"/>
          </a:xfrm>
          <a:prstGeom prst="rect">
            <a:avLst/>
          </a:prstGeom>
          <a:noFill/>
        </p:spPr>
        <p:txBody>
          <a:bodyPr wrap="square" rtlCol="0">
            <a:spAutoFit/>
          </a:bodyPr>
          <a:lstStyle/>
          <a:p>
            <a:r>
              <a:rPr lang="en-US" sz="4800" b="1" baseline="0" dirty="0">
                <a:latin typeface="Franklin Gothic Medium Cond" panose="020B0606030402020204" pitchFamily="34" charset="0"/>
              </a:rPr>
              <a:t>Advocacy</a:t>
            </a:r>
            <a:endParaRPr lang="en-US" sz="48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5AD76281-14BF-4866-BDC4-094D3BA2B54A}"/>
              </a:ext>
            </a:extLst>
          </p:cNvPr>
          <p:cNvSpPr txBox="1"/>
          <p:nvPr userDrawn="1"/>
        </p:nvSpPr>
        <p:spPr>
          <a:xfrm>
            <a:off x="7675095" y="1762922"/>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a:extLst>
              <a:ext uri="{FF2B5EF4-FFF2-40B4-BE49-F238E27FC236}">
                <a16:creationId xmlns:a16="http://schemas.microsoft.com/office/drawing/2014/main" id="{B498290C-EAFF-1158-1B64-04BDA3381C22}"/>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912871" y="243071"/>
            <a:ext cx="838200" cy="1586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6449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29000" y="648336"/>
            <a:ext cx="8305800" cy="6709529"/>
          </a:xfrm>
          <a:prstGeom prst="rect">
            <a:avLst/>
          </a:prstGeom>
          <a:noFill/>
        </p:spPr>
        <p:txBody>
          <a:bodyPr wrap="square" rtlCol="0">
            <a:spAutoFit/>
          </a:bodyPr>
          <a:lstStyle/>
          <a:p>
            <a:r>
              <a:rPr lang="en-US" sz="1400" b="1" dirty="0">
                <a:solidFill>
                  <a:srgbClr val="C00000"/>
                </a:solidFill>
              </a:rPr>
              <a:t>Economics:  </a:t>
            </a:r>
          </a:p>
          <a:p>
            <a:pPr lvl="1"/>
            <a:r>
              <a:rPr lang="en-US" sz="1400" b="1" dirty="0">
                <a:solidFill>
                  <a:srgbClr val="C00000"/>
                </a:solidFill>
              </a:rPr>
              <a:t>Cost of Living</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400" dirty="0"/>
              <a:t>2.1: </a:t>
            </a:r>
            <a:r>
              <a:rPr lang="en-US" sz="1400" b="1" dirty="0"/>
              <a:t>Monthly cost of living budget ($), in county</a:t>
            </a:r>
            <a:endParaRPr lang="en-US" sz="1400" b="1" dirty="0">
              <a:cs typeface="Calibri"/>
            </a:endParaRPr>
          </a:p>
          <a:p>
            <a:pPr lvl="1"/>
            <a:r>
              <a:rPr lang="en-US" sz="1400" dirty="0"/>
              <a:t>2.2: </a:t>
            </a:r>
            <a:r>
              <a:rPr lang="en-US" sz="1400" b="1" dirty="0"/>
              <a:t>Annual cost of living estimates ($) in NJ (by county)</a:t>
            </a:r>
            <a:endParaRPr lang="en-US" sz="1400" b="1" dirty="0">
              <a:cs typeface="Calibri"/>
            </a:endParaRPr>
          </a:p>
          <a:p>
            <a:pPr lvl="1"/>
            <a:r>
              <a:rPr lang="en-US" sz="1400" b="1" dirty="0">
                <a:solidFill>
                  <a:srgbClr val="C00000"/>
                </a:solidFill>
              </a:rPr>
              <a:t>Income</a:t>
            </a:r>
          </a:p>
          <a:p>
            <a:pPr lvl="1"/>
            <a:r>
              <a:rPr lang="en-US" sz="1400" dirty="0"/>
              <a:t>2.3: </a:t>
            </a:r>
            <a:r>
              <a:rPr lang="en-US" sz="1400" b="1" dirty="0">
                <a:ea typeface="+mn-lt"/>
                <a:cs typeface="+mn-lt"/>
              </a:rPr>
              <a:t>Median household income ($) </a:t>
            </a:r>
            <a:r>
              <a:rPr lang="en-US" sz="1400" b="1" dirty="0"/>
              <a:t>in NJ, by county</a:t>
            </a:r>
            <a:endParaRPr lang="en-US" sz="1400" b="1" dirty="0">
              <a:cs typeface="Calibri"/>
            </a:endParaRPr>
          </a:p>
          <a:p>
            <a:pPr lvl="1"/>
            <a:r>
              <a:rPr lang="en-US" sz="1400" dirty="0"/>
              <a:t>2.4</a:t>
            </a:r>
            <a:r>
              <a:rPr lang="en-US" sz="1400" dirty="0">
                <a:ea typeface="+mn-lt"/>
                <a:cs typeface="+mn-lt"/>
              </a:rPr>
              <a:t>: </a:t>
            </a:r>
            <a:r>
              <a:rPr lang="en-US" sz="1400" b="1" dirty="0">
                <a:ea typeface="+mn-lt"/>
                <a:cs typeface="+mn-lt"/>
              </a:rPr>
              <a:t>Median household income ($) over time</a:t>
            </a:r>
          </a:p>
          <a:p>
            <a:pPr lvl="1"/>
            <a:r>
              <a:rPr lang="en-US" sz="1400" dirty="0">
                <a:solidFill>
                  <a:srgbClr val="000000"/>
                </a:solidFill>
                <a:cs typeface="Calibri"/>
              </a:rPr>
              <a:t>2.5: </a:t>
            </a:r>
            <a:r>
              <a:rPr lang="en-US" sz="1400" b="1" dirty="0">
                <a:solidFill>
                  <a:srgbClr val="000000"/>
                </a:solidFill>
                <a:cs typeface="Calibri"/>
              </a:rPr>
              <a:t>Median household income </a:t>
            </a:r>
            <a:r>
              <a:rPr lang="en-US" sz="1400" b="1" dirty="0">
                <a:ea typeface="+mn-lt"/>
                <a:cs typeface="+mn-lt"/>
              </a:rPr>
              <a:t>($) </a:t>
            </a:r>
            <a:r>
              <a:rPr lang="en-US" sz="1400" b="1" dirty="0">
                <a:solidFill>
                  <a:srgbClr val="000000"/>
                </a:solidFill>
                <a:cs typeface="Calibri"/>
              </a:rPr>
              <a:t>by municipality</a:t>
            </a:r>
          </a:p>
          <a:p>
            <a:pPr lvl="1"/>
            <a:r>
              <a:rPr lang="en-US" sz="1400" b="1" dirty="0">
                <a:solidFill>
                  <a:srgbClr val="C00000"/>
                </a:solidFill>
              </a:rPr>
              <a:t>Poverty</a:t>
            </a:r>
          </a:p>
          <a:p>
            <a:pPr lvl="1"/>
            <a:r>
              <a:rPr lang="en-US" sz="1400" dirty="0">
                <a:ea typeface="+mn-lt"/>
                <a:cs typeface="+mn-lt"/>
              </a:rPr>
              <a:t>2.6: </a:t>
            </a:r>
            <a:r>
              <a:rPr lang="en-US" sz="1400" b="1" dirty="0">
                <a:ea typeface="+mn-lt"/>
                <a:cs typeface="+mn-lt"/>
              </a:rPr>
              <a:t>NJ families (%) with children under the age of 18 living in poverty (by county)</a:t>
            </a:r>
            <a:endParaRPr lang="en-US" sz="1600" b="1" dirty="0">
              <a:solidFill>
                <a:srgbClr val="C00000"/>
              </a:solidFill>
            </a:endParaRPr>
          </a:p>
          <a:p>
            <a:pPr lvl="1"/>
            <a:r>
              <a:rPr lang="en-US" sz="1400" dirty="0">
                <a:solidFill>
                  <a:srgbClr val="000000"/>
                </a:solidFill>
                <a:cs typeface="Calibri"/>
              </a:rPr>
              <a:t>2.7: </a:t>
            </a:r>
            <a:r>
              <a:rPr lang="en-US" sz="1400" b="1" dirty="0">
                <a:solidFill>
                  <a:srgbClr val="000000"/>
                </a:solidFill>
                <a:cs typeface="Calibri"/>
              </a:rPr>
              <a:t>Families (%) with children under the age of 18 living in poverty over time, in county</a:t>
            </a:r>
          </a:p>
          <a:p>
            <a:pPr lvl="1"/>
            <a:r>
              <a:rPr lang="en-US" sz="1400" dirty="0">
                <a:solidFill>
                  <a:srgbClr val="000000"/>
                </a:solidFill>
                <a:cs typeface="Calibri"/>
              </a:rPr>
              <a:t>2.8: </a:t>
            </a:r>
            <a:r>
              <a:rPr lang="en-US" sz="1400" b="1" dirty="0">
                <a:solidFill>
                  <a:srgbClr val="000000"/>
                </a:solidFill>
                <a:cs typeface="Calibri"/>
              </a:rPr>
              <a:t>Families (%) with children under the age of 18 living in poverty by municipality</a:t>
            </a:r>
          </a:p>
          <a:p>
            <a:pPr lvl="1" indent="-285750"/>
            <a:endParaRPr lang="en-US" sz="1200" b="1" dirty="0">
              <a:solidFill>
                <a:srgbClr val="000000"/>
              </a:solidFill>
              <a:cs typeface="Calibri"/>
            </a:endParaRPr>
          </a:p>
          <a:p>
            <a:pPr indent="-285750"/>
            <a:r>
              <a:rPr lang="en-US" sz="1400" b="1" dirty="0">
                <a:solidFill>
                  <a:srgbClr val="C00000"/>
                </a:solidFill>
                <a:cs typeface="Calibri"/>
              </a:rPr>
              <a:t>Housing</a:t>
            </a:r>
          </a:p>
          <a:p>
            <a:pPr lvl="1"/>
            <a:r>
              <a:rPr lang="en-US" sz="1400" dirty="0">
                <a:ea typeface="+mn-lt"/>
                <a:cs typeface="+mn-lt"/>
              </a:rPr>
              <a:t>3.1: </a:t>
            </a:r>
            <a:r>
              <a:rPr lang="en-US" sz="1400" b="1" dirty="0">
                <a:ea typeface="+mn-lt"/>
                <a:cs typeface="+mn-lt"/>
              </a:rPr>
              <a:t>Households</a:t>
            </a:r>
            <a:r>
              <a:rPr lang="en-US" sz="1400" b="1" baseline="0" dirty="0">
                <a:ea typeface="+mn-lt"/>
                <a:cs typeface="+mn-lt"/>
              </a:rPr>
              <a:t> </a:t>
            </a:r>
            <a:r>
              <a:rPr lang="en-US" sz="1400" b="1" dirty="0">
                <a:ea typeface="+mn-lt"/>
                <a:cs typeface="+mn-lt"/>
              </a:rPr>
              <a:t>(%) with severe cost burden</a:t>
            </a:r>
            <a:r>
              <a:rPr lang="en-US" sz="1400" b="1" baseline="0" dirty="0">
                <a:ea typeface="+mn-lt"/>
                <a:cs typeface="+mn-lt"/>
              </a:rPr>
              <a:t> for housing </a:t>
            </a:r>
            <a:r>
              <a:rPr lang="en-US" sz="1400" b="1" dirty="0"/>
              <a:t>(by county)</a:t>
            </a:r>
            <a:endParaRPr lang="en-US" sz="1400" b="1" dirty="0">
              <a:cs typeface="Calibri"/>
            </a:endParaRPr>
          </a:p>
          <a:p>
            <a:pPr lvl="1"/>
            <a:r>
              <a:rPr lang="en-US" sz="1400" dirty="0">
                <a:ea typeface="+mn-lt"/>
                <a:cs typeface="+mn-lt"/>
              </a:rPr>
              <a:t>3.2: </a:t>
            </a:r>
            <a:r>
              <a:rPr lang="en-US" sz="1400" b="1" dirty="0">
                <a:ea typeface="+mn-lt"/>
                <a:cs typeface="+mn-lt"/>
              </a:rPr>
              <a:t>H</a:t>
            </a:r>
            <a:r>
              <a:rPr lang="en-US" sz="1400" b="1" dirty="0"/>
              <a:t>ouseholds (%) with severe housing problems over time</a:t>
            </a:r>
          </a:p>
          <a:p>
            <a:endParaRPr lang="en-US" sz="1400" b="1" dirty="0">
              <a:solidFill>
                <a:schemeClr val="accent1">
                  <a:lumMod val="75000"/>
                </a:schemeClr>
              </a:solidFill>
              <a:cs typeface="Calibri"/>
            </a:endParaRPr>
          </a:p>
          <a:p>
            <a:r>
              <a:rPr lang="en-US" sz="1400" b="1" dirty="0">
                <a:solidFill>
                  <a:srgbClr val="C00000"/>
                </a:solidFill>
              </a:rPr>
              <a:t>Food </a:t>
            </a:r>
            <a:endParaRPr lang="en-US" sz="1400" b="1" dirty="0">
              <a:solidFill>
                <a:srgbClr val="C00000"/>
              </a:solidFill>
              <a:cs typeface="Calibri"/>
            </a:endParaRPr>
          </a:p>
          <a:p>
            <a:pPr lvl="1"/>
            <a:r>
              <a:rPr lang="en-US" sz="1400" dirty="0">
                <a:cs typeface="Calibri"/>
              </a:rPr>
              <a:t>4.1: </a:t>
            </a:r>
            <a:r>
              <a:rPr lang="en-US" sz="1400" b="1" dirty="0">
                <a:cs typeface="Calibri"/>
              </a:rPr>
              <a:t>Food insecurity (%) </a:t>
            </a:r>
            <a:r>
              <a:rPr lang="en-US" sz="1400" b="1" dirty="0"/>
              <a:t>in NJ (by county)</a:t>
            </a:r>
            <a:endParaRPr lang="en-US" sz="1400" b="1" dirty="0">
              <a:cs typeface="Calibri"/>
            </a:endParaRPr>
          </a:p>
          <a:p>
            <a:pPr lvl="1"/>
            <a:r>
              <a:rPr lang="en-US" sz="1400" dirty="0">
                <a:cs typeface="Calibri"/>
              </a:rPr>
              <a:t>4.2: </a:t>
            </a:r>
            <a:r>
              <a:rPr lang="en-US" sz="1400" b="1" dirty="0">
                <a:cs typeface="Calibri"/>
              </a:rPr>
              <a:t>Food insecurity (%) </a:t>
            </a:r>
            <a:r>
              <a:rPr lang="en-US" sz="1400" b="1" dirty="0"/>
              <a:t>over time, in county</a:t>
            </a:r>
            <a:endParaRPr lang="en-US" sz="1400" dirty="0"/>
          </a:p>
          <a:p>
            <a:pPr lvl="1"/>
            <a:r>
              <a:rPr lang="en-US" sz="1400" dirty="0"/>
              <a:t>4.3: </a:t>
            </a:r>
            <a:r>
              <a:rPr lang="en-US" sz="1400" b="1" dirty="0"/>
              <a:t>Individuals (#) enrolled in WIC nutrition program </a:t>
            </a:r>
            <a:endParaRPr lang="en-US" sz="1400" b="1" dirty="0">
              <a:cs typeface="Calibri"/>
            </a:endParaRPr>
          </a:p>
          <a:p>
            <a:pPr lvl="1"/>
            <a:r>
              <a:rPr lang="en-US" sz="1400" dirty="0"/>
              <a:t>4.4: </a:t>
            </a:r>
            <a:r>
              <a:rPr lang="en-US" sz="1400" b="1" dirty="0"/>
              <a:t>Children (#) receiving free or reduced lunch</a:t>
            </a:r>
            <a:endParaRPr lang="en-US" sz="1400" dirty="0"/>
          </a:p>
          <a:p>
            <a:pPr lvl="1"/>
            <a:r>
              <a:rPr lang="en-US" sz="1400" dirty="0"/>
              <a:t>4.5: </a:t>
            </a:r>
            <a:r>
              <a:rPr lang="en-US" sz="1400" b="1" dirty="0"/>
              <a:t>Children (#) receiving NJ SNAP supplemental nutrition assistance</a:t>
            </a:r>
          </a:p>
          <a:p>
            <a:endParaRPr lang="en-US" sz="1400" b="1" dirty="0">
              <a:solidFill>
                <a:srgbClr val="C00000"/>
              </a:solidFill>
            </a:endParaRPr>
          </a:p>
          <a:p>
            <a:r>
              <a:rPr lang="en-US" sz="1400" b="1" dirty="0">
                <a:solidFill>
                  <a:srgbClr val="C00000"/>
                </a:solidFill>
              </a:rPr>
              <a:t>Child Care</a:t>
            </a:r>
            <a:endParaRPr lang="en-US" sz="1400" b="1" dirty="0">
              <a:solidFill>
                <a:srgbClr val="C00000"/>
              </a:solidFill>
              <a:cs typeface="Calibri"/>
            </a:endParaRPr>
          </a:p>
          <a:p>
            <a:pPr lvl="1"/>
            <a:r>
              <a:rPr lang="en-US" sz="1400" dirty="0"/>
              <a:t>5.1: </a:t>
            </a:r>
            <a:r>
              <a:rPr lang="en-US" sz="1400" b="1" dirty="0"/>
              <a:t>The 75th percentile monthly full-time rates for center providers, weighted</a:t>
            </a:r>
            <a:endParaRPr lang="en-US" sz="1400" dirty="0"/>
          </a:p>
          <a:p>
            <a:pPr lvl="1"/>
            <a:r>
              <a:rPr lang="en-US" sz="1400" dirty="0"/>
              <a:t>5.2: </a:t>
            </a:r>
            <a:r>
              <a:rPr lang="en-US" sz="1400" b="1" dirty="0">
                <a:ea typeface="+mn-lt"/>
                <a:cs typeface="+mn-lt"/>
              </a:rPr>
              <a:t>The 75th percentile monthly full-time rates for center providers, weighted, compared with median household income, by county</a:t>
            </a:r>
            <a:endParaRPr lang="en-US" sz="1400" b="1" dirty="0">
              <a:cs typeface="Calibri"/>
            </a:endParaRPr>
          </a:p>
          <a:p>
            <a:pPr lvl="1"/>
            <a:endParaRPr lang="en-US" sz="1400" b="1" dirty="0">
              <a:solidFill>
                <a:srgbClr val="000000"/>
              </a:solidFill>
            </a:endParaRPr>
          </a:p>
          <a:p>
            <a:pPr lvl="1"/>
            <a:endParaRPr lang="en-US" sz="1200" b="1" dirty="0">
              <a:cs typeface="Calibri"/>
            </a:endParaRPr>
          </a:p>
        </p:txBody>
      </p:sp>
      <p:pic>
        <p:nvPicPr>
          <p:cNvPr id="3" name="Picture 2">
            <a:extLst>
              <a:ext uri="{FF2B5EF4-FFF2-40B4-BE49-F238E27FC236}">
                <a16:creationId xmlns:a16="http://schemas.microsoft.com/office/drawing/2014/main" id="{262255DA-BBEC-1190-740B-DB6236F2141F}"/>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67459" y="140618"/>
            <a:ext cx="438150" cy="82915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4">
            <a:extLst>
              <a:ext uri="{FF2B5EF4-FFF2-40B4-BE49-F238E27FC236}">
                <a16:creationId xmlns:a16="http://schemas.microsoft.com/office/drawing/2014/main" id="{3791AD06-998E-EFE3-2D82-C5FE72C00A02}"/>
              </a:ext>
            </a:extLst>
          </p:cNvPr>
          <p:cNvSpPr txBox="1"/>
          <p:nvPr userDrawn="1"/>
        </p:nvSpPr>
        <p:spPr>
          <a:xfrm>
            <a:off x="694781" y="0"/>
            <a:ext cx="829219"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Franklin Gothic Medium Cond" panose="020B0606030402020204" pitchFamily="34" charset="0"/>
              </a:rPr>
              <a:t>Cape May</a:t>
            </a:r>
          </a:p>
          <a:p>
            <a:r>
              <a:rPr lang="en-US" sz="1600" dirty="0">
                <a:latin typeface="Franklin Gothic Medium Cond" panose="020B0606030402020204" pitchFamily="34" charset="0"/>
              </a:rPr>
              <a:t>County</a:t>
            </a:r>
          </a:p>
        </p:txBody>
      </p:sp>
    </p:spTree>
    <p:extLst>
      <p:ext uri="{BB962C8B-B14F-4D97-AF65-F5344CB8AC3E}">
        <p14:creationId xmlns:p14="http://schemas.microsoft.com/office/powerpoint/2010/main" val="21963352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04937" y="508234"/>
            <a:ext cx="8305800" cy="6894195"/>
          </a:xfrm>
          <a:prstGeom prst="rect">
            <a:avLst/>
          </a:prstGeom>
          <a:noFill/>
        </p:spPr>
        <p:txBody>
          <a:bodyPr wrap="square" rtlCol="0">
            <a:spAutoFit/>
          </a:bodyPr>
          <a:lstStyle/>
          <a:p>
            <a:r>
              <a:rPr lang="en-US" sz="1400" b="1" dirty="0">
                <a:solidFill>
                  <a:srgbClr val="C00000"/>
                </a:solidFill>
              </a:rPr>
              <a:t>Transportation &amp; Commute</a:t>
            </a:r>
            <a:endParaRPr lang="en-US" sz="1400" b="1" dirty="0">
              <a:solidFill>
                <a:srgbClr val="C00000"/>
              </a:solidFill>
              <a:cs typeface="Calibri"/>
            </a:endParaRPr>
          </a:p>
          <a:p>
            <a:pPr lvl="1"/>
            <a:r>
              <a:rPr lang="en-US" sz="1200" dirty="0"/>
              <a:t>6.1: </a:t>
            </a:r>
            <a:r>
              <a:rPr lang="en-US" sz="1200" b="1" dirty="0"/>
              <a:t>Average commute (min) in NJ (by county)</a:t>
            </a:r>
            <a:endParaRPr lang="en-US" sz="1200" b="1" dirty="0">
              <a:cs typeface="Calibri"/>
            </a:endParaRPr>
          </a:p>
          <a:p>
            <a:pPr lvl="1"/>
            <a:r>
              <a:rPr lang="en-US" sz="1200" dirty="0"/>
              <a:t>6.2: </a:t>
            </a:r>
            <a:r>
              <a:rPr lang="en-US" sz="1200" b="1" dirty="0"/>
              <a:t>Average commute (min) over time, in county</a:t>
            </a:r>
            <a:endParaRPr lang="en-US" sz="1200" b="1" dirty="0">
              <a:cs typeface="Calibri"/>
            </a:endParaRPr>
          </a:p>
          <a:p>
            <a:pPr lvl="1"/>
            <a:r>
              <a:rPr lang="en-US" sz="1200" dirty="0"/>
              <a:t>6.3: </a:t>
            </a:r>
            <a:r>
              <a:rPr lang="en-US" sz="1200" b="1" dirty="0"/>
              <a:t>Cost of transportation as a percentage of income (%) in NJ (by county)</a:t>
            </a:r>
            <a:endParaRPr lang="en-US" sz="1200" b="1" dirty="0">
              <a:cs typeface="Calibri"/>
            </a:endParaRPr>
          </a:p>
          <a:p>
            <a:pPr lvl="1"/>
            <a:endParaRPr lang="en-US" sz="1400" b="1" dirty="0">
              <a:solidFill>
                <a:srgbClr val="C00000"/>
              </a:solidFill>
            </a:endParaRPr>
          </a:p>
          <a:p>
            <a:r>
              <a:rPr lang="en-US" sz="1400" b="1" dirty="0">
                <a:solidFill>
                  <a:srgbClr val="C00000"/>
                </a:solidFill>
              </a:rPr>
              <a:t>Health Care:</a:t>
            </a:r>
          </a:p>
          <a:p>
            <a:pPr lvl="1"/>
            <a:r>
              <a:rPr lang="en-US" sz="1400" b="1" dirty="0">
                <a:solidFill>
                  <a:srgbClr val="C00000"/>
                </a:solidFill>
              </a:rPr>
              <a:t>Health Insurance</a:t>
            </a:r>
            <a:endParaRPr lang="en-US" sz="1400" b="1" dirty="0">
              <a:solidFill>
                <a:srgbClr val="C00000"/>
              </a:solidFill>
              <a:cs typeface="Calibri"/>
            </a:endParaRPr>
          </a:p>
          <a:p>
            <a:pPr lvl="1"/>
            <a:r>
              <a:rPr lang="en-US" sz="1200" dirty="0"/>
              <a:t>7.1: </a:t>
            </a:r>
            <a:r>
              <a:rPr lang="en-US" sz="1200" b="1" dirty="0"/>
              <a:t>Children under the age of 18 (%) without health insurance in NJ (by county)</a:t>
            </a:r>
            <a:endParaRPr lang="en-US" sz="1200" b="1" dirty="0">
              <a:cs typeface="Calibri"/>
            </a:endParaRPr>
          </a:p>
          <a:p>
            <a:pPr lvl="1"/>
            <a:r>
              <a:rPr lang="en-US" sz="1200" dirty="0"/>
              <a:t>7.2: </a:t>
            </a:r>
            <a:r>
              <a:rPr lang="en-US" sz="1200" b="1" dirty="0"/>
              <a:t>Children without health insurance (%) over time</a:t>
            </a:r>
            <a:endParaRPr lang="en-US" sz="1200" b="1" dirty="0">
              <a:cs typeface="Calibri"/>
            </a:endParaRPr>
          </a:p>
          <a:p>
            <a:pPr lvl="1"/>
            <a:r>
              <a:rPr lang="en-US" sz="1200" dirty="0"/>
              <a:t>7.3: </a:t>
            </a:r>
            <a:r>
              <a:rPr lang="en-US" sz="1200" b="1" dirty="0"/>
              <a:t>Children (%) without health insurance by municipality</a:t>
            </a:r>
            <a:endParaRPr lang="en-US" sz="1200" b="1" dirty="0">
              <a:solidFill>
                <a:srgbClr val="C00000"/>
              </a:solidFill>
            </a:endParaRPr>
          </a:p>
          <a:p>
            <a:pPr lvl="1"/>
            <a:r>
              <a:rPr lang="en-US" sz="1400" b="1" dirty="0">
                <a:solidFill>
                  <a:srgbClr val="C00000"/>
                </a:solidFill>
              </a:rPr>
              <a:t>Medicaid Participation</a:t>
            </a:r>
            <a:endParaRPr lang="en-US" sz="1400" b="1" dirty="0">
              <a:solidFill>
                <a:srgbClr val="C00000"/>
              </a:solidFill>
              <a:cs typeface="Calibri"/>
            </a:endParaRPr>
          </a:p>
          <a:p>
            <a:pPr lvl="1"/>
            <a:r>
              <a:rPr lang="en-US" sz="1200" dirty="0"/>
              <a:t>7.4: </a:t>
            </a:r>
            <a:r>
              <a:rPr lang="en-US" sz="1200" b="1" dirty="0"/>
              <a:t>NJ Family Care Medicaid participation (#) in NJ (by county)</a:t>
            </a:r>
            <a:endParaRPr lang="en-US" sz="1200" b="1" dirty="0">
              <a:solidFill>
                <a:srgbClr val="C00000"/>
              </a:solidFill>
            </a:endParaRPr>
          </a:p>
          <a:p>
            <a:pPr lvl="1"/>
            <a:r>
              <a:rPr lang="en-US" sz="1400" b="1" dirty="0">
                <a:solidFill>
                  <a:srgbClr val="C00000"/>
                </a:solidFill>
              </a:rPr>
              <a:t>Immunization</a:t>
            </a:r>
            <a:endParaRPr lang="en-US" sz="1400" b="1" dirty="0">
              <a:cs typeface="Calibri"/>
            </a:endParaRPr>
          </a:p>
          <a:p>
            <a:pPr lvl="1"/>
            <a:r>
              <a:rPr lang="en-US" sz="1200" dirty="0"/>
              <a:t>7.5: </a:t>
            </a:r>
            <a:r>
              <a:rPr lang="en-US" sz="1200" b="1" dirty="0"/>
              <a:t>Children meeting all immunization requirements (%) in NJ (by county)</a:t>
            </a:r>
            <a:endParaRPr lang="en-US" sz="1200" b="1" dirty="0">
              <a:cs typeface="Calibri"/>
            </a:endParaRPr>
          </a:p>
          <a:p>
            <a:pPr lvl="1"/>
            <a:r>
              <a:rPr lang="en-US" sz="1200" dirty="0"/>
              <a:t>7.6: </a:t>
            </a:r>
            <a:r>
              <a:rPr lang="en-US" sz="1200" b="1" dirty="0"/>
              <a:t>County immunization rates (%) (all grade types) </a:t>
            </a:r>
            <a:endParaRPr lang="en-US" sz="1200" b="1" dirty="0">
              <a:solidFill>
                <a:srgbClr val="C00000"/>
              </a:solidFill>
            </a:endParaRPr>
          </a:p>
          <a:p>
            <a:pPr lvl="1"/>
            <a:r>
              <a:rPr lang="en-US" sz="1400" b="1" dirty="0">
                <a:solidFill>
                  <a:srgbClr val="C00000"/>
                </a:solidFill>
              </a:rPr>
              <a:t>Prenatal Care</a:t>
            </a:r>
            <a:endParaRPr lang="en-US" sz="14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7.7: </a:t>
            </a:r>
            <a:r>
              <a:rPr lang="en-US" sz="1200" b="1" dirty="0"/>
              <a:t>Number and percentage of women receiving early prenatal care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t>7.8: </a:t>
            </a:r>
            <a:r>
              <a:rPr lang="en-US" sz="1200" b="1" dirty="0"/>
              <a:t>Women receiving early prenatal care by race/ethnicity (within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t>7.9: </a:t>
            </a:r>
            <a:r>
              <a:rPr lang="en-US" sz="1200" b="1" dirty="0"/>
              <a:t>Cesarean Delivery Rate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t>7.10: </a:t>
            </a:r>
            <a:r>
              <a:rPr lang="en-US" sz="1200" b="1" dirty="0"/>
              <a:t>Cesarean Delivery Rate, over time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r>
              <a:rPr lang="en-US" sz="1400" b="1" dirty="0">
                <a:solidFill>
                  <a:srgbClr val="C00000"/>
                </a:solidFill>
              </a:rPr>
              <a:t>Employment and Career Readiness Services:</a:t>
            </a:r>
          </a:p>
          <a:p>
            <a:pPr lvl="1"/>
            <a:r>
              <a:rPr lang="en-US" sz="1400" b="1" dirty="0">
                <a:solidFill>
                  <a:srgbClr val="C00000"/>
                </a:solidFill>
              </a:rPr>
              <a:t>Unemployment</a:t>
            </a:r>
            <a:endParaRPr lang="en-US" sz="1400" b="1" dirty="0">
              <a:cs typeface="Calibri"/>
            </a:endParaRPr>
          </a:p>
          <a:p>
            <a:pPr lvl="1"/>
            <a:r>
              <a:rPr lang="en-US" sz="1200" dirty="0"/>
              <a:t>8.1: </a:t>
            </a:r>
            <a:r>
              <a:rPr lang="en-US" sz="1200" b="1" dirty="0"/>
              <a:t>Monthly county level and state unemployment rates, January 2022-December 2022 (unadjusted) </a:t>
            </a:r>
          </a:p>
          <a:p>
            <a:pPr lvl="1"/>
            <a:r>
              <a:rPr lang="en-US" sz="1200" dirty="0"/>
              <a:t>8.2: </a:t>
            </a:r>
            <a:r>
              <a:rPr lang="en-US" sz="1200" b="1" dirty="0"/>
              <a:t>Median unemployment rates,</a:t>
            </a:r>
            <a:r>
              <a:rPr lang="en-US" sz="1200" b="1" baseline="0" dirty="0"/>
              <a:t> Jan 2022-Dec 2022 </a:t>
            </a:r>
            <a:r>
              <a:rPr lang="en-US" sz="1200" b="1" dirty="0"/>
              <a:t>in NJ (by county)</a:t>
            </a:r>
            <a:endParaRPr lang="en-US" sz="1400" b="1" dirty="0">
              <a:solidFill>
                <a:srgbClr val="C00000"/>
              </a:solidFill>
            </a:endParaRPr>
          </a:p>
          <a:p>
            <a:pPr lvl="1"/>
            <a:r>
              <a:rPr lang="en-US" sz="1400" b="1" dirty="0">
                <a:solidFill>
                  <a:srgbClr val="C00000"/>
                </a:solidFill>
              </a:rPr>
              <a:t>Youth</a:t>
            </a:r>
            <a:endParaRPr lang="en-US" sz="1200" b="1" dirty="0">
              <a:cs typeface="Calibri"/>
            </a:endParaRPr>
          </a:p>
          <a:p>
            <a:pPr lvl="1"/>
            <a:r>
              <a:rPr lang="en-US" sz="1200" dirty="0"/>
              <a:t>8.3: </a:t>
            </a:r>
            <a:r>
              <a:rPr lang="en-US" sz="1200" b="1" dirty="0"/>
              <a:t>Percentage of disconnected youth between 16 and 19 years of age (by county)</a:t>
            </a:r>
          </a:p>
          <a:p>
            <a:pPr lvl="1"/>
            <a:r>
              <a:rPr lang="en-US" sz="1200" dirty="0">
                <a:cs typeface="Calibri"/>
              </a:rPr>
              <a:t>8.4:</a:t>
            </a:r>
            <a:r>
              <a:rPr lang="en-US" sz="1200" b="1" dirty="0">
                <a:cs typeface="Calibri"/>
              </a:rPr>
              <a:t> Percentage of disconnect youth between 16 and 19 years of age, over time, in county</a:t>
            </a:r>
          </a:p>
          <a:p>
            <a:pPr lvl="1"/>
            <a:r>
              <a:rPr lang="en-US" sz="1200" dirty="0">
                <a:cs typeface="Calibri"/>
              </a:rPr>
              <a:t>8.5:</a:t>
            </a:r>
            <a:r>
              <a:rPr lang="en-US" sz="1200" b="1" dirty="0">
                <a:cs typeface="Calibri"/>
              </a:rPr>
              <a:t> High school 4-year graduation rates (by school district), 2022</a:t>
            </a:r>
          </a:p>
          <a:p>
            <a:pPr lvl="1"/>
            <a:r>
              <a:rPr lang="en-US" sz="1400" b="1" dirty="0">
                <a:solidFill>
                  <a:srgbClr val="C00000"/>
                </a:solidFill>
              </a:rPr>
              <a:t>Broadband Access</a:t>
            </a:r>
            <a:endParaRPr lang="en-US" sz="1400" b="1" dirty="0">
              <a:cs typeface="Calibri"/>
            </a:endParaRPr>
          </a:p>
          <a:p>
            <a:pPr lvl="1"/>
            <a:r>
              <a:rPr lang="en-US" sz="1200" dirty="0">
                <a:cs typeface="Calibri"/>
              </a:rPr>
              <a:t>8.6: </a:t>
            </a:r>
            <a:r>
              <a:rPr lang="en-US" sz="1200" b="1" dirty="0">
                <a:cs typeface="Calibri"/>
              </a:rPr>
              <a:t>Percentage of households with broadband access (by county), 2021</a:t>
            </a:r>
          </a:p>
          <a:p>
            <a:pPr lvl="1"/>
            <a:r>
              <a:rPr lang="en-US" sz="1200" dirty="0">
                <a:cs typeface="Calibri"/>
              </a:rPr>
              <a:t>8.7: </a:t>
            </a:r>
            <a:r>
              <a:rPr lang="en-US" sz="1200" b="1" dirty="0">
                <a:cs typeface="Calibri"/>
              </a:rPr>
              <a:t>Percentage of households with broadband access, over time, in county</a:t>
            </a:r>
          </a:p>
          <a:p>
            <a:pPr lvl="1"/>
            <a:endParaRPr lang="en-US" sz="1200" b="1" dirty="0"/>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pPr lvl="1"/>
            <a:endParaRPr lang="en-US" sz="1200" b="1" dirty="0"/>
          </a:p>
        </p:txBody>
      </p:sp>
      <p:pic>
        <p:nvPicPr>
          <p:cNvPr id="3" name="Picture 2">
            <a:extLst>
              <a:ext uri="{FF2B5EF4-FFF2-40B4-BE49-F238E27FC236}">
                <a16:creationId xmlns:a16="http://schemas.microsoft.com/office/drawing/2014/main" id="{E2430A33-AFC6-49B3-E8EA-7D7FE7CA24E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67459" y="140618"/>
            <a:ext cx="438150" cy="82915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4">
            <a:extLst>
              <a:ext uri="{FF2B5EF4-FFF2-40B4-BE49-F238E27FC236}">
                <a16:creationId xmlns:a16="http://schemas.microsoft.com/office/drawing/2014/main" id="{55DE58E6-4639-020A-9378-86B4594F2616}"/>
              </a:ext>
            </a:extLst>
          </p:cNvPr>
          <p:cNvSpPr txBox="1"/>
          <p:nvPr userDrawn="1"/>
        </p:nvSpPr>
        <p:spPr>
          <a:xfrm>
            <a:off x="694781" y="0"/>
            <a:ext cx="829219"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Franklin Gothic Medium Cond" panose="020B0606030402020204" pitchFamily="34" charset="0"/>
              </a:rPr>
              <a:t>Cape May</a:t>
            </a:r>
          </a:p>
          <a:p>
            <a:r>
              <a:rPr lang="en-US" sz="1600" dirty="0">
                <a:latin typeface="Franklin Gothic Medium Cond" panose="020B0606030402020204" pitchFamily="34" charset="0"/>
              </a:rPr>
              <a:t>County</a:t>
            </a:r>
          </a:p>
        </p:txBody>
      </p:sp>
    </p:spTree>
    <p:extLst>
      <p:ext uri="{BB962C8B-B14F-4D97-AF65-F5344CB8AC3E}">
        <p14:creationId xmlns:p14="http://schemas.microsoft.com/office/powerpoint/2010/main" val="13510597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385A323D-CA48-409A-8663-CB8A950A50EF}"/>
              </a:ext>
            </a:extLst>
          </p:cNvPr>
          <p:cNvSpPr txBox="1"/>
          <p:nvPr userDrawn="1"/>
        </p:nvSpPr>
        <p:spPr>
          <a:xfrm>
            <a:off x="3429000" y="508234"/>
            <a:ext cx="8305800" cy="5693866"/>
          </a:xfrm>
          <a:prstGeom prst="rect">
            <a:avLst/>
          </a:prstGeom>
          <a:noFill/>
        </p:spPr>
        <p:txBody>
          <a:bodyPr wrap="square" rtlCol="0">
            <a:spAutoFit/>
          </a:bodyPr>
          <a:lstStyle/>
          <a:p>
            <a:endParaRPr lang="en-US" sz="1200" b="1" dirty="0">
              <a:solidFill>
                <a:srgbClr val="C00000"/>
              </a:solidFill>
            </a:endParaRPr>
          </a:p>
          <a:p>
            <a:r>
              <a:rPr lang="en-US" sz="1400" b="1" dirty="0">
                <a:solidFill>
                  <a:srgbClr val="C00000"/>
                </a:solidFill>
              </a:rPr>
              <a:t>Community Safety and Environment: </a:t>
            </a:r>
            <a:endParaRPr lang="en-US" sz="1400" b="1" dirty="0">
              <a:solidFill>
                <a:srgbClr val="C00000"/>
              </a:solidFill>
              <a:cs typeface="Calibri"/>
            </a:endParaRPr>
          </a:p>
          <a:p>
            <a:pPr lvl="1">
              <a:defRPr/>
            </a:pPr>
            <a:r>
              <a:rPr lang="en-US" sz="1200" b="1" dirty="0">
                <a:solidFill>
                  <a:srgbClr val="C00000"/>
                </a:solidFill>
              </a:rPr>
              <a:t>Violent Crimes</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9.1</a:t>
            </a:r>
            <a:r>
              <a:rPr lang="en-US" sz="1200" dirty="0">
                <a:solidFill>
                  <a:schemeClr val="accent1">
                    <a:lumMod val="75000"/>
                  </a:schemeClr>
                </a:solidFill>
              </a:rPr>
              <a:t>:</a:t>
            </a:r>
            <a:r>
              <a:rPr lang="en-US" sz="1200" dirty="0"/>
              <a:t> </a:t>
            </a:r>
            <a:r>
              <a:rPr lang="en-US" sz="1200" b="1" dirty="0"/>
              <a:t>Violent crimes (#) &amp; crime rates (per 1,000) in NJ (by county)</a:t>
            </a:r>
            <a:endParaRPr lang="en-US" sz="1200" b="1" dirty="0">
              <a:cs typeface="Calibri"/>
            </a:endParaRPr>
          </a:p>
          <a:p>
            <a:pPr lvl="1"/>
            <a:r>
              <a:rPr lang="en-US" sz="1200" dirty="0"/>
              <a:t>9.2: </a:t>
            </a:r>
            <a:r>
              <a:rPr lang="en-US" sz="1200" b="1" dirty="0"/>
              <a:t>Crimes by type (# and %), in county </a:t>
            </a:r>
            <a:endParaRPr lang="en-US" sz="1200" b="1" dirty="0">
              <a:solidFill>
                <a:srgbClr val="C00000"/>
              </a:solidFill>
            </a:endParaRPr>
          </a:p>
          <a:p>
            <a:pPr lvl="1"/>
            <a:r>
              <a:rPr lang="en-US" sz="1200" b="1" dirty="0">
                <a:solidFill>
                  <a:srgbClr val="C00000"/>
                </a:solidFill>
              </a:rPr>
              <a:t>Juveniles</a:t>
            </a:r>
            <a:endParaRPr lang="en-US" sz="1200" b="1" dirty="0">
              <a:cs typeface="Calibri"/>
            </a:endParaRPr>
          </a:p>
          <a:p>
            <a:pPr lvl="1"/>
            <a:r>
              <a:rPr lang="en-US" sz="1200" dirty="0"/>
              <a:t>9.3:</a:t>
            </a:r>
            <a:r>
              <a:rPr lang="en-US" sz="1200" b="1" dirty="0"/>
              <a:t> Juvenile arrest rates (per 1,000) in NJ (by county)</a:t>
            </a:r>
            <a:endParaRPr lang="en-US" sz="1200" b="1" dirty="0">
              <a:cs typeface="Calibri"/>
            </a:endParaRPr>
          </a:p>
          <a:p>
            <a:pPr lvl="1"/>
            <a:r>
              <a:rPr lang="en-US" sz="1200" dirty="0"/>
              <a:t>9.4: </a:t>
            </a:r>
            <a:r>
              <a:rPr lang="en-US" sz="1200" b="1" dirty="0"/>
              <a:t>Juvenile arrest rates (per 1,000) over time </a:t>
            </a:r>
          </a:p>
          <a:p>
            <a:pPr lvl="1"/>
            <a:r>
              <a:rPr lang="en-US" sz="1200" dirty="0"/>
              <a:t>9.5:</a:t>
            </a:r>
            <a:r>
              <a:rPr lang="en-US" sz="1200" b="1" dirty="0"/>
              <a:t> Vandalism and violence offenses in schools (# reported incidents) in NJ (by county)</a:t>
            </a:r>
            <a:endParaRPr lang="en-US" sz="1200" b="1" dirty="0">
              <a:solidFill>
                <a:srgbClr val="C00000"/>
              </a:solidFill>
            </a:endParaRPr>
          </a:p>
          <a:p>
            <a:pPr lvl="1"/>
            <a:r>
              <a:rPr lang="en-US" sz="1200" b="1" dirty="0">
                <a:solidFill>
                  <a:srgbClr val="C00000"/>
                </a:solidFill>
              </a:rPr>
              <a:t>Social </a:t>
            </a:r>
            <a:endParaRPr lang="en-US" sz="1200" b="1" dirty="0">
              <a:cs typeface="Calibri"/>
            </a:endParaRPr>
          </a:p>
          <a:p>
            <a:pPr lvl="1"/>
            <a:r>
              <a:rPr lang="en-US" sz="1200" dirty="0"/>
              <a:t>9.6:</a:t>
            </a:r>
            <a:r>
              <a:rPr lang="en-US" sz="1200" b="1" dirty="0"/>
              <a:t> Rate (per 10,000) of social associations (by county)</a:t>
            </a:r>
          </a:p>
          <a:p>
            <a:pPr lvl="1"/>
            <a:r>
              <a:rPr lang="en-US" sz="1200" dirty="0">
                <a:cs typeface="Calibri"/>
              </a:rPr>
              <a:t>9.7: </a:t>
            </a:r>
            <a:r>
              <a:rPr lang="en-US" sz="1200" b="1" dirty="0">
                <a:cs typeface="Calibri"/>
              </a:rPr>
              <a:t>Rate of social associations, over time, in county</a:t>
            </a:r>
          </a:p>
          <a:p>
            <a:endParaRPr lang="en-US" sz="1400" b="1" dirty="0">
              <a:solidFill>
                <a:schemeClr val="accent1">
                  <a:lumMod val="75000"/>
                </a:schemeClr>
              </a:solidFill>
            </a:endParaRPr>
          </a:p>
          <a:p>
            <a:r>
              <a:rPr lang="en-US" sz="1400" b="1" dirty="0">
                <a:solidFill>
                  <a:srgbClr val="C00000"/>
                </a:solidFill>
              </a:rPr>
              <a:t>Gender-Based Supports</a:t>
            </a:r>
          </a:p>
          <a:p>
            <a:r>
              <a:rPr lang="en-US" sz="1200" b="1" dirty="0">
                <a:solidFill>
                  <a:srgbClr val="C00000"/>
                </a:solidFill>
                <a:cs typeface="Calibri"/>
              </a:rPr>
              <a:t>           Domestic Violence</a:t>
            </a:r>
          </a:p>
          <a:p>
            <a:pPr lvl="1"/>
            <a:r>
              <a:rPr lang="en-US" sz="1200" dirty="0"/>
              <a:t>10.1: </a:t>
            </a:r>
            <a:r>
              <a:rPr lang="en-US" sz="1200" b="1" dirty="0"/>
              <a:t>Domestic violence incidents (# reported and rate per 1,000) in NJ (by county)</a:t>
            </a:r>
            <a:endParaRPr lang="en-US" sz="1200" b="1" dirty="0">
              <a:cs typeface="Calibri"/>
            </a:endParaRPr>
          </a:p>
          <a:p>
            <a:pPr lvl="1"/>
            <a:r>
              <a:rPr lang="en-US" sz="1200" dirty="0"/>
              <a:t>10.2: </a:t>
            </a:r>
            <a:r>
              <a:rPr lang="en-US" sz="1200" b="1" dirty="0"/>
              <a:t>Domestic violence incidents (# reported and rate per 1,000) over time </a:t>
            </a:r>
            <a:endParaRPr lang="en-US" sz="1200" b="1" dirty="0">
              <a:cs typeface="Calibri"/>
            </a:endParaRPr>
          </a:p>
          <a:p>
            <a:pPr lvl="1"/>
            <a:r>
              <a:rPr lang="en-US" sz="1200" dirty="0"/>
              <a:t>10.3: </a:t>
            </a:r>
            <a:r>
              <a:rPr lang="en-US" sz="1200" b="1" dirty="0"/>
              <a:t>Domestic violence offenses by type (#) in NJ </a:t>
            </a:r>
          </a:p>
          <a:p>
            <a:pPr lvl="1"/>
            <a:r>
              <a:rPr lang="en-US" sz="1200" b="0" dirty="0"/>
              <a:t>10.4:</a:t>
            </a:r>
            <a:r>
              <a:rPr lang="en-US" sz="1200" b="1" dirty="0"/>
              <a:t> Domestic Violence Statistics, Family Cases, New Complaints Filed</a:t>
            </a:r>
          </a:p>
          <a:p>
            <a:pPr lvl="1"/>
            <a:r>
              <a:rPr lang="en-US" sz="1200" b="1" dirty="0">
                <a:solidFill>
                  <a:srgbClr val="C00000"/>
                </a:solidFill>
              </a:rPr>
              <a:t>Median Income</a:t>
            </a:r>
          </a:p>
          <a:p>
            <a:pPr lvl="1"/>
            <a:r>
              <a:rPr lang="en-US" sz="1200" dirty="0"/>
              <a:t>10.5: </a:t>
            </a:r>
            <a:r>
              <a:rPr lang="en-US" sz="1200" b="1" dirty="0"/>
              <a:t>Median income ($) by sex in NJ (by county) </a:t>
            </a:r>
          </a:p>
          <a:p>
            <a:pPr lvl="1"/>
            <a:r>
              <a:rPr lang="en-US" sz="1200" dirty="0"/>
              <a:t>10.6: </a:t>
            </a:r>
            <a:r>
              <a:rPr lang="en-US" sz="1200" b="1" dirty="0"/>
              <a:t>Median income($) by sex, over time, in county</a:t>
            </a:r>
          </a:p>
          <a:p>
            <a:pPr lvl="1">
              <a:defRPr/>
            </a:pPr>
            <a:endParaRPr lang="en-US" sz="1200" b="1" dirty="0">
              <a:cs typeface="Calibri"/>
            </a:endParaRPr>
          </a:p>
          <a:p>
            <a:pPr>
              <a:defRPr/>
            </a:pPr>
            <a:r>
              <a:rPr lang="en-US" sz="1400" b="1" dirty="0">
                <a:solidFill>
                  <a:srgbClr val="C00000"/>
                </a:solidFill>
              </a:rPr>
              <a:t>Substance Use Disorder </a:t>
            </a:r>
            <a:endParaRPr lang="en-US" sz="1400" dirty="0"/>
          </a:p>
          <a:p>
            <a:pPr lvl="1">
              <a:defRPr/>
            </a:pPr>
            <a:r>
              <a:rPr lang="en-US" sz="1200" dirty="0"/>
              <a:t>11.1: </a:t>
            </a:r>
            <a:r>
              <a:rPr lang="en-US" sz="1200" b="1" dirty="0"/>
              <a:t>Substance offenses in schools (# reported incidents) in NJ (by county)</a:t>
            </a:r>
            <a:endParaRPr lang="en-US" sz="1200" dirty="0"/>
          </a:p>
          <a:p>
            <a:pPr lvl="1">
              <a:defRPr/>
            </a:pPr>
            <a:r>
              <a:rPr lang="en-US" sz="1200" dirty="0"/>
              <a:t>11.2: </a:t>
            </a:r>
            <a:r>
              <a:rPr lang="en-US" sz="1200" b="1" dirty="0"/>
              <a:t>Change (%) in suspected opioid overdose deaths in NJ (by county) between 2016 and 2018 </a:t>
            </a:r>
            <a:endParaRPr lang="en-US" sz="1200" b="1" dirty="0">
              <a:cs typeface="Calibri"/>
            </a:endParaRPr>
          </a:p>
          <a:p>
            <a:pPr lvl="1"/>
            <a:r>
              <a:rPr lang="en-US" sz="1200" dirty="0"/>
              <a:t>11.3: </a:t>
            </a:r>
            <a:r>
              <a:rPr lang="en-US" sz="1200" b="1" dirty="0"/>
              <a:t>Number of (#) suspected opioid deaths over time </a:t>
            </a:r>
            <a:endParaRPr lang="en-US" sz="1200" b="1" dirty="0">
              <a:cs typeface="Calibri"/>
            </a:endParaRPr>
          </a:p>
          <a:p>
            <a:pPr lvl="1"/>
            <a:r>
              <a:rPr lang="en-US" sz="1200" dirty="0"/>
              <a:t>11.4: </a:t>
            </a:r>
            <a:r>
              <a:rPr lang="en-US" sz="1200" b="1" dirty="0"/>
              <a:t>Types of substances (%) identified at treatment center admissions, in county</a:t>
            </a:r>
            <a:endParaRPr lang="en-US" sz="1200" b="1" dirty="0">
              <a:solidFill>
                <a:srgbClr val="CC0000"/>
              </a:solidFill>
            </a:endParaRPr>
          </a:p>
          <a:p>
            <a:pPr lvl="1"/>
            <a:endParaRPr lang="en-US" sz="1200" b="1" dirty="0">
              <a:cs typeface="Calibri"/>
            </a:endParaRPr>
          </a:p>
        </p:txBody>
      </p:sp>
      <p:pic>
        <p:nvPicPr>
          <p:cNvPr id="3" name="Picture 2">
            <a:extLst>
              <a:ext uri="{FF2B5EF4-FFF2-40B4-BE49-F238E27FC236}">
                <a16:creationId xmlns:a16="http://schemas.microsoft.com/office/drawing/2014/main" id="{FEA2C138-5357-4BD2-15EF-0D47384546B4}"/>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67459" y="140618"/>
            <a:ext cx="438150" cy="82915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4">
            <a:extLst>
              <a:ext uri="{FF2B5EF4-FFF2-40B4-BE49-F238E27FC236}">
                <a16:creationId xmlns:a16="http://schemas.microsoft.com/office/drawing/2014/main" id="{3EED7B47-3136-9EE7-9CA8-4FD9BE99A58C}"/>
              </a:ext>
            </a:extLst>
          </p:cNvPr>
          <p:cNvSpPr txBox="1"/>
          <p:nvPr userDrawn="1"/>
        </p:nvSpPr>
        <p:spPr>
          <a:xfrm>
            <a:off x="694781" y="0"/>
            <a:ext cx="829219"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Franklin Gothic Medium Cond" panose="020B0606030402020204" pitchFamily="34" charset="0"/>
              </a:rPr>
              <a:t>Cape May</a:t>
            </a:r>
          </a:p>
          <a:p>
            <a:r>
              <a:rPr lang="en-US" sz="1600" dirty="0">
                <a:latin typeface="Franklin Gothic Medium Cond" panose="020B0606030402020204" pitchFamily="34" charset="0"/>
              </a:rPr>
              <a:t>County</a:t>
            </a:r>
          </a:p>
        </p:txBody>
      </p:sp>
    </p:spTree>
    <p:extLst>
      <p:ext uri="{BB962C8B-B14F-4D97-AF65-F5344CB8AC3E}">
        <p14:creationId xmlns:p14="http://schemas.microsoft.com/office/powerpoint/2010/main" val="3260365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10" name="TextBox 9">
            <a:extLst>
              <a:ext uri="{FF2B5EF4-FFF2-40B4-BE49-F238E27FC236}">
                <a16:creationId xmlns:a16="http://schemas.microsoft.com/office/drawing/2014/main" id="{0F160AC0-4F25-42D5-AF12-C8106682B4F4}"/>
              </a:ext>
            </a:extLst>
          </p:cNvPr>
          <p:cNvSpPr txBox="1"/>
          <p:nvPr userDrawn="1"/>
        </p:nvSpPr>
        <p:spPr>
          <a:xfrm>
            <a:off x="3459480" y="670280"/>
            <a:ext cx="8305800" cy="5970865"/>
          </a:xfrm>
          <a:prstGeom prst="rect">
            <a:avLst/>
          </a:prstGeom>
          <a:noFill/>
        </p:spPr>
        <p:txBody>
          <a:bodyPr wrap="square" rtlCol="0">
            <a:spAutoFit/>
          </a:bodyPr>
          <a:lstStyle/>
          <a:p>
            <a:r>
              <a:rPr lang="en-US" sz="1400" b="1" dirty="0">
                <a:solidFill>
                  <a:srgbClr val="CC0000"/>
                </a:solidFill>
              </a:rPr>
              <a:t>Behavioral/Mental Health (Adults):</a:t>
            </a:r>
          </a:p>
          <a:p>
            <a:pPr lvl="1"/>
            <a:r>
              <a:rPr lang="en-US" sz="1200" b="1" dirty="0">
                <a:solidFill>
                  <a:srgbClr val="C00000"/>
                </a:solidFill>
              </a:rPr>
              <a:t>Programs</a:t>
            </a:r>
            <a:endParaRPr lang="en-US" sz="1200" dirty="0"/>
          </a:p>
          <a:p>
            <a:pPr lvl="1"/>
            <a:r>
              <a:rPr lang="en-US" sz="1200" dirty="0"/>
              <a:t>12.1: </a:t>
            </a:r>
            <a:r>
              <a:rPr lang="en-US" sz="1200" b="1" dirty="0"/>
              <a:t>Types of mental health programs (#)</a:t>
            </a:r>
            <a:endParaRPr lang="en-US" sz="1200" b="1" dirty="0">
              <a:cs typeface="Calibri"/>
            </a:endParaRPr>
          </a:p>
          <a:p>
            <a:pPr lvl="1">
              <a:defRPr/>
            </a:pPr>
            <a:r>
              <a:rPr lang="en-US" sz="1200" b="1" dirty="0">
                <a:solidFill>
                  <a:srgbClr val="C00000"/>
                </a:solidFill>
              </a:rPr>
              <a:t>Mental Health Distress </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12.2: </a:t>
            </a:r>
            <a:r>
              <a:rPr lang="en-US" sz="1200" b="1" dirty="0"/>
              <a:t>Frequency (%) of mental health distress in NJ (by county)</a:t>
            </a:r>
            <a:r>
              <a:rPr lang="en-US" sz="1200" b="1" dirty="0">
                <a:cs typeface="Calibri"/>
              </a:rPr>
              <a:t> </a:t>
            </a:r>
            <a:r>
              <a:rPr lang="en-US" sz="1200" b="1" dirty="0"/>
              <a:t>– age adjusted</a:t>
            </a:r>
            <a:endParaRPr lang="en-US" sz="1200" b="1" dirty="0">
              <a:cs typeface="Calibri"/>
            </a:endParaRPr>
          </a:p>
          <a:p>
            <a:pPr lvl="1"/>
            <a:r>
              <a:rPr lang="en-US" sz="1200" dirty="0"/>
              <a:t>12.3: </a:t>
            </a:r>
            <a:r>
              <a:rPr lang="en-US" sz="1200" b="1" dirty="0"/>
              <a:t>Frequency (%) of mental health distress over time - age adjusted</a:t>
            </a:r>
            <a:endParaRPr lang="en-US" sz="1200" b="1" dirty="0">
              <a:cs typeface="Calibri"/>
            </a:endParaRPr>
          </a:p>
          <a:p>
            <a:pPr lvl="1"/>
            <a:r>
              <a:rPr lang="en-US" sz="1200" dirty="0"/>
              <a:t>12.4: </a:t>
            </a:r>
            <a:r>
              <a:rPr lang="en-US" sz="1200" b="1" dirty="0"/>
              <a:t>Frequency (%) of mental health distress by race/ethnicity  - age adjusted</a:t>
            </a:r>
            <a:endParaRPr lang="en-US" sz="1200" b="1" dirty="0">
              <a:cs typeface="Calibri"/>
            </a:endParaRPr>
          </a:p>
          <a:p>
            <a:pPr lvl="1"/>
            <a:r>
              <a:rPr lang="en-US" sz="1200" dirty="0"/>
              <a:t>12.5: </a:t>
            </a:r>
            <a:r>
              <a:rPr lang="en-US" sz="1200" b="1" dirty="0"/>
              <a:t>Frequency (%) of mental health distress by sex – age adjusted</a:t>
            </a:r>
          </a:p>
          <a:p>
            <a:pPr lvl="1"/>
            <a:r>
              <a:rPr lang="en-US" sz="1200" b="1" dirty="0">
                <a:solidFill>
                  <a:srgbClr val="C00000"/>
                </a:solidFill>
              </a:rPr>
              <a:t>Diagnosed Depression</a:t>
            </a:r>
            <a:endParaRPr lang="en-US" sz="1200" b="1" dirty="0">
              <a:cs typeface="Calibri"/>
            </a:endParaRPr>
          </a:p>
          <a:p>
            <a:pPr lvl="1"/>
            <a:r>
              <a:rPr lang="en-US" sz="1200" dirty="0"/>
              <a:t>12.6: </a:t>
            </a:r>
            <a:r>
              <a:rPr lang="en-US" sz="1200" b="1" dirty="0"/>
              <a:t>Frequency of depression (%) in NJ (by county) </a:t>
            </a:r>
            <a:endParaRPr lang="en-US" sz="1200" b="1" dirty="0">
              <a:cs typeface="Calibri"/>
            </a:endParaRPr>
          </a:p>
          <a:p>
            <a:pPr lvl="1"/>
            <a:r>
              <a:rPr lang="en-US" sz="1200" dirty="0"/>
              <a:t>12.7: </a:t>
            </a:r>
            <a:r>
              <a:rPr lang="en-US" sz="1200" b="1" dirty="0"/>
              <a:t>Frequency of depression (%) over time </a:t>
            </a:r>
          </a:p>
          <a:p>
            <a:pPr lvl="1"/>
            <a:r>
              <a:rPr lang="en-US" sz="1200" dirty="0"/>
              <a:t>12.8: </a:t>
            </a:r>
            <a:r>
              <a:rPr lang="en-US" sz="1200" b="1" dirty="0"/>
              <a:t>Diagnosed depression by race/ethnicity</a:t>
            </a:r>
            <a:endParaRPr lang="en-US" sz="1200" b="1" dirty="0">
              <a:cs typeface="Calibri"/>
            </a:endParaRPr>
          </a:p>
          <a:p>
            <a:pPr lvl="1"/>
            <a:r>
              <a:rPr lang="en-US" sz="1200" dirty="0">
                <a:solidFill>
                  <a:srgbClr val="000000"/>
                </a:solidFill>
                <a:cs typeface="Calibri"/>
              </a:rPr>
              <a:t>12.9: </a:t>
            </a:r>
            <a:r>
              <a:rPr lang="en-US" sz="1200" b="1" dirty="0">
                <a:solidFill>
                  <a:srgbClr val="000000"/>
                </a:solidFill>
                <a:cs typeface="Calibri"/>
              </a:rPr>
              <a:t>Diagnosed depression by sex </a:t>
            </a:r>
            <a:endParaRPr lang="en-US" sz="1200" dirty="0">
              <a:solidFill>
                <a:srgbClr val="000000"/>
              </a:solidFill>
              <a:cs typeface="Calibri"/>
            </a:endParaRPr>
          </a:p>
          <a:p>
            <a:pPr lvl="1"/>
            <a:r>
              <a:rPr lang="en-US" sz="1200" b="1" dirty="0">
                <a:solidFill>
                  <a:srgbClr val="C00000"/>
                </a:solidFill>
              </a:rPr>
              <a:t>Suicide Rate</a:t>
            </a:r>
            <a:endParaRPr lang="en-US" sz="1200" b="1" dirty="0"/>
          </a:p>
          <a:p>
            <a:pPr lvl="1"/>
            <a:r>
              <a:rPr lang="en-US" sz="1200" dirty="0">
                <a:cs typeface="Calibri"/>
              </a:rPr>
              <a:t>12.10: </a:t>
            </a:r>
            <a:r>
              <a:rPr lang="en-US" sz="1200" b="1" dirty="0">
                <a:cs typeface="Calibri"/>
              </a:rPr>
              <a:t>Suicide Death Rate (per 100,000) population – age adjusted (by county)</a:t>
            </a:r>
          </a:p>
          <a:p>
            <a:endParaRPr lang="en-US" sz="1400" b="1" dirty="0">
              <a:solidFill>
                <a:srgbClr val="CC0000"/>
              </a:solidFill>
            </a:endParaRPr>
          </a:p>
          <a:p>
            <a:r>
              <a:rPr lang="en-US" sz="1400" b="1" dirty="0">
                <a:solidFill>
                  <a:srgbClr val="CC0000"/>
                </a:solidFill>
              </a:rPr>
              <a:t>I/DD or Behavioral/Mental Health (Children)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13.1:</a:t>
            </a:r>
            <a:r>
              <a:rPr lang="en-US" sz="1200" b="1" dirty="0"/>
              <a:t> Children (#) receiving special education services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13.2:</a:t>
            </a:r>
            <a:r>
              <a:rPr lang="en-US" sz="1200" b="1" dirty="0"/>
              <a:t> Children (#) receiving early intervention services in NJ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cs typeface="Calibri"/>
              </a:rPr>
              <a:t>13.3:</a:t>
            </a:r>
            <a:r>
              <a:rPr lang="en-US" sz="1200" b="0" baseline="0" dirty="0">
                <a:cs typeface="Calibri"/>
              </a:rPr>
              <a:t> </a:t>
            </a:r>
            <a:r>
              <a:rPr lang="en-US" sz="1200" b="1" baseline="0" dirty="0">
                <a:cs typeface="Calibri"/>
              </a:rPr>
              <a:t># of developmental disabilities eligible youth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cs typeface="Calibri"/>
              </a:rPr>
              <a:t>13.4: </a:t>
            </a:r>
            <a:r>
              <a:rPr lang="en-US" sz="1200" b="1" dirty="0">
                <a:cs typeface="Calibri"/>
              </a:rPr>
              <a:t># of developmental disabilities eligible youth, over time, in county</a:t>
            </a:r>
            <a:endParaRPr lang="en-US" sz="1200" b="1" baseline="0"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spc="-50" dirty="0"/>
              <a:t>13.5: </a:t>
            </a:r>
            <a:r>
              <a:rPr lang="en-US" sz="1200" b="1" spc="-50" dirty="0"/>
              <a:t>Children  (% &lt;6 Years) tested for lead with blood lead levels greater than or equal to 5 micrograms/deciliter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spc="-50" dirty="0">
                <a:cs typeface="Calibri"/>
              </a:rPr>
              <a:t>13.6: </a:t>
            </a:r>
            <a:r>
              <a:rPr lang="en-US" sz="1200" b="1" spc="-50" dirty="0">
                <a:cs typeface="Calibri"/>
              </a:rPr>
              <a:t>Harassment, intimidation, bullying (HIB) offenses in schools (# reported incidents) in NJ (by county)</a:t>
            </a:r>
            <a:endParaRPr lang="en-US" sz="1200" dirty="0">
              <a:cs typeface="Calibri"/>
            </a:endParaRPr>
          </a:p>
          <a:p>
            <a:endParaRPr lang="en-US" sz="1400" b="1" dirty="0">
              <a:solidFill>
                <a:srgbClr val="C00000"/>
              </a:solidFill>
            </a:endParaRPr>
          </a:p>
          <a:p>
            <a:r>
              <a:rPr lang="en-US" sz="1400" b="1" dirty="0">
                <a:solidFill>
                  <a:srgbClr val="C00000"/>
                </a:solidFill>
              </a:rPr>
              <a:t>Caring for Kin or Foster Children</a:t>
            </a:r>
          </a:p>
          <a:p>
            <a:pPr lvl="1"/>
            <a:r>
              <a:rPr lang="en-US" sz="1200" dirty="0"/>
              <a:t>14.1: </a:t>
            </a:r>
            <a:r>
              <a:rPr lang="en-US" sz="1200" b="1" dirty="0"/>
              <a:t>Children (#) in the care of CP&amp;P – in and out-of-home placements (by county)</a:t>
            </a:r>
            <a:endParaRPr lang="en-US" sz="1200" b="1" dirty="0">
              <a:cs typeface="Calibri"/>
            </a:endParaRPr>
          </a:p>
          <a:p>
            <a:pPr lvl="1"/>
            <a:r>
              <a:rPr lang="en-US" sz="1200" dirty="0"/>
              <a:t>14.2: </a:t>
            </a:r>
            <a:r>
              <a:rPr lang="en-US" sz="1200" b="1" dirty="0"/>
              <a:t>Children (#) in CP&amp;P out-of-home placement – kin and non-kin, in county, over time</a:t>
            </a:r>
          </a:p>
          <a:p>
            <a:pPr lvl="1"/>
            <a:r>
              <a:rPr lang="en-US" sz="1200" dirty="0">
                <a:cs typeface="Calibri"/>
              </a:rPr>
              <a:t>14.3: </a:t>
            </a:r>
            <a:r>
              <a:rPr lang="en-US" sz="1200" b="1" dirty="0">
                <a:cs typeface="Calibri"/>
              </a:rPr>
              <a:t>Grandparents (#) responsible for own grandchildren under 18 years</a:t>
            </a:r>
          </a:p>
          <a:p>
            <a:pPr lvl="1"/>
            <a:r>
              <a:rPr lang="en-US" sz="1200" dirty="0">
                <a:cs typeface="Calibri"/>
              </a:rPr>
              <a:t>14.4:</a:t>
            </a:r>
            <a:r>
              <a:rPr lang="en-US" sz="1200" b="1" dirty="0">
                <a:cs typeface="Calibri"/>
              </a:rPr>
              <a:t> Support for Families including Kinship</a:t>
            </a:r>
          </a:p>
          <a:p>
            <a:pPr lvl="1"/>
            <a:endParaRPr lang="en-US" sz="1200" b="1" dirty="0">
              <a:solidFill>
                <a:srgbClr val="C00000"/>
              </a:solidFill>
            </a:endParaRPr>
          </a:p>
          <a:p>
            <a:pPr lvl="1"/>
            <a:endParaRPr lang="en-US" sz="1200" b="1" dirty="0">
              <a:cs typeface="Calibri"/>
            </a:endParaRPr>
          </a:p>
        </p:txBody>
      </p:sp>
      <p:pic>
        <p:nvPicPr>
          <p:cNvPr id="3" name="Picture 2">
            <a:extLst>
              <a:ext uri="{FF2B5EF4-FFF2-40B4-BE49-F238E27FC236}">
                <a16:creationId xmlns:a16="http://schemas.microsoft.com/office/drawing/2014/main" id="{FC02542B-31BC-A748-5DE5-0C83E4477B71}"/>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67459" y="140618"/>
            <a:ext cx="438150" cy="82915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4">
            <a:extLst>
              <a:ext uri="{FF2B5EF4-FFF2-40B4-BE49-F238E27FC236}">
                <a16:creationId xmlns:a16="http://schemas.microsoft.com/office/drawing/2014/main" id="{359A9227-F26D-FCF4-CBDC-4DA432825B28}"/>
              </a:ext>
            </a:extLst>
          </p:cNvPr>
          <p:cNvSpPr txBox="1"/>
          <p:nvPr userDrawn="1"/>
        </p:nvSpPr>
        <p:spPr>
          <a:xfrm>
            <a:off x="694781" y="0"/>
            <a:ext cx="829219"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Franklin Gothic Medium Cond" panose="020B0606030402020204" pitchFamily="34" charset="0"/>
              </a:rPr>
              <a:t>Cape May</a:t>
            </a:r>
          </a:p>
          <a:p>
            <a:r>
              <a:rPr lang="en-US" sz="1600" dirty="0">
                <a:latin typeface="Franklin Gothic Medium Cond" panose="020B0606030402020204" pitchFamily="34" charset="0"/>
              </a:rPr>
              <a:t>County</a:t>
            </a:r>
          </a:p>
        </p:txBody>
      </p:sp>
    </p:spTree>
    <p:extLst>
      <p:ext uri="{BB962C8B-B14F-4D97-AF65-F5344CB8AC3E}">
        <p14:creationId xmlns:p14="http://schemas.microsoft.com/office/powerpoint/2010/main" val="15587539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6E8B2B87-9F27-B32B-2415-61ECF96C2649}"/>
              </a:ext>
            </a:extLst>
          </p:cNvPr>
          <p:cNvSpPr txBox="1"/>
          <p:nvPr userDrawn="1"/>
        </p:nvSpPr>
        <p:spPr>
          <a:xfrm>
            <a:off x="3459480" y="670280"/>
            <a:ext cx="8305800" cy="2585323"/>
          </a:xfrm>
          <a:prstGeom prst="rect">
            <a:avLst/>
          </a:prstGeom>
          <a:noFill/>
        </p:spPr>
        <p:txBody>
          <a:bodyPr wrap="square" rtlCol="0">
            <a:spAutoFit/>
          </a:bodyPr>
          <a:lstStyle/>
          <a:p>
            <a:r>
              <a:rPr lang="en-US" sz="1400" b="1" dirty="0">
                <a:solidFill>
                  <a:srgbClr val="CC0000"/>
                </a:solidFill>
              </a:rPr>
              <a:t>Education:</a:t>
            </a:r>
          </a:p>
          <a:p>
            <a:pPr lvl="1"/>
            <a:r>
              <a:rPr lang="en-US" sz="1200" b="1" dirty="0">
                <a:solidFill>
                  <a:srgbClr val="C00000"/>
                </a:solidFill>
              </a:rPr>
              <a:t>New Jersey Student Learning Assessments</a:t>
            </a:r>
            <a:endParaRPr lang="en-US" sz="1200" dirty="0"/>
          </a:p>
          <a:p>
            <a:pPr lvl="1"/>
            <a:r>
              <a:rPr lang="en-US" sz="1200" dirty="0"/>
              <a:t>15.1: </a:t>
            </a:r>
            <a:r>
              <a:rPr lang="en-US" sz="1200" b="1" dirty="0"/>
              <a:t>Percentage of 3</a:t>
            </a:r>
            <a:r>
              <a:rPr lang="en-US" sz="1200" b="1" baseline="30000" dirty="0"/>
              <a:t>rd</a:t>
            </a:r>
            <a:r>
              <a:rPr lang="en-US" sz="1200" b="1" dirty="0"/>
              <a:t> graders meeting or exceeding expectations on New Jersey Student Learning Assessments, English Language Arts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15.2: </a:t>
            </a:r>
            <a:r>
              <a:rPr lang="en-US" sz="1200" b="1" dirty="0"/>
              <a:t>Percentage of 3</a:t>
            </a:r>
            <a:r>
              <a:rPr lang="en-US" sz="1200" b="1" baseline="30000" dirty="0"/>
              <a:t>rd</a:t>
            </a:r>
            <a:r>
              <a:rPr lang="en-US" sz="1200" b="1" dirty="0"/>
              <a:t> graders meeting or exceeding expectations on New Jersey Student Learning Assessments, Mathematics (by county)</a:t>
            </a:r>
          </a:p>
          <a:p>
            <a:pPr lvl="1">
              <a:defRPr/>
            </a:pPr>
            <a:r>
              <a:rPr lang="en-US" sz="1200" b="1" dirty="0">
                <a:solidFill>
                  <a:srgbClr val="C00000"/>
                </a:solidFill>
              </a:rPr>
              <a:t>Preschool Funding</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15.3: </a:t>
            </a:r>
            <a:r>
              <a:rPr lang="en-US" sz="1200" b="1" dirty="0"/>
              <a:t>State funded preschool enrollment (#) and %-change (by county)</a:t>
            </a:r>
            <a:endParaRPr lang="en-US" sz="1200" b="1" dirty="0">
              <a:cs typeface="Calibri"/>
            </a:endParaRPr>
          </a:p>
          <a:p>
            <a:endParaRPr lang="en-US" sz="1400" b="1" dirty="0">
              <a:solidFill>
                <a:srgbClr val="CC0000"/>
              </a:solidFill>
            </a:endParaRPr>
          </a:p>
          <a:p>
            <a:r>
              <a:rPr lang="en-US" sz="1400" b="1" dirty="0">
                <a:solidFill>
                  <a:srgbClr val="C00000"/>
                </a:solidFill>
              </a:rPr>
              <a:t>Advocacy</a:t>
            </a:r>
          </a:p>
          <a:p>
            <a:pPr lvl="1"/>
            <a:r>
              <a:rPr lang="en-US" sz="1200" dirty="0"/>
              <a:t>16.1: </a:t>
            </a:r>
            <a:r>
              <a:rPr lang="en-US" sz="1200" b="1" dirty="0">
                <a:cs typeface="Calibri"/>
              </a:rPr>
              <a:t>Support for Families including Kinship</a:t>
            </a:r>
          </a:p>
          <a:p>
            <a:pPr lvl="1"/>
            <a:endParaRPr lang="en-US" sz="1200" b="1" dirty="0">
              <a:solidFill>
                <a:srgbClr val="C00000"/>
              </a:solidFill>
            </a:endParaRPr>
          </a:p>
          <a:p>
            <a:pPr lvl="1"/>
            <a:endParaRPr lang="en-US" sz="1200" b="1" dirty="0">
              <a:cs typeface="Calibri"/>
            </a:endParaRPr>
          </a:p>
        </p:txBody>
      </p:sp>
      <p:pic>
        <p:nvPicPr>
          <p:cNvPr id="3" name="Picture 2">
            <a:extLst>
              <a:ext uri="{FF2B5EF4-FFF2-40B4-BE49-F238E27FC236}">
                <a16:creationId xmlns:a16="http://schemas.microsoft.com/office/drawing/2014/main" id="{E7A3CA15-25CE-61FD-9579-EF4EE427504F}"/>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67459" y="140618"/>
            <a:ext cx="438150" cy="82915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14">
            <a:extLst>
              <a:ext uri="{FF2B5EF4-FFF2-40B4-BE49-F238E27FC236}">
                <a16:creationId xmlns:a16="http://schemas.microsoft.com/office/drawing/2014/main" id="{96D0D6B9-4CF1-1632-2FB4-67408C91BEED}"/>
              </a:ext>
            </a:extLst>
          </p:cNvPr>
          <p:cNvSpPr txBox="1"/>
          <p:nvPr userDrawn="1"/>
        </p:nvSpPr>
        <p:spPr>
          <a:xfrm>
            <a:off x="694781" y="0"/>
            <a:ext cx="829219"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Franklin Gothic Medium Cond" panose="020B0606030402020204" pitchFamily="34" charset="0"/>
              </a:rPr>
              <a:t>Cape May</a:t>
            </a:r>
          </a:p>
          <a:p>
            <a:r>
              <a:rPr lang="en-US" sz="1600" dirty="0">
                <a:latin typeface="Franklin Gothic Medium Cond" panose="020B0606030402020204" pitchFamily="34" charset="0"/>
              </a:rPr>
              <a:t>County</a:t>
            </a:r>
          </a:p>
        </p:txBody>
      </p:sp>
    </p:spTree>
    <p:extLst>
      <p:ext uri="{BB962C8B-B14F-4D97-AF65-F5344CB8AC3E}">
        <p14:creationId xmlns:p14="http://schemas.microsoft.com/office/powerpoint/2010/main" val="39489928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3" name="Picture 2">
            <a:extLst>
              <a:ext uri="{FF2B5EF4-FFF2-40B4-BE49-F238E27FC236}">
                <a16:creationId xmlns:a16="http://schemas.microsoft.com/office/drawing/2014/main" id="{D26128CD-0A8A-0159-9665-AB6BDB8B5A97}"/>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67459" y="140618"/>
            <a:ext cx="438150" cy="82915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14">
            <a:extLst>
              <a:ext uri="{FF2B5EF4-FFF2-40B4-BE49-F238E27FC236}">
                <a16:creationId xmlns:a16="http://schemas.microsoft.com/office/drawing/2014/main" id="{2BA14117-7283-2B3C-5C38-58A9F035E34A}"/>
              </a:ext>
            </a:extLst>
          </p:cNvPr>
          <p:cNvSpPr txBox="1"/>
          <p:nvPr userDrawn="1"/>
        </p:nvSpPr>
        <p:spPr>
          <a:xfrm>
            <a:off x="694781" y="0"/>
            <a:ext cx="829219"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Franklin Gothic Medium Cond" panose="020B0606030402020204" pitchFamily="34" charset="0"/>
              </a:rPr>
              <a:t>Cape May</a:t>
            </a:r>
          </a:p>
          <a:p>
            <a:r>
              <a:rPr lang="en-US" sz="1600" dirty="0">
                <a:latin typeface="Franklin Gothic Medium Cond" panose="020B0606030402020204" pitchFamily="34" charset="0"/>
              </a:rPr>
              <a:t>County</a:t>
            </a:r>
          </a:p>
        </p:txBody>
      </p:sp>
    </p:spTree>
    <p:extLst>
      <p:ext uri="{BB962C8B-B14F-4D97-AF65-F5344CB8AC3E}">
        <p14:creationId xmlns:p14="http://schemas.microsoft.com/office/powerpoint/2010/main" val="3509444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3" name="Picture 2">
            <a:extLst>
              <a:ext uri="{FF2B5EF4-FFF2-40B4-BE49-F238E27FC236}">
                <a16:creationId xmlns:a16="http://schemas.microsoft.com/office/drawing/2014/main" id="{466D5898-18BC-98B5-E412-B7D9ED382EAE}"/>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67459" y="140618"/>
            <a:ext cx="438150" cy="82915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14">
            <a:extLst>
              <a:ext uri="{FF2B5EF4-FFF2-40B4-BE49-F238E27FC236}">
                <a16:creationId xmlns:a16="http://schemas.microsoft.com/office/drawing/2014/main" id="{5DE9C425-0992-3B10-169F-40DDD24458C2}"/>
              </a:ext>
            </a:extLst>
          </p:cNvPr>
          <p:cNvSpPr txBox="1"/>
          <p:nvPr userDrawn="1"/>
        </p:nvSpPr>
        <p:spPr>
          <a:xfrm>
            <a:off x="694781" y="0"/>
            <a:ext cx="829219"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Franklin Gothic Medium Cond" panose="020B0606030402020204" pitchFamily="34" charset="0"/>
              </a:rPr>
              <a:t>Cape May</a:t>
            </a:r>
          </a:p>
          <a:p>
            <a:r>
              <a:rPr lang="en-US" sz="1600" dirty="0">
                <a:latin typeface="Franklin Gothic Medium Cond" panose="020B0606030402020204" pitchFamily="34" charset="0"/>
              </a:rPr>
              <a:t>County</a:t>
            </a:r>
          </a:p>
        </p:txBody>
      </p:sp>
    </p:spTree>
    <p:extLst>
      <p:ext uri="{BB962C8B-B14F-4D97-AF65-F5344CB8AC3E}">
        <p14:creationId xmlns:p14="http://schemas.microsoft.com/office/powerpoint/2010/main" val="36939012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4/3/2025</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073152345"/>
      </p:ext>
    </p:extLst>
  </p:cSld>
  <p:clrMap bg1="lt1" tx1="dk1" bg2="lt2" tx2="dk2" accent1="accent1" accent2="accent2" accent3="accent3" accent4="accent4" accent5="accent5" accent6="accent6" hlink="hlink" folHlink="folHlink"/>
  <p:sldLayoutIdLst>
    <p:sldLayoutId id="2147483654" r:id="rId1"/>
    <p:sldLayoutId id="2147483685" r:id="rId2"/>
    <p:sldLayoutId id="2147483686" r:id="rId3"/>
    <p:sldLayoutId id="2147483687" r:id="rId4"/>
    <p:sldLayoutId id="2147483688" r:id="rId5"/>
    <p:sldLayoutId id="2147483689" r:id="rId6"/>
    <p:sldLayoutId id="2147483693" r:id="rId7"/>
    <p:sldLayoutId id="2147483659" r:id="rId8"/>
    <p:sldLayoutId id="2147483658" r:id="rId9"/>
    <p:sldLayoutId id="2147483676" r:id="rId10"/>
    <p:sldLayoutId id="214748369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4/3/2025</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92913578"/>
      </p:ext>
    </p:extLst>
  </p:cSld>
  <p:clrMap bg1="lt1" tx1="dk1" bg2="lt2" tx2="dk2" accent1="accent1" accent2="accent2" accent3="accent3" accent4="accent4" accent5="accent5" accent6="accent6" hlink="hlink" folHlink="folHlink"/>
  <p:sldLayoutIdLst>
    <p:sldLayoutId id="2147483653" r:id="rId1"/>
    <p:sldLayoutId id="2147483656" r:id="rId2"/>
    <p:sldLayoutId id="2147483660" r:id="rId3"/>
    <p:sldLayoutId id="2147483678" r:id="rId4"/>
    <p:sldLayoutId id="2147483661" r:id="rId5"/>
    <p:sldLayoutId id="2147483677" r:id="rId6"/>
    <p:sldLayoutId id="2147483663" r:id="rId7"/>
    <p:sldLayoutId id="2147483657" r:id="rId8"/>
    <p:sldLayoutId id="2147483679" r:id="rId9"/>
    <p:sldLayoutId id="2147483664" r:id="rId10"/>
    <p:sldLayoutId id="2147483681" r:id="rId11"/>
    <p:sldLayoutId id="2147483680" r:id="rId12"/>
    <p:sldLayoutId id="2147483665" r:id="rId13"/>
    <p:sldLayoutId id="2147483672" r:id="rId14"/>
    <p:sldLayoutId id="2147483675" r:id="rId15"/>
    <p:sldLayoutId id="2147483691" r:id="rId16"/>
    <p:sldLayoutId id="2147483695" r:id="rId17"/>
    <p:sldLayoutId id="2147483692"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slideLayout" Target="../slideLayouts/slideLayout18.xml"/><Relationship Id="rId7" Type="http://schemas.openxmlformats.org/officeDocument/2006/relationships/image" Target="../media/image24.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23.png"/><Relationship Id="rId4" Type="http://schemas.openxmlformats.org/officeDocument/2006/relationships/notesSlide" Target="../notesSlides/notesSlide1.xml"/><Relationship Id="rId9" Type="http://schemas.openxmlformats.org/officeDocument/2006/relationships/image" Target="../media/image2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6.xml"/><Relationship Id="rId3" Type="http://schemas.openxmlformats.org/officeDocument/2006/relationships/tags" Target="../tags/tag19.xml"/><Relationship Id="rId7" Type="http://schemas.openxmlformats.org/officeDocument/2006/relationships/slideLayout" Target="../slideLayouts/slideLayout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9" Type="http://schemas.openxmlformats.org/officeDocument/2006/relationships/chart" Target="../charts/chart3.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25.xml"/><Relationship Id="rId7" Type="http://schemas.openxmlformats.org/officeDocument/2006/relationships/slideLayout" Target="../slideLayouts/slideLayout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chart" Target="../charts/chart4.xml"/></Relationships>
</file>

<file path=ppt/slides/_rels/slide13.xml.rels><?xml version="1.0" encoding="UTF-8" standalone="yes"?>
<Relationships xmlns="http://schemas.openxmlformats.org/package/2006/relationships"><Relationship Id="rId8" Type="http://schemas.openxmlformats.org/officeDocument/2006/relationships/tags" Target="../tags/tag36.xml"/><Relationship Id="rId13" Type="http://schemas.openxmlformats.org/officeDocument/2006/relationships/chart" Target="../charts/chart6.xml"/><Relationship Id="rId3" Type="http://schemas.openxmlformats.org/officeDocument/2006/relationships/tags" Target="../tags/tag31.xml"/><Relationship Id="rId7" Type="http://schemas.openxmlformats.org/officeDocument/2006/relationships/tags" Target="../tags/tag35.xml"/><Relationship Id="rId12" Type="http://schemas.openxmlformats.org/officeDocument/2006/relationships/chart" Target="../charts/chart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11" Type="http://schemas.openxmlformats.org/officeDocument/2006/relationships/notesSlide" Target="../notesSlides/notesSlide8.xml"/><Relationship Id="rId5" Type="http://schemas.openxmlformats.org/officeDocument/2006/relationships/tags" Target="../tags/tag33.xml"/><Relationship Id="rId10" Type="http://schemas.openxmlformats.org/officeDocument/2006/relationships/slideLayout" Target="../slideLayouts/slideLayout9.xml"/><Relationship Id="rId4" Type="http://schemas.openxmlformats.org/officeDocument/2006/relationships/tags" Target="../tags/tag32.xml"/><Relationship Id="rId9" Type="http://schemas.openxmlformats.org/officeDocument/2006/relationships/tags" Target="../tags/tag37.xml"/></Relationships>
</file>

<file path=ppt/slides/_rels/slide14.xml.rels><?xml version="1.0" encoding="UTF-8" standalone="yes"?>
<Relationships xmlns="http://schemas.openxmlformats.org/package/2006/relationships"><Relationship Id="rId8" Type="http://schemas.openxmlformats.org/officeDocument/2006/relationships/tags" Target="../tags/tag45.xml"/><Relationship Id="rId13" Type="http://schemas.openxmlformats.org/officeDocument/2006/relationships/chart" Target="../charts/chart8.xml"/><Relationship Id="rId3" Type="http://schemas.openxmlformats.org/officeDocument/2006/relationships/tags" Target="../tags/tag40.xml"/><Relationship Id="rId7" Type="http://schemas.openxmlformats.org/officeDocument/2006/relationships/tags" Target="../tags/tag44.xml"/><Relationship Id="rId12" Type="http://schemas.openxmlformats.org/officeDocument/2006/relationships/chart" Target="../charts/chart7.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11" Type="http://schemas.openxmlformats.org/officeDocument/2006/relationships/notesSlide" Target="../notesSlides/notesSlide9.xml"/><Relationship Id="rId5" Type="http://schemas.openxmlformats.org/officeDocument/2006/relationships/tags" Target="../tags/tag42.xml"/><Relationship Id="rId10" Type="http://schemas.openxmlformats.org/officeDocument/2006/relationships/slideLayout" Target="../slideLayouts/slideLayout9.xml"/><Relationship Id="rId4" Type="http://schemas.openxmlformats.org/officeDocument/2006/relationships/tags" Target="../tags/tag41.xml"/><Relationship Id="rId9" Type="http://schemas.openxmlformats.org/officeDocument/2006/relationships/tags" Target="../tags/tag46.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0.xml"/><Relationship Id="rId3" Type="http://schemas.openxmlformats.org/officeDocument/2006/relationships/tags" Target="../tags/tag49.xml"/><Relationship Id="rId7" Type="http://schemas.openxmlformats.org/officeDocument/2006/relationships/slideLayout" Target="../slideLayouts/slideLayout9.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ags" Target="../tags/tag50.xml"/><Relationship Id="rId9" Type="http://schemas.openxmlformats.org/officeDocument/2006/relationships/chart" Target="../charts/chart9.xml"/></Relationships>
</file>

<file path=ppt/slides/_rels/slide16.xml.rels><?xml version="1.0" encoding="UTF-8" standalone="yes"?>
<Relationships xmlns="http://schemas.openxmlformats.org/package/2006/relationships"><Relationship Id="rId8" Type="http://schemas.openxmlformats.org/officeDocument/2006/relationships/tags" Target="../tags/tag60.xml"/><Relationship Id="rId13" Type="http://schemas.openxmlformats.org/officeDocument/2006/relationships/chart" Target="../charts/chart11.xml"/><Relationship Id="rId3" Type="http://schemas.openxmlformats.org/officeDocument/2006/relationships/tags" Target="../tags/tag55.xml"/><Relationship Id="rId7" Type="http://schemas.openxmlformats.org/officeDocument/2006/relationships/tags" Target="../tags/tag59.xml"/><Relationship Id="rId12" Type="http://schemas.openxmlformats.org/officeDocument/2006/relationships/chart" Target="../charts/chart10.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tags" Target="../tags/tag58.xml"/><Relationship Id="rId11" Type="http://schemas.openxmlformats.org/officeDocument/2006/relationships/notesSlide" Target="../notesSlides/notesSlide11.xml"/><Relationship Id="rId5" Type="http://schemas.openxmlformats.org/officeDocument/2006/relationships/tags" Target="../tags/tag57.xml"/><Relationship Id="rId10" Type="http://schemas.openxmlformats.org/officeDocument/2006/relationships/slideLayout" Target="../slideLayouts/slideLayout9.xml"/><Relationship Id="rId4" Type="http://schemas.openxmlformats.org/officeDocument/2006/relationships/tags" Target="../tags/tag56.xml"/><Relationship Id="rId9" Type="http://schemas.openxmlformats.org/officeDocument/2006/relationships/tags" Target="../tags/tag61.xml"/></Relationships>
</file>

<file path=ppt/slides/_rels/slide17.xml.rels><?xml version="1.0" encoding="UTF-8" standalone="yes"?>
<Relationships xmlns="http://schemas.openxmlformats.org/package/2006/relationships"><Relationship Id="rId8" Type="http://schemas.openxmlformats.org/officeDocument/2006/relationships/tags" Target="../tags/tag69.xml"/><Relationship Id="rId13" Type="http://schemas.openxmlformats.org/officeDocument/2006/relationships/chart" Target="../charts/chart13.xml"/><Relationship Id="rId3" Type="http://schemas.openxmlformats.org/officeDocument/2006/relationships/tags" Target="../tags/tag64.xml"/><Relationship Id="rId7" Type="http://schemas.openxmlformats.org/officeDocument/2006/relationships/tags" Target="../tags/tag68.xml"/><Relationship Id="rId12" Type="http://schemas.openxmlformats.org/officeDocument/2006/relationships/chart" Target="../charts/chart12.xm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tags" Target="../tags/tag67.xml"/><Relationship Id="rId11" Type="http://schemas.openxmlformats.org/officeDocument/2006/relationships/notesSlide" Target="../notesSlides/notesSlide12.xml"/><Relationship Id="rId5" Type="http://schemas.openxmlformats.org/officeDocument/2006/relationships/tags" Target="../tags/tag66.xml"/><Relationship Id="rId10" Type="http://schemas.openxmlformats.org/officeDocument/2006/relationships/slideLayout" Target="../slideLayouts/slideLayout9.xml"/><Relationship Id="rId4" Type="http://schemas.openxmlformats.org/officeDocument/2006/relationships/tags" Target="../tags/tag65.xml"/><Relationship Id="rId9" Type="http://schemas.openxmlformats.org/officeDocument/2006/relationships/tags" Target="../tags/tag70.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73.xml"/><Relationship Id="rId7" Type="http://schemas.openxmlformats.org/officeDocument/2006/relationships/slideLayout" Target="../slideLayouts/slideLayout9.xml"/><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tags" Target="../tags/tag76.xml"/><Relationship Id="rId5" Type="http://schemas.openxmlformats.org/officeDocument/2006/relationships/tags" Target="../tags/tag75.xml"/><Relationship Id="rId4" Type="http://schemas.openxmlformats.org/officeDocument/2006/relationships/tags" Target="../tags/tag74.xml"/><Relationship Id="rId9" Type="http://schemas.openxmlformats.org/officeDocument/2006/relationships/chart" Target="../charts/chart14.xml"/></Relationships>
</file>

<file path=ppt/slides/_rels/slide19.xml.rels><?xml version="1.0" encoding="UTF-8" standalone="yes"?>
<Relationships xmlns="http://schemas.openxmlformats.org/package/2006/relationships"><Relationship Id="rId8" Type="http://schemas.openxmlformats.org/officeDocument/2006/relationships/tags" Target="../tags/tag84.xml"/><Relationship Id="rId3" Type="http://schemas.openxmlformats.org/officeDocument/2006/relationships/tags" Target="../tags/tag79.xml"/><Relationship Id="rId7" Type="http://schemas.openxmlformats.org/officeDocument/2006/relationships/tags" Target="../tags/tag83.xml"/><Relationship Id="rId12" Type="http://schemas.openxmlformats.org/officeDocument/2006/relationships/chart" Target="../charts/chart16.xml"/><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tags" Target="../tags/tag82.xml"/><Relationship Id="rId11" Type="http://schemas.openxmlformats.org/officeDocument/2006/relationships/chart" Target="../charts/chart15.xml"/><Relationship Id="rId5" Type="http://schemas.openxmlformats.org/officeDocument/2006/relationships/tags" Target="../tags/tag81.xml"/><Relationship Id="rId10" Type="http://schemas.openxmlformats.org/officeDocument/2006/relationships/notesSlide" Target="../notesSlides/notesSlide14.xml"/><Relationship Id="rId4" Type="http://schemas.openxmlformats.org/officeDocument/2006/relationships/tags" Target="../tags/tag80.xml"/><Relationship Id="rId9"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tags" Target="../tags/tag87.xml"/><Relationship Id="rId7" Type="http://schemas.openxmlformats.org/officeDocument/2006/relationships/tags" Target="../tags/tag91.xml"/><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tags" Target="../tags/tag90.xml"/><Relationship Id="rId5" Type="http://schemas.openxmlformats.org/officeDocument/2006/relationships/tags" Target="../tags/tag89.xml"/><Relationship Id="rId10" Type="http://schemas.openxmlformats.org/officeDocument/2006/relationships/chart" Target="../charts/chart17.xml"/><Relationship Id="rId4" Type="http://schemas.openxmlformats.org/officeDocument/2006/relationships/tags" Target="../tags/tag88.xml"/><Relationship Id="rId9"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6.xml"/><Relationship Id="rId3" Type="http://schemas.openxmlformats.org/officeDocument/2006/relationships/tags" Target="../tags/tag94.xml"/><Relationship Id="rId7" Type="http://schemas.openxmlformats.org/officeDocument/2006/relationships/slideLayout" Target="../slideLayouts/slideLayout9.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tags" Target="../tags/tag97.xml"/><Relationship Id="rId5" Type="http://schemas.openxmlformats.org/officeDocument/2006/relationships/tags" Target="../tags/tag96.xml"/><Relationship Id="rId4" Type="http://schemas.openxmlformats.org/officeDocument/2006/relationships/tags" Target="../tags/tag95.xml"/><Relationship Id="rId9" Type="http://schemas.openxmlformats.org/officeDocument/2006/relationships/chart" Target="../charts/chart18.xml"/></Relationships>
</file>

<file path=ppt/slides/_rels/slide23.xml.rels><?xml version="1.0" encoding="UTF-8" standalone="yes"?>
<Relationships xmlns="http://schemas.openxmlformats.org/package/2006/relationships"><Relationship Id="rId8" Type="http://schemas.openxmlformats.org/officeDocument/2006/relationships/tags" Target="../tags/tag105.xml"/><Relationship Id="rId13" Type="http://schemas.openxmlformats.org/officeDocument/2006/relationships/chart" Target="../charts/chart19.xml"/><Relationship Id="rId3" Type="http://schemas.openxmlformats.org/officeDocument/2006/relationships/tags" Target="../tags/tag100.xml"/><Relationship Id="rId7" Type="http://schemas.openxmlformats.org/officeDocument/2006/relationships/tags" Target="../tags/tag104.xml"/><Relationship Id="rId12" Type="http://schemas.openxmlformats.org/officeDocument/2006/relationships/notesSlide" Target="../notesSlides/notesSlide17.xml"/><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tags" Target="../tags/tag103.xml"/><Relationship Id="rId11" Type="http://schemas.openxmlformats.org/officeDocument/2006/relationships/slideLayout" Target="../slideLayouts/slideLayout9.xml"/><Relationship Id="rId5" Type="http://schemas.openxmlformats.org/officeDocument/2006/relationships/tags" Target="../tags/tag102.xml"/><Relationship Id="rId10" Type="http://schemas.openxmlformats.org/officeDocument/2006/relationships/tags" Target="../tags/tag107.xml"/><Relationship Id="rId4" Type="http://schemas.openxmlformats.org/officeDocument/2006/relationships/tags" Target="../tags/tag101.xml"/><Relationship Id="rId9" Type="http://schemas.openxmlformats.org/officeDocument/2006/relationships/tags" Target="../tags/tag106.xml"/><Relationship Id="rId14" Type="http://schemas.openxmlformats.org/officeDocument/2006/relationships/chart" Target="../charts/chart20.xml"/></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tags" Target="../tags/tag110.xml"/><Relationship Id="rId7" Type="http://schemas.openxmlformats.org/officeDocument/2006/relationships/slideLayout" Target="../slideLayouts/slideLayout9.xml"/><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tags" Target="../tags/tag113.xml"/><Relationship Id="rId5" Type="http://schemas.openxmlformats.org/officeDocument/2006/relationships/tags" Target="../tags/tag112.xml"/><Relationship Id="rId4" Type="http://schemas.openxmlformats.org/officeDocument/2006/relationships/tags" Target="../tags/tag111.xml"/><Relationship Id="rId9" Type="http://schemas.openxmlformats.org/officeDocument/2006/relationships/chart" Target="../charts/chart21.xml"/></Relationships>
</file>

<file path=ppt/slides/_rels/slide25.xml.rels><?xml version="1.0" encoding="UTF-8" standalone="yes"?>
<Relationships xmlns="http://schemas.openxmlformats.org/package/2006/relationships"><Relationship Id="rId8" Type="http://schemas.openxmlformats.org/officeDocument/2006/relationships/tags" Target="../tags/tag121.xml"/><Relationship Id="rId13" Type="http://schemas.openxmlformats.org/officeDocument/2006/relationships/chart" Target="../charts/chart22.xml"/><Relationship Id="rId3" Type="http://schemas.openxmlformats.org/officeDocument/2006/relationships/tags" Target="../tags/tag116.xml"/><Relationship Id="rId7" Type="http://schemas.openxmlformats.org/officeDocument/2006/relationships/tags" Target="../tags/tag120.xml"/><Relationship Id="rId12" Type="http://schemas.openxmlformats.org/officeDocument/2006/relationships/notesSlide" Target="../notesSlides/notesSlide19.xml"/><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tags" Target="../tags/tag119.xml"/><Relationship Id="rId11" Type="http://schemas.openxmlformats.org/officeDocument/2006/relationships/slideLayout" Target="../slideLayouts/slideLayout9.xml"/><Relationship Id="rId5" Type="http://schemas.openxmlformats.org/officeDocument/2006/relationships/tags" Target="../tags/tag118.xml"/><Relationship Id="rId10" Type="http://schemas.openxmlformats.org/officeDocument/2006/relationships/tags" Target="../tags/tag123.xml"/><Relationship Id="rId4" Type="http://schemas.openxmlformats.org/officeDocument/2006/relationships/tags" Target="../tags/tag117.xml"/><Relationship Id="rId9" Type="http://schemas.openxmlformats.org/officeDocument/2006/relationships/tags" Target="../tags/tag122.xml"/><Relationship Id="rId14" Type="http://schemas.openxmlformats.org/officeDocument/2006/relationships/chart" Target="../charts/chart23.xml"/></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20.xml"/><Relationship Id="rId3" Type="http://schemas.openxmlformats.org/officeDocument/2006/relationships/tags" Target="../tags/tag126.xml"/><Relationship Id="rId7" Type="http://schemas.openxmlformats.org/officeDocument/2006/relationships/slideLayout" Target="../slideLayouts/slideLayout9.xml"/><Relationship Id="rId2" Type="http://schemas.openxmlformats.org/officeDocument/2006/relationships/tags" Target="../tags/tag125.xml"/><Relationship Id="rId1" Type="http://schemas.openxmlformats.org/officeDocument/2006/relationships/tags" Target="../tags/tag124.xml"/><Relationship Id="rId6" Type="http://schemas.openxmlformats.org/officeDocument/2006/relationships/tags" Target="../tags/tag129.xml"/><Relationship Id="rId5" Type="http://schemas.openxmlformats.org/officeDocument/2006/relationships/tags" Target="../tags/tag128.xml"/><Relationship Id="rId4" Type="http://schemas.openxmlformats.org/officeDocument/2006/relationships/tags" Target="../tags/tag127.xml"/><Relationship Id="rId9" Type="http://schemas.openxmlformats.org/officeDocument/2006/relationships/chart" Target="../charts/char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8" Type="http://schemas.openxmlformats.org/officeDocument/2006/relationships/chart" Target="../charts/chart25.xml"/><Relationship Id="rId3" Type="http://schemas.openxmlformats.org/officeDocument/2006/relationships/tags" Target="../tags/tag132.xml"/><Relationship Id="rId7" Type="http://schemas.openxmlformats.org/officeDocument/2006/relationships/notesSlide" Target="../notesSlides/notesSlide21.xml"/><Relationship Id="rId2" Type="http://schemas.openxmlformats.org/officeDocument/2006/relationships/tags" Target="../tags/tag131.xml"/><Relationship Id="rId1" Type="http://schemas.openxmlformats.org/officeDocument/2006/relationships/tags" Target="../tags/tag130.xml"/><Relationship Id="rId6" Type="http://schemas.openxmlformats.org/officeDocument/2006/relationships/slideLayout" Target="../slideLayouts/slideLayout9.xml"/><Relationship Id="rId5" Type="http://schemas.openxmlformats.org/officeDocument/2006/relationships/tags" Target="../tags/tag134.xml"/><Relationship Id="rId4" Type="http://schemas.openxmlformats.org/officeDocument/2006/relationships/tags" Target="../tags/tag133.xml"/></Relationships>
</file>

<file path=ppt/slides/_rels/slide29.xml.rels><?xml version="1.0" encoding="UTF-8" standalone="yes"?>
<Relationships xmlns="http://schemas.openxmlformats.org/package/2006/relationships"><Relationship Id="rId8" Type="http://schemas.openxmlformats.org/officeDocument/2006/relationships/chart" Target="../charts/chart26.xml"/><Relationship Id="rId3" Type="http://schemas.openxmlformats.org/officeDocument/2006/relationships/tags" Target="../tags/tag137.xml"/><Relationship Id="rId7" Type="http://schemas.openxmlformats.org/officeDocument/2006/relationships/notesSlide" Target="../notesSlides/notesSlide22.xml"/><Relationship Id="rId2" Type="http://schemas.openxmlformats.org/officeDocument/2006/relationships/tags" Target="../tags/tag136.xml"/><Relationship Id="rId1" Type="http://schemas.openxmlformats.org/officeDocument/2006/relationships/tags" Target="../tags/tag135.xml"/><Relationship Id="rId6" Type="http://schemas.openxmlformats.org/officeDocument/2006/relationships/slideLayout" Target="../slideLayouts/slideLayout9.xml"/><Relationship Id="rId5" Type="http://schemas.openxmlformats.org/officeDocument/2006/relationships/tags" Target="../tags/tag139.xml"/><Relationship Id="rId4" Type="http://schemas.openxmlformats.org/officeDocument/2006/relationships/tags" Target="../tags/tag13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8" Type="http://schemas.openxmlformats.org/officeDocument/2006/relationships/tags" Target="../tags/tag147.xml"/><Relationship Id="rId3" Type="http://schemas.openxmlformats.org/officeDocument/2006/relationships/tags" Target="../tags/tag142.xml"/><Relationship Id="rId7" Type="http://schemas.openxmlformats.org/officeDocument/2006/relationships/tags" Target="../tags/tag146.xml"/><Relationship Id="rId12" Type="http://schemas.openxmlformats.org/officeDocument/2006/relationships/chart" Target="../charts/chart28.xml"/><Relationship Id="rId2" Type="http://schemas.openxmlformats.org/officeDocument/2006/relationships/tags" Target="../tags/tag141.xml"/><Relationship Id="rId1" Type="http://schemas.openxmlformats.org/officeDocument/2006/relationships/tags" Target="../tags/tag140.xml"/><Relationship Id="rId6" Type="http://schemas.openxmlformats.org/officeDocument/2006/relationships/tags" Target="../tags/tag145.xml"/><Relationship Id="rId11" Type="http://schemas.openxmlformats.org/officeDocument/2006/relationships/chart" Target="../charts/chart27.xml"/><Relationship Id="rId5" Type="http://schemas.openxmlformats.org/officeDocument/2006/relationships/tags" Target="../tags/tag144.xml"/><Relationship Id="rId10" Type="http://schemas.openxmlformats.org/officeDocument/2006/relationships/notesSlide" Target="../notesSlides/notesSlide23.xml"/><Relationship Id="rId4" Type="http://schemas.openxmlformats.org/officeDocument/2006/relationships/tags" Target="../tags/tag143.xml"/><Relationship Id="rId9"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8" Type="http://schemas.openxmlformats.org/officeDocument/2006/relationships/tags" Target="../tags/tag155.xml"/><Relationship Id="rId13" Type="http://schemas.openxmlformats.org/officeDocument/2006/relationships/notesSlide" Target="../notesSlides/notesSlide24.xml"/><Relationship Id="rId3" Type="http://schemas.openxmlformats.org/officeDocument/2006/relationships/tags" Target="../tags/tag150.xml"/><Relationship Id="rId7" Type="http://schemas.openxmlformats.org/officeDocument/2006/relationships/tags" Target="../tags/tag154.xml"/><Relationship Id="rId12" Type="http://schemas.openxmlformats.org/officeDocument/2006/relationships/slideLayout" Target="../slideLayouts/slideLayout9.xml"/><Relationship Id="rId2" Type="http://schemas.openxmlformats.org/officeDocument/2006/relationships/tags" Target="../tags/tag149.xml"/><Relationship Id="rId16" Type="http://schemas.openxmlformats.org/officeDocument/2006/relationships/chart" Target="../charts/chart31.xml"/><Relationship Id="rId1" Type="http://schemas.openxmlformats.org/officeDocument/2006/relationships/tags" Target="../tags/tag148.xml"/><Relationship Id="rId6" Type="http://schemas.openxmlformats.org/officeDocument/2006/relationships/tags" Target="../tags/tag153.xml"/><Relationship Id="rId11" Type="http://schemas.openxmlformats.org/officeDocument/2006/relationships/tags" Target="../tags/tag158.xml"/><Relationship Id="rId5" Type="http://schemas.openxmlformats.org/officeDocument/2006/relationships/tags" Target="../tags/tag152.xml"/><Relationship Id="rId15" Type="http://schemas.openxmlformats.org/officeDocument/2006/relationships/chart" Target="../charts/chart30.xml"/><Relationship Id="rId10" Type="http://schemas.openxmlformats.org/officeDocument/2006/relationships/tags" Target="../tags/tag157.xml"/><Relationship Id="rId4" Type="http://schemas.openxmlformats.org/officeDocument/2006/relationships/tags" Target="../tags/tag151.xml"/><Relationship Id="rId9" Type="http://schemas.openxmlformats.org/officeDocument/2006/relationships/tags" Target="../tags/tag156.xml"/><Relationship Id="rId14" Type="http://schemas.openxmlformats.org/officeDocument/2006/relationships/chart" Target="../charts/chart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8" Type="http://schemas.openxmlformats.org/officeDocument/2006/relationships/chart" Target="../charts/chart32.xml"/><Relationship Id="rId3" Type="http://schemas.openxmlformats.org/officeDocument/2006/relationships/tags" Target="../tags/tag161.xml"/><Relationship Id="rId7" Type="http://schemas.openxmlformats.org/officeDocument/2006/relationships/notesSlide" Target="../notesSlides/notesSlide25.xml"/><Relationship Id="rId2" Type="http://schemas.openxmlformats.org/officeDocument/2006/relationships/tags" Target="../tags/tag160.xml"/><Relationship Id="rId1" Type="http://schemas.openxmlformats.org/officeDocument/2006/relationships/tags" Target="../tags/tag159.xml"/><Relationship Id="rId6" Type="http://schemas.openxmlformats.org/officeDocument/2006/relationships/slideLayout" Target="../slideLayouts/slideLayout9.xml"/><Relationship Id="rId5" Type="http://schemas.openxmlformats.org/officeDocument/2006/relationships/tags" Target="../tags/tag163.xml"/><Relationship Id="rId4" Type="http://schemas.openxmlformats.org/officeDocument/2006/relationships/tags" Target="../tags/tag162.xml"/></Relationships>
</file>

<file path=ppt/slides/_rels/slide35.xml.rels><?xml version="1.0" encoding="UTF-8" standalone="yes"?>
<Relationships xmlns="http://schemas.openxmlformats.org/package/2006/relationships"><Relationship Id="rId3" Type="http://schemas.openxmlformats.org/officeDocument/2006/relationships/tags" Target="../tags/tag166.xml"/><Relationship Id="rId7" Type="http://schemas.openxmlformats.org/officeDocument/2006/relationships/chart" Target="../charts/chart33.xml"/><Relationship Id="rId2" Type="http://schemas.openxmlformats.org/officeDocument/2006/relationships/tags" Target="../tags/tag165.xml"/><Relationship Id="rId1" Type="http://schemas.openxmlformats.org/officeDocument/2006/relationships/tags" Target="../tags/tag164.xml"/><Relationship Id="rId6" Type="http://schemas.openxmlformats.org/officeDocument/2006/relationships/notesSlide" Target="../notesSlides/notesSlide26.xml"/><Relationship Id="rId5" Type="http://schemas.openxmlformats.org/officeDocument/2006/relationships/slideLayout" Target="../slideLayouts/slideLayout9.xml"/><Relationship Id="rId4" Type="http://schemas.openxmlformats.org/officeDocument/2006/relationships/tags" Target="../tags/tag16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8" Type="http://schemas.openxmlformats.org/officeDocument/2006/relationships/tags" Target="../tags/tag175.xml"/><Relationship Id="rId13" Type="http://schemas.openxmlformats.org/officeDocument/2006/relationships/chart" Target="../charts/chart34.xml"/><Relationship Id="rId3" Type="http://schemas.openxmlformats.org/officeDocument/2006/relationships/tags" Target="../tags/tag170.xml"/><Relationship Id="rId7" Type="http://schemas.openxmlformats.org/officeDocument/2006/relationships/tags" Target="../tags/tag174.xml"/><Relationship Id="rId12" Type="http://schemas.openxmlformats.org/officeDocument/2006/relationships/notesSlide" Target="../notesSlides/notesSlide27.xml"/><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tags" Target="../tags/tag173.xml"/><Relationship Id="rId11" Type="http://schemas.openxmlformats.org/officeDocument/2006/relationships/slideLayout" Target="../slideLayouts/slideLayout9.xml"/><Relationship Id="rId5" Type="http://schemas.openxmlformats.org/officeDocument/2006/relationships/tags" Target="../tags/tag172.xml"/><Relationship Id="rId10" Type="http://schemas.openxmlformats.org/officeDocument/2006/relationships/tags" Target="../tags/tag177.xml"/><Relationship Id="rId4" Type="http://schemas.openxmlformats.org/officeDocument/2006/relationships/tags" Target="../tags/tag171.xml"/><Relationship Id="rId9" Type="http://schemas.openxmlformats.org/officeDocument/2006/relationships/tags" Target="../tags/tag176.xml"/><Relationship Id="rId14" Type="http://schemas.openxmlformats.org/officeDocument/2006/relationships/chart" Target="../charts/chart35.xml"/></Relationships>
</file>

<file path=ppt/slides/_rels/slide38.xml.rels><?xml version="1.0" encoding="UTF-8" standalone="yes"?>
<Relationships xmlns="http://schemas.openxmlformats.org/package/2006/relationships"><Relationship Id="rId8" Type="http://schemas.openxmlformats.org/officeDocument/2006/relationships/chart" Target="../charts/chart36.xml"/><Relationship Id="rId3" Type="http://schemas.openxmlformats.org/officeDocument/2006/relationships/tags" Target="../tags/tag180.xml"/><Relationship Id="rId7" Type="http://schemas.openxmlformats.org/officeDocument/2006/relationships/notesSlide" Target="../notesSlides/notesSlide28.xml"/><Relationship Id="rId2" Type="http://schemas.openxmlformats.org/officeDocument/2006/relationships/tags" Target="../tags/tag179.xml"/><Relationship Id="rId1" Type="http://schemas.openxmlformats.org/officeDocument/2006/relationships/tags" Target="../tags/tag178.xml"/><Relationship Id="rId6" Type="http://schemas.openxmlformats.org/officeDocument/2006/relationships/slideLayout" Target="../slideLayouts/slideLayout9.xml"/><Relationship Id="rId5" Type="http://schemas.openxmlformats.org/officeDocument/2006/relationships/tags" Target="../tags/tag182.xml"/><Relationship Id="rId4" Type="http://schemas.openxmlformats.org/officeDocument/2006/relationships/tags" Target="../tags/tag18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tags" Target="../tags/tag190.xml"/><Relationship Id="rId13" Type="http://schemas.openxmlformats.org/officeDocument/2006/relationships/chart" Target="../charts/chart37.xml"/><Relationship Id="rId3" Type="http://schemas.openxmlformats.org/officeDocument/2006/relationships/tags" Target="../tags/tag185.xml"/><Relationship Id="rId7" Type="http://schemas.openxmlformats.org/officeDocument/2006/relationships/tags" Target="../tags/tag189.xml"/><Relationship Id="rId12" Type="http://schemas.openxmlformats.org/officeDocument/2006/relationships/notesSlide" Target="../notesSlides/notesSlide29.xml"/><Relationship Id="rId2" Type="http://schemas.openxmlformats.org/officeDocument/2006/relationships/tags" Target="../tags/tag184.xml"/><Relationship Id="rId1" Type="http://schemas.openxmlformats.org/officeDocument/2006/relationships/tags" Target="../tags/tag183.xml"/><Relationship Id="rId6" Type="http://schemas.openxmlformats.org/officeDocument/2006/relationships/tags" Target="../tags/tag188.xml"/><Relationship Id="rId11" Type="http://schemas.openxmlformats.org/officeDocument/2006/relationships/slideLayout" Target="../slideLayouts/slideLayout9.xml"/><Relationship Id="rId5" Type="http://schemas.openxmlformats.org/officeDocument/2006/relationships/tags" Target="../tags/tag187.xml"/><Relationship Id="rId10" Type="http://schemas.openxmlformats.org/officeDocument/2006/relationships/tags" Target="../tags/tag192.xml"/><Relationship Id="rId4" Type="http://schemas.openxmlformats.org/officeDocument/2006/relationships/tags" Target="../tags/tag186.xml"/><Relationship Id="rId9" Type="http://schemas.openxmlformats.org/officeDocument/2006/relationships/tags" Target="../tags/tag191.xml"/><Relationship Id="rId14" Type="http://schemas.openxmlformats.org/officeDocument/2006/relationships/chart" Target="../charts/chart38.xml"/></Relationships>
</file>

<file path=ppt/slides/_rels/slide41.xml.rels><?xml version="1.0" encoding="UTF-8" standalone="yes"?>
<Relationships xmlns="http://schemas.openxmlformats.org/package/2006/relationships"><Relationship Id="rId8" Type="http://schemas.openxmlformats.org/officeDocument/2006/relationships/notesSlide" Target="../notesSlides/notesSlide30.xml"/><Relationship Id="rId3" Type="http://schemas.openxmlformats.org/officeDocument/2006/relationships/tags" Target="../tags/tag195.xml"/><Relationship Id="rId7" Type="http://schemas.openxmlformats.org/officeDocument/2006/relationships/slideLayout" Target="../slideLayouts/slideLayout9.xml"/><Relationship Id="rId2" Type="http://schemas.openxmlformats.org/officeDocument/2006/relationships/tags" Target="../tags/tag194.xml"/><Relationship Id="rId1" Type="http://schemas.openxmlformats.org/officeDocument/2006/relationships/tags" Target="../tags/tag193.xml"/><Relationship Id="rId6" Type="http://schemas.openxmlformats.org/officeDocument/2006/relationships/tags" Target="../tags/tag198.xml"/><Relationship Id="rId5" Type="http://schemas.openxmlformats.org/officeDocument/2006/relationships/tags" Target="../tags/tag197.xml"/><Relationship Id="rId4" Type="http://schemas.openxmlformats.org/officeDocument/2006/relationships/tags" Target="../tags/tag196.xml"/><Relationship Id="rId9" Type="http://schemas.openxmlformats.org/officeDocument/2006/relationships/chart" Target="../charts/chart39.xml"/></Relationships>
</file>

<file path=ppt/slides/_rels/slide42.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openxmlformats.org/officeDocument/2006/relationships/tags" Target="../tags/tag201.xml"/><Relationship Id="rId7" Type="http://schemas.openxmlformats.org/officeDocument/2006/relationships/slideLayout" Target="../slideLayouts/slideLayout9.xml"/><Relationship Id="rId2" Type="http://schemas.openxmlformats.org/officeDocument/2006/relationships/tags" Target="../tags/tag200.xml"/><Relationship Id="rId1" Type="http://schemas.openxmlformats.org/officeDocument/2006/relationships/tags" Target="../tags/tag199.xml"/><Relationship Id="rId6" Type="http://schemas.openxmlformats.org/officeDocument/2006/relationships/tags" Target="../tags/tag204.xml"/><Relationship Id="rId5" Type="http://schemas.openxmlformats.org/officeDocument/2006/relationships/tags" Target="../tags/tag203.xml"/><Relationship Id="rId4" Type="http://schemas.openxmlformats.org/officeDocument/2006/relationships/tags" Target="../tags/tag202.xml"/><Relationship Id="rId9" Type="http://schemas.openxmlformats.org/officeDocument/2006/relationships/chart" Target="../charts/chart40.xml"/></Relationships>
</file>

<file path=ppt/slides/_rels/slide43.xml.rels><?xml version="1.0" encoding="UTF-8" standalone="yes"?>
<Relationships xmlns="http://schemas.openxmlformats.org/package/2006/relationships"><Relationship Id="rId8" Type="http://schemas.openxmlformats.org/officeDocument/2006/relationships/notesSlide" Target="../notesSlides/notesSlide32.xml"/><Relationship Id="rId3" Type="http://schemas.openxmlformats.org/officeDocument/2006/relationships/tags" Target="../tags/tag207.xml"/><Relationship Id="rId7" Type="http://schemas.openxmlformats.org/officeDocument/2006/relationships/slideLayout" Target="../slideLayouts/slideLayout9.xml"/><Relationship Id="rId2" Type="http://schemas.openxmlformats.org/officeDocument/2006/relationships/tags" Target="../tags/tag206.xml"/><Relationship Id="rId1" Type="http://schemas.openxmlformats.org/officeDocument/2006/relationships/tags" Target="../tags/tag205.xml"/><Relationship Id="rId6" Type="http://schemas.openxmlformats.org/officeDocument/2006/relationships/tags" Target="../tags/tag210.xml"/><Relationship Id="rId5" Type="http://schemas.openxmlformats.org/officeDocument/2006/relationships/tags" Target="../tags/tag209.xml"/><Relationship Id="rId4" Type="http://schemas.openxmlformats.org/officeDocument/2006/relationships/tags" Target="../tags/tag208.xml"/><Relationship Id="rId9" Type="http://schemas.openxmlformats.org/officeDocument/2006/relationships/chart" Target="../charts/chart41.xml"/></Relationships>
</file>

<file path=ppt/slides/_rels/slide44.xml.rels><?xml version="1.0" encoding="UTF-8" standalone="yes"?>
<Relationships xmlns="http://schemas.openxmlformats.org/package/2006/relationships"><Relationship Id="rId8" Type="http://schemas.openxmlformats.org/officeDocument/2006/relationships/notesSlide" Target="../notesSlides/notesSlide33.xml"/><Relationship Id="rId3" Type="http://schemas.openxmlformats.org/officeDocument/2006/relationships/tags" Target="../tags/tag213.xml"/><Relationship Id="rId7" Type="http://schemas.openxmlformats.org/officeDocument/2006/relationships/slideLayout" Target="../slideLayouts/slideLayout9.xml"/><Relationship Id="rId2" Type="http://schemas.openxmlformats.org/officeDocument/2006/relationships/tags" Target="../tags/tag212.xml"/><Relationship Id="rId1" Type="http://schemas.openxmlformats.org/officeDocument/2006/relationships/tags" Target="../tags/tag211.xml"/><Relationship Id="rId6" Type="http://schemas.openxmlformats.org/officeDocument/2006/relationships/tags" Target="../tags/tag216.xml"/><Relationship Id="rId5" Type="http://schemas.openxmlformats.org/officeDocument/2006/relationships/tags" Target="../tags/tag215.xml"/><Relationship Id="rId4" Type="http://schemas.openxmlformats.org/officeDocument/2006/relationships/tags" Target="../tags/tag214.xml"/><Relationship Id="rId9" Type="http://schemas.openxmlformats.org/officeDocument/2006/relationships/chart" Target="../charts/chart42.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34.xml"/><Relationship Id="rId3" Type="http://schemas.openxmlformats.org/officeDocument/2006/relationships/tags" Target="../tags/tag219.xml"/><Relationship Id="rId7" Type="http://schemas.openxmlformats.org/officeDocument/2006/relationships/slideLayout" Target="../slideLayouts/slideLayout9.xml"/><Relationship Id="rId2" Type="http://schemas.openxmlformats.org/officeDocument/2006/relationships/tags" Target="../tags/tag218.xml"/><Relationship Id="rId1" Type="http://schemas.openxmlformats.org/officeDocument/2006/relationships/tags" Target="../tags/tag217.xml"/><Relationship Id="rId6" Type="http://schemas.openxmlformats.org/officeDocument/2006/relationships/tags" Target="../tags/tag222.xml"/><Relationship Id="rId5" Type="http://schemas.openxmlformats.org/officeDocument/2006/relationships/tags" Target="../tags/tag221.xml"/><Relationship Id="rId4" Type="http://schemas.openxmlformats.org/officeDocument/2006/relationships/tags" Target="../tags/tag220.xml"/><Relationship Id="rId9" Type="http://schemas.openxmlformats.org/officeDocument/2006/relationships/chart" Target="../charts/chart43.xml"/></Relationships>
</file>

<file path=ppt/slides/_rels/slide46.xml.rels><?xml version="1.0" encoding="UTF-8" standalone="yes"?>
<Relationships xmlns="http://schemas.openxmlformats.org/package/2006/relationships"><Relationship Id="rId3" Type="http://schemas.openxmlformats.org/officeDocument/2006/relationships/tags" Target="../tags/tag225.xml"/><Relationship Id="rId7" Type="http://schemas.openxmlformats.org/officeDocument/2006/relationships/chart" Target="../charts/chart44.xml"/><Relationship Id="rId2" Type="http://schemas.openxmlformats.org/officeDocument/2006/relationships/tags" Target="../tags/tag224.xml"/><Relationship Id="rId1" Type="http://schemas.openxmlformats.org/officeDocument/2006/relationships/tags" Target="../tags/tag223.xml"/><Relationship Id="rId6" Type="http://schemas.openxmlformats.org/officeDocument/2006/relationships/notesSlide" Target="../notesSlides/notesSlide35.xml"/><Relationship Id="rId5" Type="http://schemas.openxmlformats.org/officeDocument/2006/relationships/slideLayout" Target="../slideLayouts/slideLayout9.xml"/><Relationship Id="rId4" Type="http://schemas.openxmlformats.org/officeDocument/2006/relationships/tags" Target="../tags/tag226.xml"/></Relationships>
</file>

<file path=ppt/slides/_rels/slide47.xml.rels><?xml version="1.0" encoding="UTF-8" standalone="yes"?>
<Relationships xmlns="http://schemas.openxmlformats.org/package/2006/relationships"><Relationship Id="rId8" Type="http://schemas.openxmlformats.org/officeDocument/2006/relationships/notesSlide" Target="../notesSlides/notesSlide36.xml"/><Relationship Id="rId3" Type="http://schemas.openxmlformats.org/officeDocument/2006/relationships/tags" Target="../tags/tag229.xml"/><Relationship Id="rId7" Type="http://schemas.openxmlformats.org/officeDocument/2006/relationships/slideLayout" Target="../slideLayouts/slideLayout9.xml"/><Relationship Id="rId2" Type="http://schemas.openxmlformats.org/officeDocument/2006/relationships/tags" Target="../tags/tag228.xml"/><Relationship Id="rId1" Type="http://schemas.openxmlformats.org/officeDocument/2006/relationships/tags" Target="../tags/tag227.xml"/><Relationship Id="rId6" Type="http://schemas.openxmlformats.org/officeDocument/2006/relationships/tags" Target="../tags/tag232.xml"/><Relationship Id="rId5" Type="http://schemas.openxmlformats.org/officeDocument/2006/relationships/tags" Target="../tags/tag231.xml"/><Relationship Id="rId10" Type="http://schemas.openxmlformats.org/officeDocument/2006/relationships/chart" Target="../charts/chart46.xml"/><Relationship Id="rId4" Type="http://schemas.openxmlformats.org/officeDocument/2006/relationships/tags" Target="../tags/tag230.xml"/><Relationship Id="rId9" Type="http://schemas.openxmlformats.org/officeDocument/2006/relationships/chart" Target="../charts/chart4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8" Type="http://schemas.openxmlformats.org/officeDocument/2006/relationships/notesSlide" Target="../notesSlides/notesSlide37.xml"/><Relationship Id="rId3" Type="http://schemas.openxmlformats.org/officeDocument/2006/relationships/tags" Target="../tags/tag235.xml"/><Relationship Id="rId7" Type="http://schemas.openxmlformats.org/officeDocument/2006/relationships/slideLayout" Target="../slideLayouts/slideLayout9.xml"/><Relationship Id="rId2" Type="http://schemas.openxmlformats.org/officeDocument/2006/relationships/tags" Target="../tags/tag234.xml"/><Relationship Id="rId1" Type="http://schemas.openxmlformats.org/officeDocument/2006/relationships/tags" Target="../tags/tag233.xml"/><Relationship Id="rId6" Type="http://schemas.openxmlformats.org/officeDocument/2006/relationships/tags" Target="../tags/tag238.xml"/><Relationship Id="rId5" Type="http://schemas.openxmlformats.org/officeDocument/2006/relationships/tags" Target="../tags/tag237.xml"/><Relationship Id="rId4" Type="http://schemas.openxmlformats.org/officeDocument/2006/relationships/tags" Target="../tags/tag236.xml"/><Relationship Id="rId9" Type="http://schemas.openxmlformats.org/officeDocument/2006/relationships/chart" Target="../charts/chart4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openxmlformats.org/officeDocument/2006/relationships/notesSlide" Target="../notesSlides/notesSlide38.xml"/><Relationship Id="rId3" Type="http://schemas.openxmlformats.org/officeDocument/2006/relationships/tags" Target="../tags/tag241.xml"/><Relationship Id="rId7" Type="http://schemas.openxmlformats.org/officeDocument/2006/relationships/slideLayout" Target="../slideLayouts/slideLayout9.xml"/><Relationship Id="rId2" Type="http://schemas.openxmlformats.org/officeDocument/2006/relationships/tags" Target="../tags/tag240.xml"/><Relationship Id="rId1" Type="http://schemas.openxmlformats.org/officeDocument/2006/relationships/tags" Target="../tags/tag239.xml"/><Relationship Id="rId6" Type="http://schemas.openxmlformats.org/officeDocument/2006/relationships/tags" Target="../tags/tag244.xml"/><Relationship Id="rId5" Type="http://schemas.openxmlformats.org/officeDocument/2006/relationships/tags" Target="../tags/tag243.xml"/><Relationship Id="rId4" Type="http://schemas.openxmlformats.org/officeDocument/2006/relationships/tags" Target="../tags/tag242.xml"/><Relationship Id="rId9" Type="http://schemas.openxmlformats.org/officeDocument/2006/relationships/chart" Target="../charts/chart48.xml"/></Relationships>
</file>

<file path=ppt/slides/_rels/slide51.xml.rels><?xml version="1.0" encoding="UTF-8" standalone="yes"?>
<Relationships xmlns="http://schemas.openxmlformats.org/package/2006/relationships"><Relationship Id="rId8" Type="http://schemas.openxmlformats.org/officeDocument/2006/relationships/tags" Target="../tags/tag252.xml"/><Relationship Id="rId13" Type="http://schemas.openxmlformats.org/officeDocument/2006/relationships/chart" Target="../charts/chart50.xml"/><Relationship Id="rId3" Type="http://schemas.openxmlformats.org/officeDocument/2006/relationships/tags" Target="../tags/tag247.xml"/><Relationship Id="rId7" Type="http://schemas.openxmlformats.org/officeDocument/2006/relationships/tags" Target="../tags/tag251.xml"/><Relationship Id="rId12" Type="http://schemas.openxmlformats.org/officeDocument/2006/relationships/chart" Target="../charts/chart49.xml"/><Relationship Id="rId2" Type="http://schemas.openxmlformats.org/officeDocument/2006/relationships/tags" Target="../tags/tag246.xml"/><Relationship Id="rId1" Type="http://schemas.openxmlformats.org/officeDocument/2006/relationships/tags" Target="../tags/tag245.xml"/><Relationship Id="rId6" Type="http://schemas.openxmlformats.org/officeDocument/2006/relationships/tags" Target="../tags/tag250.xml"/><Relationship Id="rId11" Type="http://schemas.openxmlformats.org/officeDocument/2006/relationships/notesSlide" Target="../notesSlides/notesSlide39.xml"/><Relationship Id="rId5" Type="http://schemas.openxmlformats.org/officeDocument/2006/relationships/tags" Target="../tags/tag249.xml"/><Relationship Id="rId10" Type="http://schemas.openxmlformats.org/officeDocument/2006/relationships/slideLayout" Target="../slideLayouts/slideLayout9.xml"/><Relationship Id="rId4" Type="http://schemas.openxmlformats.org/officeDocument/2006/relationships/tags" Target="../tags/tag248.xml"/><Relationship Id="rId9" Type="http://schemas.openxmlformats.org/officeDocument/2006/relationships/tags" Target="../tags/tag253.xml"/></Relationships>
</file>

<file path=ppt/slides/_rels/slide52.xml.rels><?xml version="1.0" encoding="UTF-8" standalone="yes"?>
<Relationships xmlns="http://schemas.openxmlformats.org/package/2006/relationships"><Relationship Id="rId8" Type="http://schemas.openxmlformats.org/officeDocument/2006/relationships/notesSlide" Target="../notesSlides/notesSlide40.xml"/><Relationship Id="rId3" Type="http://schemas.openxmlformats.org/officeDocument/2006/relationships/tags" Target="../tags/tag256.xml"/><Relationship Id="rId7" Type="http://schemas.openxmlformats.org/officeDocument/2006/relationships/slideLayout" Target="../slideLayouts/slideLayout9.xml"/><Relationship Id="rId2" Type="http://schemas.openxmlformats.org/officeDocument/2006/relationships/tags" Target="../tags/tag255.xml"/><Relationship Id="rId1" Type="http://schemas.openxmlformats.org/officeDocument/2006/relationships/tags" Target="../tags/tag254.xml"/><Relationship Id="rId6" Type="http://schemas.openxmlformats.org/officeDocument/2006/relationships/tags" Target="../tags/tag259.xml"/><Relationship Id="rId5" Type="http://schemas.openxmlformats.org/officeDocument/2006/relationships/tags" Target="../tags/tag258.xml"/><Relationship Id="rId4" Type="http://schemas.openxmlformats.org/officeDocument/2006/relationships/tags" Target="../tags/tag257.xml"/><Relationship Id="rId9" Type="http://schemas.openxmlformats.org/officeDocument/2006/relationships/chart" Target="../charts/chart51.xml"/></Relationships>
</file>

<file path=ppt/slides/_rels/slide53.xml.rels><?xml version="1.0" encoding="UTF-8" standalone="yes"?>
<Relationships xmlns="http://schemas.openxmlformats.org/package/2006/relationships"><Relationship Id="rId8" Type="http://schemas.openxmlformats.org/officeDocument/2006/relationships/tags" Target="../tags/tag267.xml"/><Relationship Id="rId13" Type="http://schemas.openxmlformats.org/officeDocument/2006/relationships/chart" Target="../charts/chart53.xml"/><Relationship Id="rId3" Type="http://schemas.openxmlformats.org/officeDocument/2006/relationships/tags" Target="../tags/tag262.xml"/><Relationship Id="rId7" Type="http://schemas.openxmlformats.org/officeDocument/2006/relationships/tags" Target="../tags/tag266.xml"/><Relationship Id="rId12" Type="http://schemas.openxmlformats.org/officeDocument/2006/relationships/chart" Target="../charts/chart52.xml"/><Relationship Id="rId2" Type="http://schemas.openxmlformats.org/officeDocument/2006/relationships/tags" Target="../tags/tag261.xml"/><Relationship Id="rId1" Type="http://schemas.openxmlformats.org/officeDocument/2006/relationships/tags" Target="../tags/tag260.xml"/><Relationship Id="rId6" Type="http://schemas.openxmlformats.org/officeDocument/2006/relationships/tags" Target="../tags/tag265.xml"/><Relationship Id="rId11" Type="http://schemas.openxmlformats.org/officeDocument/2006/relationships/notesSlide" Target="../notesSlides/notesSlide41.xml"/><Relationship Id="rId5" Type="http://schemas.openxmlformats.org/officeDocument/2006/relationships/tags" Target="../tags/tag264.xml"/><Relationship Id="rId10" Type="http://schemas.openxmlformats.org/officeDocument/2006/relationships/slideLayout" Target="../slideLayouts/slideLayout9.xml"/><Relationship Id="rId4" Type="http://schemas.openxmlformats.org/officeDocument/2006/relationships/tags" Target="../tags/tag263.xml"/><Relationship Id="rId9" Type="http://schemas.openxmlformats.org/officeDocument/2006/relationships/tags" Target="../tags/tag26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8" Type="http://schemas.openxmlformats.org/officeDocument/2006/relationships/notesSlide" Target="../notesSlides/notesSlide42.xml"/><Relationship Id="rId3" Type="http://schemas.openxmlformats.org/officeDocument/2006/relationships/tags" Target="../tags/tag271.xml"/><Relationship Id="rId7" Type="http://schemas.openxmlformats.org/officeDocument/2006/relationships/slideLayout" Target="../slideLayouts/slideLayout9.xml"/><Relationship Id="rId2" Type="http://schemas.openxmlformats.org/officeDocument/2006/relationships/tags" Target="../tags/tag270.xml"/><Relationship Id="rId1" Type="http://schemas.openxmlformats.org/officeDocument/2006/relationships/tags" Target="../tags/tag269.xml"/><Relationship Id="rId6" Type="http://schemas.openxmlformats.org/officeDocument/2006/relationships/tags" Target="../tags/tag274.xml"/><Relationship Id="rId5" Type="http://schemas.openxmlformats.org/officeDocument/2006/relationships/tags" Target="../tags/tag273.xml"/><Relationship Id="rId4" Type="http://schemas.openxmlformats.org/officeDocument/2006/relationships/tags" Target="../tags/tag272.xml"/><Relationship Id="rId9" Type="http://schemas.openxmlformats.org/officeDocument/2006/relationships/chart" Target="../charts/chart54.xml"/></Relationships>
</file>

<file path=ppt/slides/_rels/slide56.xml.rels><?xml version="1.0" encoding="UTF-8" standalone="yes"?>
<Relationships xmlns="http://schemas.openxmlformats.org/package/2006/relationships"><Relationship Id="rId8" Type="http://schemas.openxmlformats.org/officeDocument/2006/relationships/tags" Target="../tags/tag282.xml"/><Relationship Id="rId3" Type="http://schemas.openxmlformats.org/officeDocument/2006/relationships/tags" Target="../tags/tag277.xml"/><Relationship Id="rId7" Type="http://schemas.openxmlformats.org/officeDocument/2006/relationships/tags" Target="../tags/tag281.xml"/><Relationship Id="rId12" Type="http://schemas.openxmlformats.org/officeDocument/2006/relationships/chart" Target="../charts/chart56.xml"/><Relationship Id="rId2" Type="http://schemas.openxmlformats.org/officeDocument/2006/relationships/tags" Target="../tags/tag276.xml"/><Relationship Id="rId1" Type="http://schemas.openxmlformats.org/officeDocument/2006/relationships/tags" Target="../tags/tag275.xml"/><Relationship Id="rId6" Type="http://schemas.openxmlformats.org/officeDocument/2006/relationships/tags" Target="../tags/tag280.xml"/><Relationship Id="rId11" Type="http://schemas.openxmlformats.org/officeDocument/2006/relationships/chart" Target="../charts/chart55.xml"/><Relationship Id="rId5" Type="http://schemas.openxmlformats.org/officeDocument/2006/relationships/tags" Target="../tags/tag279.xml"/><Relationship Id="rId10" Type="http://schemas.openxmlformats.org/officeDocument/2006/relationships/notesSlide" Target="../notesSlides/notesSlide43.xml"/><Relationship Id="rId4" Type="http://schemas.openxmlformats.org/officeDocument/2006/relationships/tags" Target="../tags/tag278.xml"/><Relationship Id="rId9"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8" Type="http://schemas.openxmlformats.org/officeDocument/2006/relationships/tags" Target="../tags/tag290.xml"/><Relationship Id="rId13" Type="http://schemas.openxmlformats.org/officeDocument/2006/relationships/chart" Target="../charts/chart58.xml"/><Relationship Id="rId3" Type="http://schemas.openxmlformats.org/officeDocument/2006/relationships/tags" Target="../tags/tag285.xml"/><Relationship Id="rId7" Type="http://schemas.openxmlformats.org/officeDocument/2006/relationships/tags" Target="../tags/tag289.xml"/><Relationship Id="rId12" Type="http://schemas.openxmlformats.org/officeDocument/2006/relationships/chart" Target="../charts/chart57.xml"/><Relationship Id="rId2" Type="http://schemas.openxmlformats.org/officeDocument/2006/relationships/tags" Target="../tags/tag284.xml"/><Relationship Id="rId1" Type="http://schemas.openxmlformats.org/officeDocument/2006/relationships/tags" Target="../tags/tag283.xml"/><Relationship Id="rId6" Type="http://schemas.openxmlformats.org/officeDocument/2006/relationships/tags" Target="../tags/tag288.xml"/><Relationship Id="rId11" Type="http://schemas.openxmlformats.org/officeDocument/2006/relationships/notesSlide" Target="../notesSlides/notesSlide44.xml"/><Relationship Id="rId5" Type="http://schemas.openxmlformats.org/officeDocument/2006/relationships/tags" Target="../tags/tag287.xml"/><Relationship Id="rId10" Type="http://schemas.openxmlformats.org/officeDocument/2006/relationships/slideLayout" Target="../slideLayouts/slideLayout9.xml"/><Relationship Id="rId4" Type="http://schemas.openxmlformats.org/officeDocument/2006/relationships/tags" Target="../tags/tag286.xml"/><Relationship Id="rId9" Type="http://schemas.openxmlformats.org/officeDocument/2006/relationships/tags" Target="../tags/tag291.xml"/></Relationships>
</file>

<file path=ppt/slides/_rels/slide58.xml.rels><?xml version="1.0" encoding="UTF-8" standalone="yes"?>
<Relationships xmlns="http://schemas.openxmlformats.org/package/2006/relationships"><Relationship Id="rId8" Type="http://schemas.openxmlformats.org/officeDocument/2006/relationships/notesSlide" Target="../notesSlides/notesSlide45.xml"/><Relationship Id="rId3" Type="http://schemas.openxmlformats.org/officeDocument/2006/relationships/tags" Target="../tags/tag294.xml"/><Relationship Id="rId7" Type="http://schemas.openxmlformats.org/officeDocument/2006/relationships/slideLayout" Target="../slideLayouts/slideLayout9.xml"/><Relationship Id="rId2" Type="http://schemas.openxmlformats.org/officeDocument/2006/relationships/tags" Target="../tags/tag293.xml"/><Relationship Id="rId1" Type="http://schemas.openxmlformats.org/officeDocument/2006/relationships/tags" Target="../tags/tag292.xml"/><Relationship Id="rId6" Type="http://schemas.openxmlformats.org/officeDocument/2006/relationships/tags" Target="../tags/tag297.xml"/><Relationship Id="rId5" Type="http://schemas.openxmlformats.org/officeDocument/2006/relationships/tags" Target="../tags/tag296.xml"/><Relationship Id="rId4" Type="http://schemas.openxmlformats.org/officeDocument/2006/relationships/tags" Target="../tags/tag295.xml"/><Relationship Id="rId9" Type="http://schemas.openxmlformats.org/officeDocument/2006/relationships/chart" Target="../charts/chart59.xml"/></Relationships>
</file>

<file path=ppt/slides/_rels/slide59.xml.rels><?xml version="1.0" encoding="UTF-8" standalone="yes"?>
<Relationships xmlns="http://schemas.openxmlformats.org/package/2006/relationships"><Relationship Id="rId8" Type="http://schemas.openxmlformats.org/officeDocument/2006/relationships/tags" Target="../tags/tag305.xml"/><Relationship Id="rId13" Type="http://schemas.openxmlformats.org/officeDocument/2006/relationships/chart" Target="../charts/chart61.xml"/><Relationship Id="rId3" Type="http://schemas.openxmlformats.org/officeDocument/2006/relationships/tags" Target="../tags/tag300.xml"/><Relationship Id="rId7" Type="http://schemas.openxmlformats.org/officeDocument/2006/relationships/tags" Target="../tags/tag304.xml"/><Relationship Id="rId12" Type="http://schemas.openxmlformats.org/officeDocument/2006/relationships/chart" Target="../charts/chart60.xml"/><Relationship Id="rId2" Type="http://schemas.openxmlformats.org/officeDocument/2006/relationships/tags" Target="../tags/tag299.xml"/><Relationship Id="rId1" Type="http://schemas.openxmlformats.org/officeDocument/2006/relationships/tags" Target="../tags/tag298.xml"/><Relationship Id="rId6" Type="http://schemas.openxmlformats.org/officeDocument/2006/relationships/tags" Target="../tags/tag303.xml"/><Relationship Id="rId11" Type="http://schemas.openxmlformats.org/officeDocument/2006/relationships/notesSlide" Target="../notesSlides/notesSlide46.xml"/><Relationship Id="rId5" Type="http://schemas.openxmlformats.org/officeDocument/2006/relationships/tags" Target="../tags/tag302.xml"/><Relationship Id="rId10" Type="http://schemas.openxmlformats.org/officeDocument/2006/relationships/slideLayout" Target="../slideLayouts/slideLayout9.xml"/><Relationship Id="rId4" Type="http://schemas.openxmlformats.org/officeDocument/2006/relationships/tags" Target="../tags/tag301.xml"/><Relationship Id="rId9" Type="http://schemas.openxmlformats.org/officeDocument/2006/relationships/tags" Target="../tags/tag30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8" Type="http://schemas.openxmlformats.org/officeDocument/2006/relationships/chart" Target="../charts/chart62.xml"/><Relationship Id="rId3" Type="http://schemas.openxmlformats.org/officeDocument/2006/relationships/tags" Target="../tags/tag309.xml"/><Relationship Id="rId7" Type="http://schemas.openxmlformats.org/officeDocument/2006/relationships/notesSlide" Target="../notesSlides/notesSlide47.xml"/><Relationship Id="rId2" Type="http://schemas.openxmlformats.org/officeDocument/2006/relationships/tags" Target="../tags/tag308.xml"/><Relationship Id="rId1" Type="http://schemas.openxmlformats.org/officeDocument/2006/relationships/tags" Target="../tags/tag307.xml"/><Relationship Id="rId6" Type="http://schemas.openxmlformats.org/officeDocument/2006/relationships/slideLayout" Target="../slideLayouts/slideLayout10.xml"/><Relationship Id="rId5" Type="http://schemas.openxmlformats.org/officeDocument/2006/relationships/tags" Target="../tags/tag311.xml"/><Relationship Id="rId4" Type="http://schemas.openxmlformats.org/officeDocument/2006/relationships/tags" Target="../tags/tag310.xml"/></Relationships>
</file>

<file path=ppt/slides/_rels/slide62.xml.rels><?xml version="1.0" encoding="UTF-8" standalone="yes"?>
<Relationships xmlns="http://schemas.openxmlformats.org/package/2006/relationships"><Relationship Id="rId8" Type="http://schemas.openxmlformats.org/officeDocument/2006/relationships/chart" Target="../charts/chart63.xml"/><Relationship Id="rId3" Type="http://schemas.openxmlformats.org/officeDocument/2006/relationships/tags" Target="../tags/tag314.xml"/><Relationship Id="rId7" Type="http://schemas.openxmlformats.org/officeDocument/2006/relationships/notesSlide" Target="../notesSlides/notesSlide48.xml"/><Relationship Id="rId2" Type="http://schemas.openxmlformats.org/officeDocument/2006/relationships/tags" Target="../tags/tag313.xml"/><Relationship Id="rId1" Type="http://schemas.openxmlformats.org/officeDocument/2006/relationships/tags" Target="../tags/tag312.xml"/><Relationship Id="rId6" Type="http://schemas.openxmlformats.org/officeDocument/2006/relationships/slideLayout" Target="../slideLayouts/slideLayout10.xml"/><Relationship Id="rId5" Type="http://schemas.openxmlformats.org/officeDocument/2006/relationships/tags" Target="../tags/tag316.xml"/><Relationship Id="rId4" Type="http://schemas.openxmlformats.org/officeDocument/2006/relationships/tags" Target="../tags/tag315.xml"/></Relationships>
</file>

<file path=ppt/slides/_rels/slide63.xml.rels><?xml version="1.0" encoding="UTF-8" standalone="yes"?>
<Relationships xmlns="http://schemas.openxmlformats.org/package/2006/relationships"><Relationship Id="rId8" Type="http://schemas.openxmlformats.org/officeDocument/2006/relationships/chart" Target="../charts/chart64.xml"/><Relationship Id="rId3" Type="http://schemas.openxmlformats.org/officeDocument/2006/relationships/tags" Target="../tags/tag319.xml"/><Relationship Id="rId7" Type="http://schemas.openxmlformats.org/officeDocument/2006/relationships/notesSlide" Target="../notesSlides/notesSlide49.xml"/><Relationship Id="rId2" Type="http://schemas.openxmlformats.org/officeDocument/2006/relationships/tags" Target="../tags/tag318.xml"/><Relationship Id="rId1" Type="http://schemas.openxmlformats.org/officeDocument/2006/relationships/tags" Target="../tags/tag317.xml"/><Relationship Id="rId6" Type="http://schemas.openxmlformats.org/officeDocument/2006/relationships/slideLayout" Target="../slideLayouts/slideLayout10.xml"/><Relationship Id="rId5" Type="http://schemas.openxmlformats.org/officeDocument/2006/relationships/tags" Target="../tags/tag321.xml"/><Relationship Id="rId4" Type="http://schemas.openxmlformats.org/officeDocument/2006/relationships/tags" Target="../tags/tag320.xml"/></Relationships>
</file>

<file path=ppt/slides/_rels/slide64.xml.rels><?xml version="1.0" encoding="UTF-8" standalone="yes"?>
<Relationships xmlns="http://schemas.openxmlformats.org/package/2006/relationships"><Relationship Id="rId3" Type="http://schemas.openxmlformats.org/officeDocument/2006/relationships/tags" Target="../tags/tag324.xml"/><Relationship Id="rId2" Type="http://schemas.openxmlformats.org/officeDocument/2006/relationships/tags" Target="../tags/tag323.xml"/><Relationship Id="rId1" Type="http://schemas.openxmlformats.org/officeDocument/2006/relationships/tags" Target="../tags/tag322.xml"/><Relationship Id="rId6" Type="http://schemas.openxmlformats.org/officeDocument/2006/relationships/chart" Target="../charts/chart65.xml"/><Relationship Id="rId5" Type="http://schemas.openxmlformats.org/officeDocument/2006/relationships/notesSlide" Target="../notesSlides/notesSlide50.xml"/><Relationship Id="rId4"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8" Type="http://schemas.openxmlformats.org/officeDocument/2006/relationships/chart" Target="../charts/chart66.xml"/><Relationship Id="rId3" Type="http://schemas.openxmlformats.org/officeDocument/2006/relationships/tags" Target="../tags/tag327.xml"/><Relationship Id="rId7" Type="http://schemas.openxmlformats.org/officeDocument/2006/relationships/notesSlide" Target="../notesSlides/notesSlide51.xml"/><Relationship Id="rId2" Type="http://schemas.openxmlformats.org/officeDocument/2006/relationships/tags" Target="../tags/tag326.xml"/><Relationship Id="rId1" Type="http://schemas.openxmlformats.org/officeDocument/2006/relationships/tags" Target="../tags/tag325.xml"/><Relationship Id="rId6" Type="http://schemas.openxmlformats.org/officeDocument/2006/relationships/slideLayout" Target="../slideLayouts/slideLayout9.xml"/><Relationship Id="rId5" Type="http://schemas.openxmlformats.org/officeDocument/2006/relationships/tags" Target="../tags/tag329.xml"/><Relationship Id="rId4" Type="http://schemas.openxmlformats.org/officeDocument/2006/relationships/tags" Target="../tags/tag328.xml"/></Relationships>
</file>

<file path=ppt/slides/_rels/slide66.xml.rels><?xml version="1.0" encoding="UTF-8" standalone="yes"?>
<Relationships xmlns="http://schemas.openxmlformats.org/package/2006/relationships"><Relationship Id="rId8" Type="http://schemas.openxmlformats.org/officeDocument/2006/relationships/chart" Target="../charts/chart67.xml"/><Relationship Id="rId3" Type="http://schemas.openxmlformats.org/officeDocument/2006/relationships/tags" Target="../tags/tag332.xml"/><Relationship Id="rId7" Type="http://schemas.openxmlformats.org/officeDocument/2006/relationships/notesSlide" Target="../notesSlides/notesSlide52.xml"/><Relationship Id="rId2" Type="http://schemas.openxmlformats.org/officeDocument/2006/relationships/tags" Target="../tags/tag331.xml"/><Relationship Id="rId1" Type="http://schemas.openxmlformats.org/officeDocument/2006/relationships/tags" Target="../tags/tag330.xml"/><Relationship Id="rId6" Type="http://schemas.openxmlformats.org/officeDocument/2006/relationships/slideLayout" Target="../slideLayouts/slideLayout9.xml"/><Relationship Id="rId5" Type="http://schemas.openxmlformats.org/officeDocument/2006/relationships/tags" Target="../tags/tag334.xml"/><Relationship Id="rId4" Type="http://schemas.openxmlformats.org/officeDocument/2006/relationships/tags" Target="../tags/tag33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8" Type="http://schemas.openxmlformats.org/officeDocument/2006/relationships/chart" Target="../charts/chart68.xml"/><Relationship Id="rId3" Type="http://schemas.openxmlformats.org/officeDocument/2006/relationships/tags" Target="../tags/tag337.xml"/><Relationship Id="rId7" Type="http://schemas.openxmlformats.org/officeDocument/2006/relationships/notesSlide" Target="../notesSlides/notesSlide53.xml"/><Relationship Id="rId2" Type="http://schemas.openxmlformats.org/officeDocument/2006/relationships/tags" Target="../tags/tag336.xml"/><Relationship Id="rId1" Type="http://schemas.openxmlformats.org/officeDocument/2006/relationships/tags" Target="../tags/tag335.xml"/><Relationship Id="rId6" Type="http://schemas.openxmlformats.org/officeDocument/2006/relationships/slideLayout" Target="../slideLayouts/slideLayout10.xml"/><Relationship Id="rId5" Type="http://schemas.openxmlformats.org/officeDocument/2006/relationships/tags" Target="../tags/tag339.xml"/><Relationship Id="rId4" Type="http://schemas.openxmlformats.org/officeDocument/2006/relationships/tags" Target="../tags/tag338.xml"/></Relationships>
</file>

<file path=ppt/slides/_rels/slide69.xml.rels><?xml version="1.0" encoding="UTF-8" standalone="yes"?>
<Relationships xmlns="http://schemas.openxmlformats.org/package/2006/relationships"><Relationship Id="rId8" Type="http://schemas.openxmlformats.org/officeDocument/2006/relationships/tags" Target="../tags/tag347.xml"/><Relationship Id="rId3" Type="http://schemas.openxmlformats.org/officeDocument/2006/relationships/tags" Target="../tags/tag342.xml"/><Relationship Id="rId7" Type="http://schemas.openxmlformats.org/officeDocument/2006/relationships/tags" Target="../tags/tag346.xml"/><Relationship Id="rId12" Type="http://schemas.openxmlformats.org/officeDocument/2006/relationships/chart" Target="../charts/chart70.xml"/><Relationship Id="rId2" Type="http://schemas.openxmlformats.org/officeDocument/2006/relationships/tags" Target="../tags/tag341.xml"/><Relationship Id="rId1" Type="http://schemas.openxmlformats.org/officeDocument/2006/relationships/tags" Target="../tags/tag340.xml"/><Relationship Id="rId6" Type="http://schemas.openxmlformats.org/officeDocument/2006/relationships/tags" Target="../tags/tag345.xml"/><Relationship Id="rId11" Type="http://schemas.openxmlformats.org/officeDocument/2006/relationships/chart" Target="../charts/chart69.xml"/><Relationship Id="rId5" Type="http://schemas.openxmlformats.org/officeDocument/2006/relationships/tags" Target="../tags/tag344.xml"/><Relationship Id="rId10" Type="http://schemas.openxmlformats.org/officeDocument/2006/relationships/notesSlide" Target="../notesSlides/notesSlide54.xml"/><Relationship Id="rId4" Type="http://schemas.openxmlformats.org/officeDocument/2006/relationships/tags" Target="../tags/tag343.xml"/><Relationship Id="rId9"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tags" Target="../tags/tag350.xml"/><Relationship Id="rId7" Type="http://schemas.openxmlformats.org/officeDocument/2006/relationships/chart" Target="../charts/chart71.xml"/><Relationship Id="rId2" Type="http://schemas.openxmlformats.org/officeDocument/2006/relationships/tags" Target="../tags/tag349.xml"/><Relationship Id="rId1" Type="http://schemas.openxmlformats.org/officeDocument/2006/relationships/tags" Target="../tags/tag348.xml"/><Relationship Id="rId6" Type="http://schemas.openxmlformats.org/officeDocument/2006/relationships/notesSlide" Target="../notesSlides/notesSlide55.xml"/><Relationship Id="rId5" Type="http://schemas.openxmlformats.org/officeDocument/2006/relationships/slideLayout" Target="../slideLayouts/slideLayout10.xml"/><Relationship Id="rId4" Type="http://schemas.openxmlformats.org/officeDocument/2006/relationships/tags" Target="../tags/tag35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8" Type="http://schemas.openxmlformats.org/officeDocument/2006/relationships/notesSlide" Target="../notesSlides/notesSlide56.xml"/><Relationship Id="rId3" Type="http://schemas.openxmlformats.org/officeDocument/2006/relationships/tags" Target="../tags/tag354.xml"/><Relationship Id="rId7" Type="http://schemas.openxmlformats.org/officeDocument/2006/relationships/slideLayout" Target="../slideLayouts/slideLayout10.xml"/><Relationship Id="rId2" Type="http://schemas.openxmlformats.org/officeDocument/2006/relationships/tags" Target="../tags/tag353.xml"/><Relationship Id="rId1" Type="http://schemas.openxmlformats.org/officeDocument/2006/relationships/tags" Target="../tags/tag352.xml"/><Relationship Id="rId6" Type="http://schemas.openxmlformats.org/officeDocument/2006/relationships/tags" Target="../tags/tag357.xml"/><Relationship Id="rId5" Type="http://schemas.openxmlformats.org/officeDocument/2006/relationships/tags" Target="../tags/tag356.xml"/><Relationship Id="rId4" Type="http://schemas.openxmlformats.org/officeDocument/2006/relationships/tags" Target="../tags/tag355.xml"/><Relationship Id="rId9" Type="http://schemas.openxmlformats.org/officeDocument/2006/relationships/chart" Target="../charts/chart72.xml"/></Relationships>
</file>

<file path=ppt/slides/_rels/slide73.xml.rels><?xml version="1.0" encoding="UTF-8" standalone="yes"?>
<Relationships xmlns="http://schemas.openxmlformats.org/package/2006/relationships"><Relationship Id="rId8" Type="http://schemas.openxmlformats.org/officeDocument/2006/relationships/tags" Target="../tags/tag365.xml"/><Relationship Id="rId3" Type="http://schemas.openxmlformats.org/officeDocument/2006/relationships/tags" Target="../tags/tag360.xml"/><Relationship Id="rId7" Type="http://schemas.openxmlformats.org/officeDocument/2006/relationships/tags" Target="../tags/tag364.xml"/><Relationship Id="rId12" Type="http://schemas.openxmlformats.org/officeDocument/2006/relationships/chart" Target="../charts/chart74.xml"/><Relationship Id="rId2" Type="http://schemas.openxmlformats.org/officeDocument/2006/relationships/tags" Target="../tags/tag359.xml"/><Relationship Id="rId1" Type="http://schemas.openxmlformats.org/officeDocument/2006/relationships/tags" Target="../tags/tag358.xml"/><Relationship Id="rId6" Type="http://schemas.openxmlformats.org/officeDocument/2006/relationships/tags" Target="../tags/tag363.xml"/><Relationship Id="rId11" Type="http://schemas.openxmlformats.org/officeDocument/2006/relationships/chart" Target="../charts/chart73.xml"/><Relationship Id="rId5" Type="http://schemas.openxmlformats.org/officeDocument/2006/relationships/tags" Target="../tags/tag362.xml"/><Relationship Id="rId10" Type="http://schemas.openxmlformats.org/officeDocument/2006/relationships/notesSlide" Target="../notesSlides/notesSlide57.xml"/><Relationship Id="rId4" Type="http://schemas.openxmlformats.org/officeDocument/2006/relationships/tags" Target="../tags/tag361.xml"/><Relationship Id="rId9"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8" Type="http://schemas.openxmlformats.org/officeDocument/2006/relationships/tags" Target="../tags/tag373.xml"/><Relationship Id="rId13" Type="http://schemas.openxmlformats.org/officeDocument/2006/relationships/chart" Target="../charts/chart75.xml"/><Relationship Id="rId3" Type="http://schemas.openxmlformats.org/officeDocument/2006/relationships/tags" Target="../tags/tag368.xml"/><Relationship Id="rId7" Type="http://schemas.openxmlformats.org/officeDocument/2006/relationships/tags" Target="../tags/tag372.xml"/><Relationship Id="rId12" Type="http://schemas.openxmlformats.org/officeDocument/2006/relationships/notesSlide" Target="../notesSlides/notesSlide58.xml"/><Relationship Id="rId2" Type="http://schemas.openxmlformats.org/officeDocument/2006/relationships/tags" Target="../tags/tag367.xml"/><Relationship Id="rId1" Type="http://schemas.openxmlformats.org/officeDocument/2006/relationships/tags" Target="../tags/tag366.xml"/><Relationship Id="rId6" Type="http://schemas.openxmlformats.org/officeDocument/2006/relationships/tags" Target="../tags/tag371.xml"/><Relationship Id="rId11" Type="http://schemas.openxmlformats.org/officeDocument/2006/relationships/slideLayout" Target="../slideLayouts/slideLayout10.xml"/><Relationship Id="rId5" Type="http://schemas.openxmlformats.org/officeDocument/2006/relationships/tags" Target="../tags/tag370.xml"/><Relationship Id="rId10" Type="http://schemas.openxmlformats.org/officeDocument/2006/relationships/tags" Target="../tags/tag375.xml"/><Relationship Id="rId4" Type="http://schemas.openxmlformats.org/officeDocument/2006/relationships/tags" Target="../tags/tag369.xml"/><Relationship Id="rId9" Type="http://schemas.openxmlformats.org/officeDocument/2006/relationships/tags" Target="../tags/tag374.xml"/><Relationship Id="rId14" Type="http://schemas.openxmlformats.org/officeDocument/2006/relationships/chart" Target="../charts/chart76.xml"/></Relationships>
</file>

<file path=ppt/slides/_rels/slide75.xml.rels><?xml version="1.0" encoding="UTF-8" standalone="yes"?>
<Relationships xmlns="http://schemas.openxmlformats.org/package/2006/relationships"><Relationship Id="rId8" Type="http://schemas.openxmlformats.org/officeDocument/2006/relationships/tags" Target="../tags/tag383.xml"/><Relationship Id="rId13" Type="http://schemas.openxmlformats.org/officeDocument/2006/relationships/chart" Target="../charts/chart78.xml"/><Relationship Id="rId3" Type="http://schemas.openxmlformats.org/officeDocument/2006/relationships/tags" Target="../tags/tag378.xml"/><Relationship Id="rId7" Type="http://schemas.openxmlformats.org/officeDocument/2006/relationships/tags" Target="../tags/tag382.xml"/><Relationship Id="rId12" Type="http://schemas.openxmlformats.org/officeDocument/2006/relationships/chart" Target="../charts/chart77.xml"/><Relationship Id="rId2" Type="http://schemas.openxmlformats.org/officeDocument/2006/relationships/tags" Target="../tags/tag377.xml"/><Relationship Id="rId1" Type="http://schemas.openxmlformats.org/officeDocument/2006/relationships/tags" Target="../tags/tag376.xml"/><Relationship Id="rId6" Type="http://schemas.openxmlformats.org/officeDocument/2006/relationships/tags" Target="../tags/tag381.xml"/><Relationship Id="rId11" Type="http://schemas.openxmlformats.org/officeDocument/2006/relationships/notesSlide" Target="../notesSlides/notesSlide59.xml"/><Relationship Id="rId5" Type="http://schemas.openxmlformats.org/officeDocument/2006/relationships/tags" Target="../tags/tag380.xml"/><Relationship Id="rId10" Type="http://schemas.openxmlformats.org/officeDocument/2006/relationships/slideLayout" Target="../slideLayouts/slideLayout10.xml"/><Relationship Id="rId4" Type="http://schemas.openxmlformats.org/officeDocument/2006/relationships/tags" Target="../tags/tag379.xml"/><Relationship Id="rId9" Type="http://schemas.openxmlformats.org/officeDocument/2006/relationships/tags" Target="../tags/tag384.xml"/></Relationships>
</file>

<file path=ppt/slides/_rels/slide76.xml.rels><?xml version="1.0" encoding="UTF-8" standalone="yes"?>
<Relationships xmlns="http://schemas.openxmlformats.org/package/2006/relationships"><Relationship Id="rId8" Type="http://schemas.openxmlformats.org/officeDocument/2006/relationships/tags" Target="../tags/tag392.xml"/><Relationship Id="rId13" Type="http://schemas.openxmlformats.org/officeDocument/2006/relationships/chart" Target="../charts/chart79.xml"/><Relationship Id="rId3" Type="http://schemas.openxmlformats.org/officeDocument/2006/relationships/tags" Target="../tags/tag387.xml"/><Relationship Id="rId7" Type="http://schemas.openxmlformats.org/officeDocument/2006/relationships/tags" Target="../tags/tag391.xml"/><Relationship Id="rId12" Type="http://schemas.openxmlformats.org/officeDocument/2006/relationships/notesSlide" Target="../notesSlides/notesSlide60.xml"/><Relationship Id="rId2" Type="http://schemas.openxmlformats.org/officeDocument/2006/relationships/tags" Target="../tags/tag386.xml"/><Relationship Id="rId1" Type="http://schemas.openxmlformats.org/officeDocument/2006/relationships/tags" Target="../tags/tag385.xml"/><Relationship Id="rId6" Type="http://schemas.openxmlformats.org/officeDocument/2006/relationships/tags" Target="../tags/tag390.xml"/><Relationship Id="rId11" Type="http://schemas.openxmlformats.org/officeDocument/2006/relationships/slideLayout" Target="../slideLayouts/slideLayout10.xml"/><Relationship Id="rId5" Type="http://schemas.openxmlformats.org/officeDocument/2006/relationships/tags" Target="../tags/tag389.xml"/><Relationship Id="rId10" Type="http://schemas.openxmlformats.org/officeDocument/2006/relationships/tags" Target="../tags/tag394.xml"/><Relationship Id="rId4" Type="http://schemas.openxmlformats.org/officeDocument/2006/relationships/tags" Target="../tags/tag388.xml"/><Relationship Id="rId9" Type="http://schemas.openxmlformats.org/officeDocument/2006/relationships/tags" Target="../tags/tag393.xml"/><Relationship Id="rId14" Type="http://schemas.openxmlformats.org/officeDocument/2006/relationships/chart" Target="../charts/chart80.xml"/></Relationships>
</file>

<file path=ppt/slides/_rels/slide77.xml.rels><?xml version="1.0" encoding="UTF-8" standalone="yes"?>
<Relationships xmlns="http://schemas.openxmlformats.org/package/2006/relationships"><Relationship Id="rId8" Type="http://schemas.openxmlformats.org/officeDocument/2006/relationships/notesSlide" Target="../notesSlides/notesSlide61.xml"/><Relationship Id="rId3" Type="http://schemas.openxmlformats.org/officeDocument/2006/relationships/tags" Target="../tags/tag397.xml"/><Relationship Id="rId7" Type="http://schemas.openxmlformats.org/officeDocument/2006/relationships/slideLayout" Target="../slideLayouts/slideLayout10.xml"/><Relationship Id="rId2" Type="http://schemas.openxmlformats.org/officeDocument/2006/relationships/tags" Target="../tags/tag396.xml"/><Relationship Id="rId1" Type="http://schemas.openxmlformats.org/officeDocument/2006/relationships/tags" Target="../tags/tag395.xml"/><Relationship Id="rId6" Type="http://schemas.openxmlformats.org/officeDocument/2006/relationships/tags" Target="../tags/tag400.xml"/><Relationship Id="rId5" Type="http://schemas.openxmlformats.org/officeDocument/2006/relationships/tags" Target="../tags/tag399.xml"/><Relationship Id="rId4" Type="http://schemas.openxmlformats.org/officeDocument/2006/relationships/tags" Target="../tags/tag398.xml"/><Relationship Id="rId9" Type="http://schemas.openxmlformats.org/officeDocument/2006/relationships/chart" Target="../charts/chart8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9.xml.rels><?xml version="1.0" encoding="UTF-8" standalone="yes"?>
<Relationships xmlns="http://schemas.openxmlformats.org/package/2006/relationships"><Relationship Id="rId8" Type="http://schemas.openxmlformats.org/officeDocument/2006/relationships/chart" Target="../charts/chart82.xml"/><Relationship Id="rId3" Type="http://schemas.openxmlformats.org/officeDocument/2006/relationships/tags" Target="../tags/tag403.xml"/><Relationship Id="rId7" Type="http://schemas.openxmlformats.org/officeDocument/2006/relationships/notesSlide" Target="../notesSlides/notesSlide62.xml"/><Relationship Id="rId2" Type="http://schemas.openxmlformats.org/officeDocument/2006/relationships/tags" Target="../tags/tag402.xml"/><Relationship Id="rId1" Type="http://schemas.openxmlformats.org/officeDocument/2006/relationships/tags" Target="../tags/tag401.xml"/><Relationship Id="rId6" Type="http://schemas.openxmlformats.org/officeDocument/2006/relationships/slideLayout" Target="../slideLayouts/slideLayout10.xml"/><Relationship Id="rId5" Type="http://schemas.openxmlformats.org/officeDocument/2006/relationships/tags" Target="../tags/tag405.xml"/><Relationship Id="rId4" Type="http://schemas.openxmlformats.org/officeDocument/2006/relationships/tags" Target="../tags/tag404.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7.xml"/><Relationship Id="rId7" Type="http://schemas.openxmlformats.org/officeDocument/2006/relationships/slideLayout" Target="../slideLayouts/slideLayout8.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9" Type="http://schemas.openxmlformats.org/officeDocument/2006/relationships/chart" Target="../charts/chart1.xml"/></Relationships>
</file>

<file path=ppt/slides/_rels/slide80.xml.rels><?xml version="1.0" encoding="UTF-8" standalone="yes"?>
<Relationships xmlns="http://schemas.openxmlformats.org/package/2006/relationships"><Relationship Id="rId8" Type="http://schemas.openxmlformats.org/officeDocument/2006/relationships/chart" Target="../charts/chart83.xml"/><Relationship Id="rId3" Type="http://schemas.openxmlformats.org/officeDocument/2006/relationships/tags" Target="../tags/tag408.xml"/><Relationship Id="rId7" Type="http://schemas.openxmlformats.org/officeDocument/2006/relationships/notesSlide" Target="../notesSlides/notesSlide63.xml"/><Relationship Id="rId2" Type="http://schemas.openxmlformats.org/officeDocument/2006/relationships/tags" Target="../tags/tag407.xml"/><Relationship Id="rId1" Type="http://schemas.openxmlformats.org/officeDocument/2006/relationships/tags" Target="../tags/tag406.xml"/><Relationship Id="rId6" Type="http://schemas.openxmlformats.org/officeDocument/2006/relationships/slideLayout" Target="../slideLayouts/slideLayout10.xml"/><Relationship Id="rId5" Type="http://schemas.openxmlformats.org/officeDocument/2006/relationships/tags" Target="../tags/tag410.xml"/><Relationship Id="rId4" Type="http://schemas.openxmlformats.org/officeDocument/2006/relationships/tags" Target="../tags/tag409.xml"/></Relationships>
</file>

<file path=ppt/slides/_rels/slide81.xml.rels><?xml version="1.0" encoding="UTF-8" standalone="yes"?>
<Relationships xmlns="http://schemas.openxmlformats.org/package/2006/relationships"><Relationship Id="rId8" Type="http://schemas.openxmlformats.org/officeDocument/2006/relationships/tags" Target="../tags/tag418.xml"/><Relationship Id="rId3" Type="http://schemas.openxmlformats.org/officeDocument/2006/relationships/tags" Target="../tags/tag413.xml"/><Relationship Id="rId7" Type="http://schemas.openxmlformats.org/officeDocument/2006/relationships/tags" Target="../tags/tag417.xml"/><Relationship Id="rId12" Type="http://schemas.openxmlformats.org/officeDocument/2006/relationships/chart" Target="../charts/chart85.xml"/><Relationship Id="rId2" Type="http://schemas.openxmlformats.org/officeDocument/2006/relationships/tags" Target="../tags/tag412.xml"/><Relationship Id="rId1" Type="http://schemas.openxmlformats.org/officeDocument/2006/relationships/tags" Target="../tags/tag411.xml"/><Relationship Id="rId6" Type="http://schemas.openxmlformats.org/officeDocument/2006/relationships/tags" Target="../tags/tag416.xml"/><Relationship Id="rId11" Type="http://schemas.openxmlformats.org/officeDocument/2006/relationships/chart" Target="../charts/chart84.xml"/><Relationship Id="rId5" Type="http://schemas.openxmlformats.org/officeDocument/2006/relationships/tags" Target="../tags/tag415.xml"/><Relationship Id="rId10" Type="http://schemas.openxmlformats.org/officeDocument/2006/relationships/notesSlide" Target="../notesSlides/notesSlide64.xml"/><Relationship Id="rId4" Type="http://schemas.openxmlformats.org/officeDocument/2006/relationships/tags" Target="../tags/tag414.xml"/><Relationship Id="rId9"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8" Type="http://schemas.openxmlformats.org/officeDocument/2006/relationships/chart" Target="../charts/chart86.xml"/><Relationship Id="rId3" Type="http://schemas.openxmlformats.org/officeDocument/2006/relationships/tags" Target="../tags/tag421.xml"/><Relationship Id="rId7" Type="http://schemas.openxmlformats.org/officeDocument/2006/relationships/notesSlide" Target="../notesSlides/notesSlide65.xml"/><Relationship Id="rId2" Type="http://schemas.openxmlformats.org/officeDocument/2006/relationships/tags" Target="../tags/tag420.xml"/><Relationship Id="rId1" Type="http://schemas.openxmlformats.org/officeDocument/2006/relationships/tags" Target="../tags/tag419.xml"/><Relationship Id="rId6" Type="http://schemas.openxmlformats.org/officeDocument/2006/relationships/slideLayout" Target="../slideLayouts/slideLayout10.xml"/><Relationship Id="rId5" Type="http://schemas.openxmlformats.org/officeDocument/2006/relationships/tags" Target="../tags/tag423.xml"/><Relationship Id="rId4" Type="http://schemas.openxmlformats.org/officeDocument/2006/relationships/tags" Target="../tags/tag422.xml"/></Relationships>
</file>

<file path=ppt/slides/_rels/slide83.xml.rels><?xml version="1.0" encoding="UTF-8" standalone="yes"?>
<Relationships xmlns="http://schemas.openxmlformats.org/package/2006/relationships"><Relationship Id="rId8" Type="http://schemas.openxmlformats.org/officeDocument/2006/relationships/chart" Target="../charts/chart87.xml"/><Relationship Id="rId3" Type="http://schemas.openxmlformats.org/officeDocument/2006/relationships/tags" Target="../tags/tag426.xml"/><Relationship Id="rId7" Type="http://schemas.openxmlformats.org/officeDocument/2006/relationships/notesSlide" Target="../notesSlides/notesSlide66.xml"/><Relationship Id="rId2" Type="http://schemas.openxmlformats.org/officeDocument/2006/relationships/tags" Target="../tags/tag425.xml"/><Relationship Id="rId1" Type="http://schemas.openxmlformats.org/officeDocument/2006/relationships/tags" Target="../tags/tag424.xml"/><Relationship Id="rId6" Type="http://schemas.openxmlformats.org/officeDocument/2006/relationships/slideLayout" Target="../slideLayouts/slideLayout10.xml"/><Relationship Id="rId5" Type="http://schemas.openxmlformats.org/officeDocument/2006/relationships/tags" Target="../tags/tag428.xml"/><Relationship Id="rId4" Type="http://schemas.openxmlformats.org/officeDocument/2006/relationships/tags" Target="../tags/tag42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5.xml.rels><?xml version="1.0" encoding="UTF-8" standalone="yes"?>
<Relationships xmlns="http://schemas.openxmlformats.org/package/2006/relationships"><Relationship Id="rId8" Type="http://schemas.openxmlformats.org/officeDocument/2006/relationships/chart" Target="../charts/chart88.xml"/><Relationship Id="rId3" Type="http://schemas.openxmlformats.org/officeDocument/2006/relationships/tags" Target="../tags/tag431.xml"/><Relationship Id="rId7" Type="http://schemas.openxmlformats.org/officeDocument/2006/relationships/notesSlide" Target="../notesSlides/notesSlide67.xml"/><Relationship Id="rId2" Type="http://schemas.openxmlformats.org/officeDocument/2006/relationships/tags" Target="../tags/tag430.xml"/><Relationship Id="rId1" Type="http://schemas.openxmlformats.org/officeDocument/2006/relationships/tags" Target="../tags/tag429.xml"/><Relationship Id="rId6" Type="http://schemas.openxmlformats.org/officeDocument/2006/relationships/slideLayout" Target="../slideLayouts/slideLayout9.xml"/><Relationship Id="rId5" Type="http://schemas.openxmlformats.org/officeDocument/2006/relationships/tags" Target="../tags/tag433.xml"/><Relationship Id="rId4" Type="http://schemas.openxmlformats.org/officeDocument/2006/relationships/tags" Target="../tags/tag432.xml"/></Relationships>
</file>

<file path=ppt/slides/_rels/slide86.xml.rels><?xml version="1.0" encoding="UTF-8" standalone="yes"?>
<Relationships xmlns="http://schemas.openxmlformats.org/package/2006/relationships"><Relationship Id="rId8" Type="http://schemas.openxmlformats.org/officeDocument/2006/relationships/chart" Target="../charts/chart89.xml"/><Relationship Id="rId3" Type="http://schemas.openxmlformats.org/officeDocument/2006/relationships/tags" Target="../tags/tag436.xml"/><Relationship Id="rId7" Type="http://schemas.openxmlformats.org/officeDocument/2006/relationships/notesSlide" Target="../notesSlides/notesSlide68.xml"/><Relationship Id="rId2" Type="http://schemas.openxmlformats.org/officeDocument/2006/relationships/tags" Target="../tags/tag435.xml"/><Relationship Id="rId1" Type="http://schemas.openxmlformats.org/officeDocument/2006/relationships/tags" Target="../tags/tag434.xml"/><Relationship Id="rId6" Type="http://schemas.openxmlformats.org/officeDocument/2006/relationships/slideLayout" Target="../slideLayouts/slideLayout9.xml"/><Relationship Id="rId5" Type="http://schemas.openxmlformats.org/officeDocument/2006/relationships/tags" Target="../tags/tag438.xml"/><Relationship Id="rId4" Type="http://schemas.openxmlformats.org/officeDocument/2006/relationships/tags" Target="../tags/tag437.xml"/></Relationships>
</file>

<file path=ppt/slides/_rels/slide87.xml.rels><?xml version="1.0" encoding="UTF-8" standalone="yes"?>
<Relationships xmlns="http://schemas.openxmlformats.org/package/2006/relationships"><Relationship Id="rId8" Type="http://schemas.openxmlformats.org/officeDocument/2006/relationships/chart" Target="../charts/chart90.xml"/><Relationship Id="rId3" Type="http://schemas.openxmlformats.org/officeDocument/2006/relationships/tags" Target="../tags/tag441.xml"/><Relationship Id="rId7" Type="http://schemas.openxmlformats.org/officeDocument/2006/relationships/notesSlide" Target="../notesSlides/notesSlide69.xml"/><Relationship Id="rId2" Type="http://schemas.openxmlformats.org/officeDocument/2006/relationships/tags" Target="../tags/tag440.xml"/><Relationship Id="rId1" Type="http://schemas.openxmlformats.org/officeDocument/2006/relationships/tags" Target="../tags/tag439.xml"/><Relationship Id="rId6" Type="http://schemas.openxmlformats.org/officeDocument/2006/relationships/slideLayout" Target="../slideLayouts/slideLayout9.xml"/><Relationship Id="rId5" Type="http://schemas.openxmlformats.org/officeDocument/2006/relationships/tags" Target="../tags/tag443.xml"/><Relationship Id="rId4" Type="http://schemas.openxmlformats.org/officeDocument/2006/relationships/tags" Target="../tags/tag442.xml"/></Relationships>
</file>

<file path=ppt/slides/_rels/slide88.xml.rels><?xml version="1.0" encoding="UTF-8" standalone="yes"?>
<Relationships xmlns="http://schemas.openxmlformats.org/package/2006/relationships"><Relationship Id="rId3" Type="http://schemas.openxmlformats.org/officeDocument/2006/relationships/tags" Target="../tags/tag446.xml"/><Relationship Id="rId2" Type="http://schemas.openxmlformats.org/officeDocument/2006/relationships/tags" Target="../tags/tag445.xml"/><Relationship Id="rId1" Type="http://schemas.openxmlformats.org/officeDocument/2006/relationships/tags" Target="../tags/tag444.xml"/><Relationship Id="rId6" Type="http://schemas.openxmlformats.org/officeDocument/2006/relationships/notesSlide" Target="../notesSlides/notesSlide70.xml"/><Relationship Id="rId5" Type="http://schemas.openxmlformats.org/officeDocument/2006/relationships/slideLayout" Target="../slideLayouts/slideLayout9.xml"/><Relationship Id="rId4" Type="http://schemas.openxmlformats.org/officeDocument/2006/relationships/tags" Target="../tags/tag44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13.xml"/><Relationship Id="rId7" Type="http://schemas.openxmlformats.org/officeDocument/2006/relationships/slideLayout" Target="../slideLayouts/slideLayout8.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9" Type="http://schemas.openxmlformats.org/officeDocument/2006/relationships/chart" Target="../charts/chart2.xml"/></Relationships>
</file>

<file path=ppt/slides/_rels/slide90.xml.rels><?xml version="1.0" encoding="UTF-8" standalone="yes"?>
<Relationships xmlns="http://schemas.openxmlformats.org/package/2006/relationships"><Relationship Id="rId3" Type="http://schemas.openxmlformats.org/officeDocument/2006/relationships/tags" Target="../tags/tag450.xml"/><Relationship Id="rId7" Type="http://schemas.openxmlformats.org/officeDocument/2006/relationships/chart" Target="../charts/chart91.xml"/><Relationship Id="rId2" Type="http://schemas.openxmlformats.org/officeDocument/2006/relationships/tags" Target="../tags/tag449.xml"/><Relationship Id="rId1" Type="http://schemas.openxmlformats.org/officeDocument/2006/relationships/tags" Target="../tags/tag448.xml"/><Relationship Id="rId6" Type="http://schemas.openxmlformats.org/officeDocument/2006/relationships/notesSlide" Target="../notesSlides/notesSlide71.xml"/><Relationship Id="rId5" Type="http://schemas.openxmlformats.org/officeDocument/2006/relationships/slideLayout" Target="../slideLayouts/slideLayout9.xml"/><Relationship Id="rId4" Type="http://schemas.openxmlformats.org/officeDocument/2006/relationships/tags" Target="../tags/tag451.xml"/></Relationships>
</file>

<file path=ppt/slides/_rels/slide91.xml.rels><?xml version="1.0" encoding="UTF-8" standalone="yes"?>
<Relationships xmlns="http://schemas.openxmlformats.org/package/2006/relationships"><Relationship Id="rId3" Type="http://schemas.openxmlformats.org/officeDocument/2006/relationships/tags" Target="../tags/tag454.xml"/><Relationship Id="rId7" Type="http://schemas.openxmlformats.org/officeDocument/2006/relationships/chart" Target="../charts/chart92.xml"/><Relationship Id="rId2" Type="http://schemas.openxmlformats.org/officeDocument/2006/relationships/tags" Target="../tags/tag453.xml"/><Relationship Id="rId1" Type="http://schemas.openxmlformats.org/officeDocument/2006/relationships/tags" Target="../tags/tag452.xml"/><Relationship Id="rId6" Type="http://schemas.openxmlformats.org/officeDocument/2006/relationships/notesSlide" Target="../notesSlides/notesSlide72.xml"/><Relationship Id="rId5" Type="http://schemas.openxmlformats.org/officeDocument/2006/relationships/slideLayout" Target="../slideLayouts/slideLayout9.xml"/><Relationship Id="rId4" Type="http://schemas.openxmlformats.org/officeDocument/2006/relationships/tags" Target="../tags/tag455.xml"/></Relationships>
</file>

<file path=ppt/slides/_rels/slide92.xml.rels><?xml version="1.0" encoding="UTF-8" standalone="yes"?>
<Relationships xmlns="http://schemas.openxmlformats.org/package/2006/relationships"><Relationship Id="rId3" Type="http://schemas.openxmlformats.org/officeDocument/2006/relationships/tags" Target="../tags/tag458.xml"/><Relationship Id="rId7" Type="http://schemas.openxmlformats.org/officeDocument/2006/relationships/chart" Target="../charts/chart93.xml"/><Relationship Id="rId2" Type="http://schemas.openxmlformats.org/officeDocument/2006/relationships/tags" Target="../tags/tag457.xml"/><Relationship Id="rId1" Type="http://schemas.openxmlformats.org/officeDocument/2006/relationships/tags" Target="../tags/tag456.xml"/><Relationship Id="rId6" Type="http://schemas.openxmlformats.org/officeDocument/2006/relationships/notesSlide" Target="../notesSlides/notesSlide73.xml"/><Relationship Id="rId5" Type="http://schemas.openxmlformats.org/officeDocument/2006/relationships/slideLayout" Target="../slideLayouts/slideLayout9.xml"/><Relationship Id="rId4" Type="http://schemas.openxmlformats.org/officeDocument/2006/relationships/tags" Target="../tags/tag459.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4.xml.rels><?xml version="1.0" encoding="UTF-8" standalone="yes"?>
<Relationships xmlns="http://schemas.openxmlformats.org/package/2006/relationships"><Relationship Id="rId3" Type="http://schemas.openxmlformats.org/officeDocument/2006/relationships/tags" Target="../tags/tag462.xml"/><Relationship Id="rId2" Type="http://schemas.openxmlformats.org/officeDocument/2006/relationships/tags" Target="../tags/tag461.xml"/><Relationship Id="rId1" Type="http://schemas.openxmlformats.org/officeDocument/2006/relationships/tags" Target="../tags/tag460.xml"/><Relationship Id="rId6" Type="http://schemas.openxmlformats.org/officeDocument/2006/relationships/notesSlide" Target="../notesSlides/notesSlide74.xml"/><Relationship Id="rId5" Type="http://schemas.openxmlformats.org/officeDocument/2006/relationships/slideLayout" Target="../slideLayouts/slideLayout9.xml"/><Relationship Id="rId4" Type="http://schemas.openxmlformats.org/officeDocument/2006/relationships/tags" Target="../tags/tag46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81CEA3-DA60-2D61-4414-2580B410A39B}"/>
              </a:ext>
            </a:extLst>
          </p:cNvPr>
          <p:cNvPicPr>
            <a:picLocks noChangeAspect="1"/>
          </p:cNvPicPr>
          <p:nvPr/>
        </p:nvPicPr>
        <p:blipFill>
          <a:blip r:embed="rId5"/>
          <a:stretch>
            <a:fillRect/>
          </a:stretch>
        </p:blipFill>
        <p:spPr>
          <a:xfrm>
            <a:off x="-76200" y="-381000"/>
            <a:ext cx="13030200" cy="7239000"/>
          </a:xfrm>
          <a:prstGeom prst="rect">
            <a:avLst/>
          </a:prstGeom>
        </p:spPr>
      </p:pic>
      <p:grpSp>
        <p:nvGrpSpPr>
          <p:cNvPr id="3" name="Group 2">
            <a:extLst>
              <a:ext uri="{FF2B5EF4-FFF2-40B4-BE49-F238E27FC236}">
                <a16:creationId xmlns:a16="http://schemas.microsoft.com/office/drawing/2014/main" id="{815B5B4D-A9A9-4143-B6E7-8797C1BF062D}"/>
              </a:ext>
            </a:extLst>
          </p:cNvPr>
          <p:cNvGrpSpPr/>
          <p:nvPr/>
        </p:nvGrpSpPr>
        <p:grpSpPr>
          <a:xfrm>
            <a:off x="6705600" y="4663535"/>
            <a:ext cx="5181600" cy="1875391"/>
            <a:chOff x="4908061" y="1905000"/>
            <a:chExt cx="5181600" cy="1875391"/>
          </a:xfrm>
        </p:grpSpPr>
        <p:pic>
          <p:nvPicPr>
            <p:cNvPr id="4" name="Picture 3">
              <a:extLst>
                <a:ext uri="{FF2B5EF4-FFF2-40B4-BE49-F238E27FC236}">
                  <a16:creationId xmlns:a16="http://schemas.microsoft.com/office/drawing/2014/main" id="{C812CEA8-59BB-4534-A81D-BA89B67CD1C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08061" y="1905000"/>
              <a:ext cx="51816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a:extLst>
                <a:ext uri="{FF2B5EF4-FFF2-40B4-BE49-F238E27FC236}">
                  <a16:creationId xmlns:a16="http://schemas.microsoft.com/office/drawing/2014/main" id="{6CC1119B-6BBD-4799-B5E1-DF6034BB1F3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34382" y="2742267"/>
              <a:ext cx="1376588" cy="365760"/>
            </a:xfrm>
            <a:prstGeom prst="rect">
              <a:avLst/>
            </a:prstGeom>
          </p:spPr>
        </p:pic>
        <p:pic>
          <p:nvPicPr>
            <p:cNvPr id="6" name="Picture 5">
              <a:extLst>
                <a:ext uri="{FF2B5EF4-FFF2-40B4-BE49-F238E27FC236}">
                  <a16:creationId xmlns:a16="http://schemas.microsoft.com/office/drawing/2014/main" id="{24EBF13F-4C86-4920-AAF5-577A9561672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94393" y="2746008"/>
              <a:ext cx="1499616" cy="365760"/>
            </a:xfrm>
            <a:prstGeom prst="rect">
              <a:avLst/>
            </a:prstGeom>
          </p:spPr>
        </p:pic>
        <p:sp>
          <p:nvSpPr>
            <p:cNvPr id="7" name="TextBox 14">
              <a:extLst>
                <a:ext uri="{FF2B5EF4-FFF2-40B4-BE49-F238E27FC236}">
                  <a16:creationId xmlns:a16="http://schemas.microsoft.com/office/drawing/2014/main" id="{E5E618A9-436B-421D-87F5-9E137C35562E}"/>
                </a:ext>
              </a:extLst>
            </p:cNvPr>
            <p:cNvSpPr txBox="1"/>
            <p:nvPr>
              <p:custDataLst>
                <p:tags r:id="rId1"/>
              </p:custDataLst>
            </p:nvPr>
          </p:nvSpPr>
          <p:spPr>
            <a:xfrm>
              <a:off x="6299170" y="1927046"/>
              <a:ext cx="375620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a:latin typeface="Franklin Gothic Medium Cond" panose="020B0606030402020204" pitchFamily="34" charset="0"/>
                </a:rPr>
                <a:t>Cape May County</a:t>
              </a:r>
              <a:endParaRPr lang="en-US" sz="36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A0C02DE9-6445-480F-B673-563AFA89806B}"/>
                </a:ext>
              </a:extLst>
            </p:cNvPr>
            <p:cNvSpPr txBox="1"/>
            <p:nvPr>
              <p:custDataLst>
                <p:tags r:id="rId2"/>
              </p:custDataLst>
            </p:nvPr>
          </p:nvSpPr>
          <p:spPr>
            <a:xfrm>
              <a:off x="5959853" y="3134060"/>
              <a:ext cx="4069080" cy="646331"/>
            </a:xfrm>
            <a:prstGeom prst="rect">
              <a:avLst/>
            </a:prstGeom>
            <a:noFill/>
          </p:spPr>
          <p:txBody>
            <a:bodyPr wrap="square" rtlCol="0">
              <a:spAutoFit/>
            </a:bodyPr>
            <a:lstStyle/>
            <a:p>
              <a:r>
                <a:rPr lang="en-US" b="1" dirty="0">
                  <a:solidFill>
                    <a:srgbClr val="C00000"/>
                  </a:solidFill>
                  <a:latin typeface="Franklin Gothic Medium Cond" panose="020B0606030402020204" pitchFamily="34" charset="0"/>
                </a:rPr>
                <a:t>A Profile of Family and Community Indicators
</a:t>
              </a:r>
              <a:r>
                <a:rPr lang="en-US" b="1">
                  <a:solidFill>
                    <a:srgbClr val="C00000"/>
                  </a:solidFill>
                  <a:latin typeface="Franklin Gothic Medium Cond" panose="020B0606030402020204" pitchFamily="34" charset="0"/>
                </a:rPr>
                <a:t>Updated April </a:t>
              </a:r>
              <a:r>
                <a:rPr lang="en-US" b="1" dirty="0">
                  <a:solidFill>
                    <a:srgbClr val="C00000"/>
                  </a:solidFill>
                  <a:latin typeface="Franklin Gothic Medium Cond" panose="020B0606030402020204" pitchFamily="34" charset="0"/>
                </a:rPr>
                <a:t>2025</a:t>
              </a:r>
            </a:p>
          </p:txBody>
        </p:sp>
      </p:grpSp>
      <p:pic>
        <p:nvPicPr>
          <p:cNvPr id="11" name="Picture 2">
            <a:extLst>
              <a:ext uri="{FF2B5EF4-FFF2-40B4-BE49-F238E27FC236}">
                <a16:creationId xmlns:a16="http://schemas.microsoft.com/office/drawing/2014/main" id="{CEA3B3BC-9054-98C1-151C-60B03F22392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97403" y="4764399"/>
            <a:ext cx="864720" cy="1636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4116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625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1126" y="6339858"/>
            <a:ext cx="9060873" cy="457200"/>
          </a:xfrm>
          <a:prstGeom prst="rect">
            <a:avLst/>
          </a:prstGeom>
          <a:noFill/>
        </p:spPr>
        <p:txBody>
          <a:bodyPr wrap="square" rtlCol="0" anchor="ctr" anchorCtr="0">
            <a:noAutofit/>
          </a:bodyPr>
          <a:lstStyle/>
          <a:p>
            <a:pPr algn="just"/>
            <a:r>
              <a:rPr lang="en-US" sz="1000" dirty="0">
                <a:latin typeface="Franklin Gothic Book"/>
              </a:rPr>
              <a:t>Note. Percentages add up to more than 100% because respondents to the 2023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36" name="TextBox 35">
            <a:extLst>
              <a:ext uri="{FF2B5EF4-FFF2-40B4-BE49-F238E27FC236}">
                <a16:creationId xmlns:a16="http://schemas.microsoft.com/office/drawing/2014/main" id="{D615308F-EBF0-4F93-A255-42E9A4CA1699}"/>
              </a:ext>
            </a:extLst>
          </p:cNvPr>
          <p:cNvSpPr txBox="1"/>
          <p:nvPr>
            <p:custDataLst>
              <p:tags r:id="rId3"/>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DCD21000-6A2E-40A7-8520-652EF6116C4B}"/>
              </a:ext>
            </a:extLst>
          </p:cNvPr>
          <p:cNvGraphicFramePr/>
          <p:nvPr>
            <p:custDataLst>
              <p:tags r:id="rId4"/>
            </p:custDataLst>
            <p:extLst>
              <p:ext uri="{D42A27DB-BD31-4B8C-83A1-F6EECF244321}">
                <p14:modId xmlns:p14="http://schemas.microsoft.com/office/powerpoint/2010/main" val="2705791245"/>
              </p:ext>
            </p:extLst>
          </p:nvPr>
        </p:nvGraphicFramePr>
        <p:xfrm>
          <a:off x="3539992" y="900593"/>
          <a:ext cx="8128000" cy="527160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a:extLst>
              <a:ext uri="{FF2B5EF4-FFF2-40B4-BE49-F238E27FC236}">
                <a16:creationId xmlns:a16="http://schemas.microsoft.com/office/drawing/2014/main" id="{F2F1A772-2FD6-4D6F-8AFF-A44BDF56F699}"/>
              </a:ext>
            </a:extLst>
          </p:cNvPr>
          <p:cNvSpPr txBox="1"/>
          <p:nvPr>
            <p:custDataLst>
              <p:tags r:id="rId5"/>
            </p:custDataLst>
          </p:nvPr>
        </p:nvSpPr>
        <p:spPr>
          <a:xfrm>
            <a:off x="3124200" y="-425"/>
            <a:ext cx="8229600"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2000">
                <a:latin typeface="Franklin Gothic Medium" panose="020B0603020102020204" pitchFamily="34" charset="0"/>
              </a:rPr>
              <a:t>1.1: Racial/ethnic demographics (%) </a:t>
            </a:r>
            <a:endParaRPr lang="en-US" sz="20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6"/>
            </p:custDataLst>
          </p:nvPr>
        </p:nvSpPr>
        <p:spPr>
          <a:xfrm>
            <a:off x="3131127" y="299331"/>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271188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24200" y="6334184"/>
            <a:ext cx="9067800" cy="457200"/>
          </a:xfrm>
          <a:prstGeom prst="rect">
            <a:avLst/>
          </a:prstGeom>
          <a:noFill/>
        </p:spPr>
        <p:txBody>
          <a:bodyPr wrap="square" rtlCol="0" anchor="ctr" anchorCtr="0">
            <a:noAutofit/>
          </a:bodyPr>
          <a:lstStyle/>
          <a:p>
            <a:pPr algn="just"/>
            <a:r>
              <a:rPr lang="en-US" sz="1000" dirty="0">
                <a:latin typeface="Franklin Gothic Book"/>
              </a:rPr>
              <a:t>Note. Percentages add up to more than 100% because respondents to the 2023 American Community Survey were able to select more than one race. Additionally, Hispanic/Latino was a separate question from race that all respondents answered before selecting race. </a:t>
            </a:r>
          </a:p>
          <a:p>
            <a:pPr algn="just"/>
            <a:r>
              <a:rPr lang="en-US" sz="1000" dirty="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0"/>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 Racial/ethnic demographics (%)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18337"/>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2019-2023. </a:t>
            </a:r>
            <a:endParaRPr lang="en-US" sz="1200" dirty="0">
              <a:latin typeface="Franklin Gothic Medium" panose="020B0603020102020204" pitchFamily="34" charset="0"/>
            </a:endParaRPr>
          </a:p>
        </p:txBody>
      </p:sp>
      <p:graphicFrame>
        <p:nvGraphicFramePr>
          <p:cNvPr id="8" name="Chart 7">
            <a:extLst>
              <a:ext uri="{FF2B5EF4-FFF2-40B4-BE49-F238E27FC236}">
                <a16:creationId xmlns:a16="http://schemas.microsoft.com/office/drawing/2014/main" id="{72A05DEF-BF97-458F-BBDC-EDA83CD22FE8}"/>
              </a:ext>
            </a:extLst>
          </p:cNvPr>
          <p:cNvGraphicFramePr/>
          <p:nvPr>
            <p:custDataLst>
              <p:tags r:id="rId5"/>
            </p:custDataLst>
            <p:extLst>
              <p:ext uri="{D42A27DB-BD31-4B8C-83A1-F6EECF244321}">
                <p14:modId xmlns:p14="http://schemas.microsoft.com/office/powerpoint/2010/main" val="105238271"/>
              </p:ext>
            </p:extLst>
          </p:nvPr>
        </p:nvGraphicFramePr>
        <p:xfrm>
          <a:off x="3438392" y="802064"/>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9" name="TextBox 8">
            <a:extLst>
              <a:ext uri="{FF2B5EF4-FFF2-40B4-BE49-F238E27FC236}">
                <a16:creationId xmlns:a16="http://schemas.microsoft.com/office/drawing/2014/main" id="{BFF3512B-D1FA-4071-B1FF-E1C8512CD182}"/>
              </a:ext>
            </a:extLst>
          </p:cNvPr>
          <p:cNvSpPr txBox="1"/>
          <p:nvPr>
            <p:custDataLst>
              <p:tags r:id="rId6"/>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59466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4E1AF40E-516C-4A00-8325-6B92ECB8172F}"/>
              </a:ext>
            </a:extLst>
          </p:cNvPr>
          <p:cNvGraphicFramePr/>
          <p:nvPr>
            <p:custDataLst>
              <p:tags r:id="rId1"/>
            </p:custDataLst>
            <p:extLst>
              <p:ext uri="{D42A27DB-BD31-4B8C-83A1-F6EECF244321}">
                <p14:modId xmlns:p14="http://schemas.microsoft.com/office/powerpoint/2010/main" val="2070974583"/>
              </p:ext>
            </p:extLst>
          </p:nvPr>
        </p:nvGraphicFramePr>
        <p:xfrm>
          <a:off x="8934449" y="4203971"/>
          <a:ext cx="2831690" cy="2060356"/>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3" name="Chart 2">
            <a:extLst>
              <a:ext uri="{FF2B5EF4-FFF2-40B4-BE49-F238E27FC236}">
                <a16:creationId xmlns:a16="http://schemas.microsoft.com/office/drawing/2014/main" id="{0942D5D0-9BF4-4337-AA96-51C97E21B71A}"/>
              </a:ext>
            </a:extLst>
          </p:cNvPr>
          <p:cNvGraphicFramePr/>
          <p:nvPr>
            <p:custDataLst>
              <p:tags r:id="rId2"/>
            </p:custDataLst>
            <p:extLst>
              <p:ext uri="{D42A27DB-BD31-4B8C-83A1-F6EECF244321}">
                <p14:modId xmlns:p14="http://schemas.microsoft.com/office/powerpoint/2010/main" val="566456117"/>
              </p:ext>
            </p:extLst>
          </p:nvPr>
        </p:nvGraphicFramePr>
        <p:xfrm>
          <a:off x="3249706" y="567672"/>
          <a:ext cx="6520665" cy="5623474"/>
        </p:xfrm>
        <a:graphic>
          <a:graphicData uri="http://schemas.openxmlformats.org/drawingml/2006/chart">
            <c:chart xmlns:c="http://schemas.openxmlformats.org/drawingml/2006/chart" xmlns:r="http://schemas.openxmlformats.org/officeDocument/2006/relationships" r:id="rId13"/>
          </a:graphicData>
        </a:graphic>
      </p:graphicFrame>
      <p:sp>
        <p:nvSpPr>
          <p:cNvPr id="4" name="TextBox 3">
            <a:extLst>
              <a:ext uri="{FF2B5EF4-FFF2-40B4-BE49-F238E27FC236}">
                <a16:creationId xmlns:a16="http://schemas.microsoft.com/office/drawing/2014/main" id="{F2F1A772-2FD6-4D6F-8AFF-A44BDF56F699}"/>
              </a:ext>
            </a:extLst>
          </p:cNvPr>
          <p:cNvSpPr txBox="1"/>
          <p:nvPr>
            <p:custDataLst>
              <p:tags r:id="rId3"/>
            </p:custDataLst>
          </p:nvPr>
        </p:nvSpPr>
        <p:spPr>
          <a:xfrm>
            <a:off x="3124200" y="23460"/>
            <a:ext cx="8256184" cy="403946"/>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a:t>1.3: Residential segregation – Black/White (by county)</a:t>
            </a:r>
            <a:endParaRPr lang="en-US" sz="2000" spc="-50" dirty="0"/>
          </a:p>
        </p:txBody>
      </p:sp>
      <p:sp>
        <p:nvSpPr>
          <p:cNvPr id="5" name="TextBox 4">
            <a:extLst>
              <a:ext uri="{FF2B5EF4-FFF2-40B4-BE49-F238E27FC236}">
                <a16:creationId xmlns:a16="http://schemas.microsoft.com/office/drawing/2014/main" id="{23C3F140-43C9-4DB8-91BF-A9DFD2C0E68A}"/>
              </a:ext>
            </a:extLst>
          </p:cNvPr>
          <p:cNvSpPr txBox="1"/>
          <p:nvPr>
            <p:custDataLst>
              <p:tags r:id="rId4"/>
            </p:custDataLst>
          </p:nvPr>
        </p:nvSpPr>
        <p:spPr>
          <a:xfrm>
            <a:off x="3124200" y="379880"/>
            <a:ext cx="8840451" cy="276999"/>
          </a:xfrm>
          <a:prstGeom prst="rect">
            <a:avLst/>
          </a:prstGeom>
          <a:noFill/>
        </p:spPr>
        <p:txBody>
          <a:bodyPr wrap="square" rtlCol="0">
            <a:spAutoFit/>
          </a:bodyPr>
          <a:lstStyle/>
          <a:p>
            <a:r>
              <a:rPr lang="en-US" sz="1200">
                <a:latin typeface="Franklin Gothic Medium" panose="020B0603020102020204" pitchFamily="34" charset="0"/>
              </a:rPr>
              <a:t>Source: County Health Rankings and Roadmaps, Residential Segregation - Black/White, 2024</a:t>
            </a:r>
            <a:endParaRPr lang="en-US" sz="1200" dirty="0">
              <a:latin typeface="Franklin Gothic Medium" panose="020B0603020102020204" pitchFamily="34" charset="0"/>
            </a:endParaRPr>
          </a:p>
        </p:txBody>
      </p:sp>
      <p:sp>
        <p:nvSpPr>
          <p:cNvPr id="6" name="TextBox 5">
            <a:extLst>
              <a:ext uri="{FF2B5EF4-FFF2-40B4-BE49-F238E27FC236}">
                <a16:creationId xmlns:a16="http://schemas.microsoft.com/office/drawing/2014/main" id="{23C3F140-43C9-4DB8-91BF-A9DFD2C0E68A}"/>
              </a:ext>
            </a:extLst>
          </p:cNvPr>
          <p:cNvSpPr txBox="1"/>
          <p:nvPr>
            <p:custDataLst>
              <p:tags r:id="rId5"/>
            </p:custDataLst>
          </p:nvPr>
        </p:nvSpPr>
        <p:spPr>
          <a:xfrm>
            <a:off x="3249706" y="6264327"/>
            <a:ext cx="8840451" cy="784830"/>
          </a:xfrm>
          <a:prstGeom prst="rect">
            <a:avLst/>
          </a:prstGeom>
          <a:noFill/>
        </p:spPr>
        <p:txBody>
          <a:bodyPr wrap="square" rtlCol="0">
            <a:spAutoFit/>
          </a:bodyPr>
          <a:lstStyle/>
          <a:p>
            <a:r>
              <a:rPr lang="en-US" sz="1050">
                <a:latin typeface="Franklin Gothic Medium" panose="020B0603020102020204" pitchFamily="34" charset="0"/>
              </a:rPr>
              <a:t>Note: The residential segregation index ranges from 0 (complete integration) to 100 (complete segregation). The index score can be interpreted as the percentage of either Black or White residents that would have to move to different geographic areas to produce a distribution that matches that of the larger area.  Higher values indicate higher residential segregation between Black and White county residents.  </a:t>
            </a:r>
          </a:p>
          <a:p>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F200BB3B-8EE2-4137-9633-F0C7AA486298}"/>
              </a:ext>
            </a:extLst>
          </p:cNvPr>
          <p:cNvSpPr txBox="1"/>
          <p:nvPr>
            <p:custDataLst>
              <p:tags r:id="rId6"/>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8" name="TextBox 7">
            <a:extLst>
              <a:ext uri="{FF2B5EF4-FFF2-40B4-BE49-F238E27FC236}">
                <a16:creationId xmlns:a16="http://schemas.microsoft.com/office/drawing/2014/main" id="{4DA8209D-068F-4599-AF59-8B0F2FB5B908}"/>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F2F1A772-2FD6-4D6F-8AFF-A44BDF56F699}"/>
              </a:ext>
            </a:extLst>
          </p:cNvPr>
          <p:cNvSpPr txBox="1"/>
          <p:nvPr>
            <p:custDataLst>
              <p:tags r:id="rId8"/>
            </p:custDataLst>
          </p:nvPr>
        </p:nvSpPr>
        <p:spPr>
          <a:xfrm>
            <a:off x="8844730" y="3429000"/>
            <a:ext cx="3011129" cy="52322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400" spc="-50"/>
              <a:t>1.4: Residential segregation – Black/White, over time, in county</a:t>
            </a:r>
            <a:endParaRPr lang="en-US" sz="1400" spc="-50" dirty="0"/>
          </a:p>
        </p:txBody>
      </p:sp>
      <p:sp useBgFill="1">
        <p:nvSpPr>
          <p:cNvPr id="10" name="TextBox 9">
            <a:extLst>
              <a:ext uri="{FF2B5EF4-FFF2-40B4-BE49-F238E27FC236}">
                <a16:creationId xmlns:a16="http://schemas.microsoft.com/office/drawing/2014/main" id="{23C3F140-43C9-4DB8-91BF-A9DFD2C0E68A}"/>
              </a:ext>
            </a:extLst>
          </p:cNvPr>
          <p:cNvSpPr txBox="1"/>
          <p:nvPr>
            <p:custDataLst>
              <p:tags r:id="rId9"/>
            </p:custDataLst>
          </p:nvPr>
        </p:nvSpPr>
        <p:spPr>
          <a:xfrm>
            <a:off x="8844730" y="3907820"/>
            <a:ext cx="2899902" cy="369332"/>
          </a:xfrm>
          <a:prstGeom prst="rect">
            <a:avLst/>
          </a:prstGeom>
        </p:spPr>
        <p:txBody>
          <a:bodyPr wrap="square" rtlCol="0">
            <a:spAutoFit/>
          </a:bodyPr>
          <a:lstStyle/>
          <a:p>
            <a:r>
              <a:rPr lang="en-US" sz="900">
                <a:latin typeface="Franklin Gothic Medium" panose="020B0603020102020204" pitchFamily="34" charset="0"/>
              </a:rPr>
              <a:t>Source: County Health Rankings and Roadmaps, Residential Segregation - Black/White, 2020-2024</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33577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23460"/>
            <a:ext cx="8229600" cy="40011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a:t>1.5: Population (%) foreign-born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4810"/>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448800" y="3962400"/>
            <a:ext cx="2743200" cy="53199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pc="-50"/>
              <a:t>1.6: Population (%) foreign-born over time, in county</a:t>
            </a:r>
            <a:endParaRPr lang="en-US" spc="-50" dirty="0"/>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448800" y="4495800"/>
            <a:ext cx="2743200" cy="3693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2019-2023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3110939064"/>
              </p:ext>
            </p:extLst>
          </p:nvPr>
        </p:nvGraphicFramePr>
        <p:xfrm>
          <a:off x="9372600" y="4648200"/>
          <a:ext cx="2743200" cy="1701805"/>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EA030E36-1ECD-432A-BE3F-A102E2914877}"/>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0942D5D0-9BF4-4337-AA96-51C97E21B71A}"/>
              </a:ext>
            </a:extLst>
          </p:cNvPr>
          <p:cNvGraphicFramePr/>
          <p:nvPr>
            <p:custDataLst>
              <p:tags r:id="rId8"/>
            </p:custDataLst>
            <p:extLst>
              <p:ext uri="{D42A27DB-BD31-4B8C-83A1-F6EECF244321}">
                <p14:modId xmlns:p14="http://schemas.microsoft.com/office/powerpoint/2010/main" val="2151699588"/>
              </p:ext>
            </p:extLst>
          </p:nvPr>
        </p:nvGraphicFramePr>
        <p:xfrm>
          <a:off x="3352800" y="763727"/>
          <a:ext cx="8128000" cy="5418667"/>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52525163-DC8D-493A-9F4D-5A5118421A44}"/>
              </a:ext>
            </a:extLst>
          </p:cNvPr>
          <p:cNvSpPr txBox="1"/>
          <p:nvPr>
            <p:custDataLst>
              <p:tags r:id="rId9"/>
            </p:custDataLst>
          </p:nvPr>
        </p:nvSpPr>
        <p:spPr>
          <a:xfrm>
            <a:off x="3124200" y="6481503"/>
            <a:ext cx="6442208" cy="400110"/>
          </a:xfrm>
          <a:prstGeom prst="rect">
            <a:avLst/>
          </a:prstGeom>
          <a:noFill/>
        </p:spPr>
        <p:txBody>
          <a:bodyPr wrap="square" rtlCol="0">
            <a:spAutoFit/>
          </a:bodyPr>
          <a:lstStyle/>
          <a:p>
            <a:r>
              <a:rPr lang="en-US" sz="1000">
                <a:latin typeface="Franklin Gothic Book" panose="020B0503020102020204" pitchFamily="34" charset="0"/>
              </a:rPr>
              <a:t>Foreign-born refers to those who were not a US citizen at birth</a:t>
            </a:r>
          </a:p>
          <a:p>
            <a:r>
              <a:rPr lang="en-US" sz="1000">
                <a:latin typeface="Franklin Gothic Book" panose="020B0503020102020204" pitchFamily="34" charset="0"/>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379820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1.7: Population (%) foreign-born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54379"/>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2023</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276600" y="6400800"/>
            <a:ext cx="8915400" cy="400110"/>
          </a:xfrm>
          <a:prstGeom prst="rect">
            <a:avLst/>
          </a:prstGeom>
          <a:noFill/>
        </p:spPr>
        <p:txBody>
          <a:bodyPr wrap="square" rtlCol="0">
            <a:spAutoFit/>
          </a:bodyPr>
          <a:lstStyle/>
          <a:p>
            <a:r>
              <a:rPr lang="en-US" sz="1000">
                <a:latin typeface="Franklin Gothic Book" panose="020B0503020102020204" pitchFamily="34" charset="0"/>
              </a:rPr>
              <a:t>Note: The 10 municipalities with the highest percentage of foreign born are displayed</a:t>
            </a:r>
          </a:p>
          <a:p>
            <a:r>
              <a:rPr lang="en-US" sz="1000">
                <a:latin typeface="Franklin Gothic Book" panose="020B0503020102020204" pitchFamily="34" charset="0"/>
              </a:rPr>
              <a:t>Foreign-born refers to those who were not a US citizen at birth</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E72844FA-7766-425F-9E83-42AEF51020D3}"/>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B288D9C-D3BF-4AC3-9A8A-B58C8EA94EBB}"/>
              </a:ext>
            </a:extLst>
          </p:cNvPr>
          <p:cNvGraphicFramePr/>
          <p:nvPr>
            <p:custDataLst>
              <p:tags r:id="rId6"/>
            </p:custDataLst>
            <p:extLst>
              <p:ext uri="{D42A27DB-BD31-4B8C-83A1-F6EECF244321}">
                <p14:modId xmlns:p14="http://schemas.microsoft.com/office/powerpoint/2010/main" val="3509948973"/>
              </p:ext>
            </p:extLst>
          </p:nvPr>
        </p:nvGraphicFramePr>
        <p:xfrm>
          <a:off x="3327400" y="731469"/>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5762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1.8: Population (%) English-only speakers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58173" y="354755"/>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600381" y="4514031"/>
            <a:ext cx="2362200" cy="738664"/>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400">
                <a:latin typeface="Franklin Gothic Medium" panose="020B0603020102020204" pitchFamily="34" charset="0"/>
              </a:rPr>
              <a:t>1.9: Population (%) English only speakers over time, in county</a:t>
            </a:r>
            <a:endParaRPr lang="en-US" sz="14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615621" y="5152710"/>
            <a:ext cx="2438400" cy="3693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2019-2023</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853159468"/>
              </p:ext>
            </p:extLst>
          </p:nvPr>
        </p:nvGraphicFramePr>
        <p:xfrm>
          <a:off x="9136485" y="5152710"/>
          <a:ext cx="3352800" cy="1594460"/>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C927D978-F06E-4D33-BA41-598ECDE33F0C}"/>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Language</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8"/>
            </p:custDataLst>
            <p:extLst>
              <p:ext uri="{D42A27DB-BD31-4B8C-83A1-F6EECF244321}">
                <p14:modId xmlns:p14="http://schemas.microsoft.com/office/powerpoint/2010/main" val="1611495054"/>
              </p:ext>
            </p:extLst>
          </p:nvPr>
        </p:nvGraphicFramePr>
        <p:xfrm>
          <a:off x="3175000" y="610440"/>
          <a:ext cx="8128000" cy="5135982"/>
        </p:xfrm>
        <a:graphic>
          <a:graphicData uri="http://schemas.openxmlformats.org/drawingml/2006/chart">
            <c:chart xmlns:c="http://schemas.openxmlformats.org/drawingml/2006/chart" xmlns:r="http://schemas.openxmlformats.org/officeDocument/2006/relationships" r:id="rId13"/>
          </a:graphicData>
        </a:graphic>
      </p:graphicFrame>
      <p:sp>
        <p:nvSpPr>
          <p:cNvPr id="2" name="TextBox 1">
            <a:extLst>
              <a:ext uri="{FF2B5EF4-FFF2-40B4-BE49-F238E27FC236}">
                <a16:creationId xmlns:a16="http://schemas.microsoft.com/office/drawing/2014/main" id="{5AF6E00B-7AE4-A2F1-A3F0-5D06F4E4AC99}"/>
              </a:ext>
            </a:extLst>
          </p:cNvPr>
          <p:cNvSpPr txBox="1"/>
          <p:nvPr>
            <p:custDataLst>
              <p:tags r:id="rId9"/>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4140583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r>
              <a:rPr lang="en-US" sz="2000" spc="-50">
                <a:latin typeface="Franklin Gothic Medium"/>
              </a:rPr>
              <a:t>1.10: Children (#) under age 18 in NJ (by county)</a:t>
            </a:r>
            <a:endParaRPr lang="en-US" sz="2000" spc="-50" dirty="0">
              <a:latin typeface="Franklin Gothic Medium"/>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 </a:t>
            </a:r>
            <a:endParaRPr lang="en-US" sz="12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EA479F0A-A0E6-485C-9C2B-C83B183E4D09}"/>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23696CFA-9B58-49C1-81FC-5A07C276384E}"/>
              </a:ext>
            </a:extLst>
          </p:cNvPr>
          <p:cNvGraphicFramePr/>
          <p:nvPr>
            <p:custDataLst>
              <p:tags r:id="rId5"/>
            </p:custDataLst>
            <p:extLst>
              <p:ext uri="{D42A27DB-BD31-4B8C-83A1-F6EECF244321}">
                <p14:modId xmlns:p14="http://schemas.microsoft.com/office/powerpoint/2010/main" val="2735102162"/>
              </p:ext>
            </p:extLst>
          </p:nvPr>
        </p:nvGraphicFramePr>
        <p:xfrm>
          <a:off x="3208973" y="734092"/>
          <a:ext cx="8668882" cy="5789925"/>
        </p:xfrm>
        <a:graphic>
          <a:graphicData uri="http://schemas.openxmlformats.org/drawingml/2006/chart">
            <c:chart xmlns:c="http://schemas.openxmlformats.org/drawingml/2006/chart" xmlns:r="http://schemas.openxmlformats.org/officeDocument/2006/relationships" r:id="rId12"/>
          </a:graphicData>
        </a:graphic>
      </p:graphicFrame>
      <p:sp>
        <p:nvSpPr>
          <p:cNvPr id="2" name="TextBox 1"/>
          <p:cNvSpPr txBox="1"/>
          <p:nvPr>
            <p:custDataLst>
              <p:tags r:id="rId6"/>
            </p:custDataLst>
          </p:nvPr>
        </p:nvSpPr>
        <p:spPr>
          <a:xfrm>
            <a:off x="3208972" y="6393211"/>
            <a:ext cx="8983027" cy="400110"/>
          </a:xfrm>
          <a:prstGeom prst="rect">
            <a:avLst/>
          </a:prstGeom>
          <a:noFill/>
        </p:spPr>
        <p:txBody>
          <a:bodyPr wrap="square" rtlCol="0">
            <a:spAutoFit/>
          </a:bodyPr>
          <a:lstStyle/>
          <a:p>
            <a:r>
              <a:rPr lang="en-US" sz="1000">
                <a:latin typeface="Franklin Gothic Book" panose="020B0503020102020204" pitchFamily="34" charset="0"/>
              </a:rPr>
              <a:t>Note that county population size has not been accounted for in this indicator. The number of children estimated to be in group settings across the state is not included above. </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0D83AB6-DF07-4F3F-99D3-75425F78BF3C}"/>
              </a:ext>
            </a:extLst>
          </p:cNvPr>
          <p:cNvGraphicFramePr/>
          <p:nvPr>
            <p:custDataLst>
              <p:tags r:id="rId7"/>
            </p:custDataLst>
            <p:extLst>
              <p:ext uri="{D42A27DB-BD31-4B8C-83A1-F6EECF244321}">
                <p14:modId xmlns:p14="http://schemas.microsoft.com/office/powerpoint/2010/main" val="4063620230"/>
              </p:ext>
            </p:extLst>
          </p:nvPr>
        </p:nvGraphicFramePr>
        <p:xfrm>
          <a:off x="8754427" y="4261104"/>
          <a:ext cx="3123428" cy="2159843"/>
        </p:xfrm>
        <a:graphic>
          <a:graphicData uri="http://schemas.openxmlformats.org/drawingml/2006/chart">
            <c:chart xmlns:c="http://schemas.openxmlformats.org/drawingml/2006/chart" xmlns:r="http://schemas.openxmlformats.org/officeDocument/2006/relationships" r:id="rId13"/>
          </a:graphicData>
        </a:graphic>
      </p:graphicFrame>
      <p:sp>
        <p:nvSpPr>
          <p:cNvPr id="10" name="TextBox 9">
            <a:extLst>
              <a:ext uri="{FF2B5EF4-FFF2-40B4-BE49-F238E27FC236}">
                <a16:creationId xmlns:a16="http://schemas.microsoft.com/office/drawing/2014/main" id="{20D89510-F281-4702-B2C2-1FC6A92D9DC9}"/>
              </a:ext>
            </a:extLst>
          </p:cNvPr>
          <p:cNvSpPr txBox="1"/>
          <p:nvPr>
            <p:custDataLst>
              <p:tags r:id="rId8"/>
            </p:custDataLst>
          </p:nvPr>
        </p:nvSpPr>
        <p:spPr>
          <a:xfrm>
            <a:off x="8762999" y="3663981"/>
            <a:ext cx="3352801"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1.11: Children (%) per age category, in county</a:t>
            </a:r>
            <a:endParaRPr lang="en-US" sz="1400" spc="-50" dirty="0"/>
          </a:p>
        </p:txBody>
      </p:sp>
      <p:sp>
        <p:nvSpPr>
          <p:cNvPr id="12" name="TextBox 11">
            <a:extLst>
              <a:ext uri="{FF2B5EF4-FFF2-40B4-BE49-F238E27FC236}">
                <a16:creationId xmlns:a16="http://schemas.microsoft.com/office/drawing/2014/main" id="{FA600F96-B4BF-44FD-9917-82FF815E2CA1}"/>
              </a:ext>
            </a:extLst>
          </p:cNvPr>
          <p:cNvSpPr txBox="1"/>
          <p:nvPr>
            <p:custDataLst>
              <p:tags r:id="rId9"/>
            </p:custDataLst>
          </p:nvPr>
        </p:nvSpPr>
        <p:spPr>
          <a:xfrm>
            <a:off x="8839200" y="3940981"/>
            <a:ext cx="3200400" cy="2308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2023</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3041265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1.12: Total children (#)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2023</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D11CC28B-09EB-48A0-B16E-F0CE4C68F8F5}"/>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Data shown are limited to the municipalities with available data or the 20 municipalities with the highest number of children aged &lt;18. . The number of children estimated to be in group settings across the state (6,253 or 0.32% of total youth population) is not included above. </a:t>
            </a:r>
            <a:endParaRPr lang="en-US" sz="1000" dirty="0">
              <a:latin typeface="Franklin Gothic Book" panose="020B0503020102020204" pitchFamily="34" charset="0"/>
            </a:endParaRPr>
          </a:p>
        </p:txBody>
      </p:sp>
      <p:sp>
        <p:nvSpPr>
          <p:cNvPr id="12" name="TextBox 11">
            <a:extLst>
              <a:ext uri="{FF2B5EF4-FFF2-40B4-BE49-F238E27FC236}">
                <a16:creationId xmlns:a16="http://schemas.microsoft.com/office/drawing/2014/main" id="{D87FF5FE-4FD5-45B3-90E1-56233F98AE0B}"/>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80A8053F-0BCD-42C8-93C1-CD035916B3DC}"/>
              </a:ext>
            </a:extLst>
          </p:cNvPr>
          <p:cNvGraphicFramePr/>
          <p:nvPr>
            <p:custDataLst>
              <p:tags r:id="rId6"/>
            </p:custDataLst>
            <p:extLst>
              <p:ext uri="{D42A27DB-BD31-4B8C-83A1-F6EECF244321}">
                <p14:modId xmlns:p14="http://schemas.microsoft.com/office/powerpoint/2010/main" val="384031604"/>
              </p:ext>
            </p:extLst>
          </p:nvPr>
        </p:nvGraphicFramePr>
        <p:xfrm>
          <a:off x="3487189" y="610982"/>
          <a:ext cx="8128000" cy="518303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29498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D89510-F281-4702-B2C2-1FC6A92D9DC9}"/>
              </a:ext>
            </a:extLst>
          </p:cNvPr>
          <p:cNvSpPr txBox="1"/>
          <p:nvPr>
            <p:custDataLst>
              <p:tags r:id="rId1"/>
            </p:custDataLst>
          </p:nvPr>
        </p:nvSpPr>
        <p:spPr>
          <a:xfrm>
            <a:off x="9377737" y="4083977"/>
            <a:ext cx="275627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1.14: Children (%) in single-parent households, over time, in county</a:t>
            </a:r>
            <a:endParaRPr lang="en-US" sz="1400" spc="-50" dirty="0"/>
          </a:p>
        </p:txBody>
      </p:sp>
      <p:sp>
        <p:nvSpPr>
          <p:cNvPr id="3" name="TextBox 2">
            <a:extLst>
              <a:ext uri="{FF2B5EF4-FFF2-40B4-BE49-F238E27FC236}">
                <a16:creationId xmlns:a16="http://schemas.microsoft.com/office/drawing/2014/main" id="{FA600F96-B4BF-44FD-9917-82FF815E2CA1}"/>
              </a:ext>
            </a:extLst>
          </p:cNvPr>
          <p:cNvSpPr txBox="1"/>
          <p:nvPr>
            <p:custDataLst>
              <p:tags r:id="rId2"/>
            </p:custDataLst>
          </p:nvPr>
        </p:nvSpPr>
        <p:spPr>
          <a:xfrm>
            <a:off x="9377737" y="4561032"/>
            <a:ext cx="267385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County Health Rankings and Roadmaps, Children in Single-parent households, 2020-2024</a:t>
            </a:r>
            <a:endParaRPr lang="en-US" sz="800" dirty="0"/>
          </a:p>
        </p:txBody>
      </p:sp>
      <p:graphicFrame>
        <p:nvGraphicFramePr>
          <p:cNvPr id="4" name="Chart 3">
            <a:extLst>
              <a:ext uri="{FF2B5EF4-FFF2-40B4-BE49-F238E27FC236}">
                <a16:creationId xmlns:a16="http://schemas.microsoft.com/office/drawing/2014/main" id="{94F4506F-17AD-425C-84E3-2A1935DBDD51}"/>
              </a:ext>
            </a:extLst>
          </p:cNvPr>
          <p:cNvGraphicFramePr/>
          <p:nvPr>
            <p:custDataLst>
              <p:tags r:id="rId3"/>
            </p:custDataLst>
            <p:extLst>
              <p:ext uri="{D42A27DB-BD31-4B8C-83A1-F6EECF244321}">
                <p14:modId xmlns:p14="http://schemas.microsoft.com/office/powerpoint/2010/main" val="1990132076"/>
              </p:ext>
            </p:extLst>
          </p:nvPr>
        </p:nvGraphicFramePr>
        <p:xfrm>
          <a:off x="9257150" y="4885946"/>
          <a:ext cx="2688404" cy="197380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5" name="Chart 4">
            <a:extLst>
              <a:ext uri="{FF2B5EF4-FFF2-40B4-BE49-F238E27FC236}">
                <a16:creationId xmlns:a16="http://schemas.microsoft.com/office/drawing/2014/main" id="{969C220A-261C-4CE0-99C9-6E9FA736C751}"/>
              </a:ext>
            </a:extLst>
          </p:cNvPr>
          <p:cNvGraphicFramePr/>
          <p:nvPr>
            <p:custDataLst>
              <p:tags r:id="rId4"/>
            </p:custDataLst>
            <p:extLst>
              <p:ext uri="{D42A27DB-BD31-4B8C-83A1-F6EECF244321}">
                <p14:modId xmlns:p14="http://schemas.microsoft.com/office/powerpoint/2010/main" val="2662552676"/>
              </p:ext>
            </p:extLst>
          </p:nvPr>
        </p:nvGraphicFramePr>
        <p:xfrm>
          <a:off x="3478078" y="581799"/>
          <a:ext cx="7844043" cy="6161901"/>
        </p:xfrm>
        <a:graphic>
          <a:graphicData uri="http://schemas.openxmlformats.org/drawingml/2006/chart">
            <c:chart xmlns:c="http://schemas.openxmlformats.org/drawingml/2006/chart" xmlns:r="http://schemas.openxmlformats.org/officeDocument/2006/relationships" r:id="rId12"/>
          </a:graphicData>
        </a:graphic>
      </p:graphicFrame>
      <p:sp>
        <p:nvSpPr>
          <p:cNvPr id="6" name="TextBox 5">
            <a:extLst>
              <a:ext uri="{FF2B5EF4-FFF2-40B4-BE49-F238E27FC236}">
                <a16:creationId xmlns:a16="http://schemas.microsoft.com/office/drawing/2014/main" id="{20D89510-F281-4702-B2C2-1FC6A92D9DC9}"/>
              </a:ext>
            </a:extLst>
          </p:cNvPr>
          <p:cNvSpPr txBox="1"/>
          <p:nvPr>
            <p:custDataLst>
              <p:tags r:id="rId5"/>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1.13: Children (%) in single-parent households (by county)</a:t>
            </a:r>
            <a:endParaRPr lang="en-US" sz="2000" spc="-50" dirty="0"/>
          </a:p>
        </p:txBody>
      </p:sp>
      <p:sp>
        <p:nvSpPr>
          <p:cNvPr id="7" name="TextBox 6">
            <a:extLst>
              <a:ext uri="{FF2B5EF4-FFF2-40B4-BE49-F238E27FC236}">
                <a16:creationId xmlns:a16="http://schemas.microsoft.com/office/drawing/2014/main" id="{FA600F96-B4BF-44FD-9917-82FF815E2CA1}"/>
              </a:ext>
            </a:extLst>
          </p:cNvPr>
          <p:cNvSpPr txBox="1"/>
          <p:nvPr>
            <p:custDataLst>
              <p:tags r:id="rId6"/>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Rankings and Roadmaps, Children in Single-parent households, 2024</a:t>
            </a:r>
            <a:endParaRPr lang="en-US" sz="1100" dirty="0"/>
          </a:p>
        </p:txBody>
      </p:sp>
      <p:sp>
        <p:nvSpPr>
          <p:cNvPr id="8" name="TextBox 7">
            <a:extLst>
              <a:ext uri="{FF2B5EF4-FFF2-40B4-BE49-F238E27FC236}">
                <a16:creationId xmlns:a16="http://schemas.microsoft.com/office/drawing/2014/main" id="{E5A1D6BD-6CA3-4B87-AC23-7CE1B211B478}"/>
              </a:ext>
            </a:extLst>
          </p:cNvPr>
          <p:cNvSpPr txBox="1"/>
          <p:nvPr>
            <p:custDataLst>
              <p:tags r:id="rId7"/>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D87FF5FE-4FD5-45B3-90E1-56233F98AE0B}"/>
              </a:ext>
            </a:extLst>
          </p:cNvPr>
          <p:cNvSpPr txBox="1"/>
          <p:nvPr>
            <p:custDataLst>
              <p:tags r:id="rId8"/>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15649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213D76-D56A-4FEF-3F46-A48099392F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838200"/>
            <a:ext cx="5631473" cy="4800600"/>
          </a:xfrm>
          <a:prstGeom prst="rect">
            <a:avLst/>
          </a:prstGeom>
        </p:spPr>
      </p:pic>
      <p:pic>
        <p:nvPicPr>
          <p:cNvPr id="5" name="Picture 2">
            <a:extLst>
              <a:ext uri="{FF2B5EF4-FFF2-40B4-BE49-F238E27FC236}">
                <a16:creationId xmlns:a16="http://schemas.microsoft.com/office/drawing/2014/main" id="{34CCBD89-083F-B959-D5CE-AD975736D0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04800"/>
            <a:ext cx="2270008" cy="4295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8408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989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2.1: Monthly cost of living budget ($), in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Economic Policy Institute, 2024</a:t>
            </a:r>
            <a:endParaRPr lang="en-US" sz="1200" dirty="0"/>
          </a:p>
        </p:txBody>
      </p:sp>
      <p:sp>
        <p:nvSpPr>
          <p:cNvPr id="5" name="TextBox 4">
            <a:extLst>
              <a:ext uri="{FF2B5EF4-FFF2-40B4-BE49-F238E27FC236}">
                <a16:creationId xmlns:a16="http://schemas.microsoft.com/office/drawing/2014/main" id="{E55353FD-25E9-47CD-9D90-F5049F121EA9}"/>
              </a:ext>
            </a:extLst>
          </p:cNvPr>
          <p:cNvSpPr txBox="1"/>
          <p:nvPr>
            <p:custDataLst>
              <p:tags r:id="rId4"/>
            </p:custDataLst>
          </p:nvPr>
        </p:nvSpPr>
        <p:spPr>
          <a:xfrm>
            <a:off x="3562725" y="1197114"/>
            <a:ext cx="7867275" cy="707886"/>
          </a:xfrm>
          <a:prstGeom prst="rect">
            <a:avLst/>
          </a:prstGeom>
          <a:noFill/>
        </p:spPr>
        <p:txBody>
          <a:bodyPr wrap="square" rtlCol="0">
            <a:spAutoFit/>
          </a:bodyPr>
          <a:lstStyle/>
          <a:p>
            <a:pPr algn="ct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a:cs typeface="Calibri"/>
              </a:rPr>
              <a:t>The Economic Policy Institute divides the family cost of living budget into these seven components</a:t>
            </a:r>
            <a:endParaRPr lang="en-US" sz="20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5"/>
            </p:custDataLst>
          </p:nvPr>
        </p:nvSpPr>
        <p:spPr>
          <a:xfrm>
            <a:off x="3124200" y="6225134"/>
            <a:ext cx="9067800" cy="632866"/>
          </a:xfrm>
          <a:prstGeom prst="rect">
            <a:avLst/>
          </a:prstGeom>
          <a:noFill/>
        </p:spPr>
        <p:txBody>
          <a:bodyPr wrap="square" rtlCol="0" anchor="ctr" anchorCtr="0">
            <a:noAutofit/>
          </a:bodyPr>
          <a:lstStyle/>
          <a:p>
            <a:pPr algn="just"/>
            <a:r>
              <a:rPr lang="en-US" sz="1000">
                <a:latin typeface="Franklin Gothic Book" panose="020B0503020102020204" pitchFamily="34" charset="0"/>
              </a:rPr>
              <a:t>March 2022 estimate (in 2020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41D5D88-5EF1-4FD0-A0E2-7387675ACA71}"/>
              </a:ext>
            </a:extLst>
          </p:cNvPr>
          <p:cNvGraphicFramePr/>
          <p:nvPr>
            <p:custDataLst>
              <p:tags r:id="rId6"/>
            </p:custDataLst>
            <p:extLst>
              <p:ext uri="{D42A27DB-BD31-4B8C-83A1-F6EECF244321}">
                <p14:modId xmlns:p14="http://schemas.microsoft.com/office/powerpoint/2010/main" val="2488242525"/>
              </p:ext>
            </p:extLst>
          </p:nvPr>
        </p:nvGraphicFramePr>
        <p:xfrm>
          <a:off x="4572000" y="1752600"/>
          <a:ext cx="6324600" cy="4385733"/>
        </p:xfrm>
        <a:graphic>
          <a:graphicData uri="http://schemas.openxmlformats.org/drawingml/2006/chart">
            <c:chart xmlns:c="http://schemas.openxmlformats.org/drawingml/2006/chart" xmlns:r="http://schemas.openxmlformats.org/officeDocument/2006/relationships" r:id="rId10"/>
          </a:graphicData>
        </a:graphic>
      </p:graphicFrame>
      <p:sp>
        <p:nvSpPr>
          <p:cNvPr id="10" name="Title 1">
            <a:extLst>
              <a:ext uri="{FF2B5EF4-FFF2-40B4-BE49-F238E27FC236}">
                <a16:creationId xmlns:a16="http://schemas.microsoft.com/office/drawing/2014/main" id="{983C6B64-C1D0-4D7F-9C20-420176EC5D9D}"/>
              </a:ext>
            </a:extLst>
          </p:cNvPr>
          <p:cNvSpPr txBox="1">
            <a:spLocks/>
          </p:cNvSpPr>
          <p:nvPr>
            <p:custDataLst>
              <p:tags r:id="rId7"/>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Cost of Living</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058114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767D51-245A-4A68-B2AB-5C16354BFBAC}"/>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2.2: Annual cost of living estimates ($) in NJ (by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Economic Policy Institute, 2024</a:t>
            </a:r>
            <a:endParaRPr lang="en-US" sz="12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3"/>
            </p:custDataLst>
          </p:nvPr>
        </p:nvSpPr>
        <p:spPr>
          <a:xfrm>
            <a:off x="3098901" y="6383785"/>
            <a:ext cx="9067800" cy="400110"/>
          </a:xfrm>
          <a:prstGeom prst="rect">
            <a:avLst/>
          </a:prstGeom>
          <a:noFill/>
        </p:spPr>
        <p:txBody>
          <a:bodyPr wrap="square" rtlCol="0" anchor="ctr" anchorCtr="0">
            <a:noAutofit/>
          </a:bodyPr>
          <a:lstStyle/>
          <a:p>
            <a:pPr algn="just"/>
            <a:r>
              <a:rPr lang="en-US" sz="1000">
                <a:latin typeface="Franklin Gothic Book" panose="020B0503020102020204" pitchFamily="34" charset="0"/>
              </a:rPr>
              <a:t>March 2022 estimate (in 2020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p:cNvGraphicFramePr/>
          <p:nvPr>
            <p:custDataLst>
              <p:tags r:id="rId4"/>
            </p:custDataLst>
            <p:extLst>
              <p:ext uri="{D42A27DB-BD31-4B8C-83A1-F6EECF244321}">
                <p14:modId xmlns:p14="http://schemas.microsoft.com/office/powerpoint/2010/main" val="854529670"/>
              </p:ext>
            </p:extLst>
          </p:nvPr>
        </p:nvGraphicFramePr>
        <p:xfrm>
          <a:off x="3396875" y="711113"/>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8"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Cost of Living</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924735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5AC2AA-A4D0-4DA0-A964-6950A77A0FE9}"/>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2.3: Median household income ($) in NJ (by county)</a:t>
            </a:r>
            <a:endParaRPr lang="en-US" sz="2000" spc="-50" dirty="0"/>
          </a:p>
        </p:txBody>
      </p:sp>
      <p:sp>
        <p:nvSpPr>
          <p:cNvPr id="4" name="TextBox 3">
            <a:extLst>
              <a:ext uri="{FF2B5EF4-FFF2-40B4-BE49-F238E27FC236}">
                <a16:creationId xmlns:a16="http://schemas.microsoft.com/office/drawing/2014/main" id="{F657EBA3-AB38-4134-B791-174BB4790C82}"/>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2023 inflation adjusted dollars</a:t>
            </a:r>
            <a:endParaRPr lang="en-US" sz="1200" dirty="0"/>
          </a:p>
        </p:txBody>
      </p:sp>
      <p:sp>
        <p:nvSpPr>
          <p:cNvPr id="5" name="TextBox 4">
            <a:extLst>
              <a:ext uri="{FF2B5EF4-FFF2-40B4-BE49-F238E27FC236}">
                <a16:creationId xmlns:a16="http://schemas.microsoft.com/office/drawing/2014/main" id="{A5FA234A-08BF-4515-94E5-36823B8C58F4}"/>
              </a:ext>
            </a:extLst>
          </p:cNvPr>
          <p:cNvSpPr txBox="1"/>
          <p:nvPr>
            <p:custDataLst>
              <p:tags r:id="rId3"/>
            </p:custDataLst>
          </p:nvPr>
        </p:nvSpPr>
        <p:spPr>
          <a:xfrm>
            <a:off x="3147848" y="6177405"/>
            <a:ext cx="9067800" cy="579120"/>
          </a:xfrm>
          <a:prstGeom prst="rect">
            <a:avLst/>
          </a:prstGeom>
          <a:noFill/>
        </p:spPr>
        <p:txBody>
          <a:bodyPr wrap="square" rtlCol="0" anchor="ctr" anchorCtr="0">
            <a:noAutofit/>
          </a:bodyPr>
          <a:lstStyle/>
          <a:p>
            <a:pPr algn="just"/>
            <a:r>
              <a:rPr lang="en-US" sz="1000">
                <a:latin typeface="Franklin Gothic Book" panose="020B0503020102020204" pitchFamily="34" charset="0"/>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B5CEA87E-4FCD-470A-957C-3E457E539B42}"/>
              </a:ext>
            </a:extLst>
          </p:cNvPr>
          <p:cNvSpPr txBox="1"/>
          <p:nvPr>
            <p:custDataLst>
              <p:tags r:id="rId4"/>
            </p:custDataLst>
          </p:nvPr>
        </p:nvSpPr>
        <p:spPr>
          <a:xfrm>
            <a:off x="8737840" y="3288074"/>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2.4: Median household income ($) over time, in county </a:t>
            </a:r>
            <a:endParaRPr lang="en-US" sz="1400" spc="-50" dirty="0"/>
          </a:p>
        </p:txBody>
      </p:sp>
      <p:sp>
        <p:nvSpPr>
          <p:cNvPr id="7" name="TextBox 6">
            <a:extLst>
              <a:ext uri="{FF2B5EF4-FFF2-40B4-BE49-F238E27FC236}">
                <a16:creationId xmlns:a16="http://schemas.microsoft.com/office/drawing/2014/main" id="{8D99D7C5-3E23-440D-BF67-8652DDC1B075}"/>
              </a:ext>
            </a:extLst>
          </p:cNvPr>
          <p:cNvSpPr txBox="1"/>
          <p:nvPr>
            <p:custDataLst>
              <p:tags r:id="rId5"/>
            </p:custDataLst>
          </p:nvPr>
        </p:nvSpPr>
        <p:spPr>
          <a:xfrm>
            <a:off x="8781919" y="3750963"/>
            <a:ext cx="3089071"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2019-2023 inflation adjusted dollars</a:t>
            </a:r>
            <a:endParaRPr lang="en-US" sz="900" dirty="0"/>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6"/>
            </p:custDataLst>
            <p:extLst>
              <p:ext uri="{D42A27DB-BD31-4B8C-83A1-F6EECF244321}">
                <p14:modId xmlns:p14="http://schemas.microsoft.com/office/powerpoint/2010/main" val="3930257045"/>
              </p:ext>
            </p:extLst>
          </p:nvPr>
        </p:nvGraphicFramePr>
        <p:xfrm>
          <a:off x="8781918" y="4114852"/>
          <a:ext cx="2936672" cy="1691640"/>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3" name="Chart 12">
            <a:extLst>
              <a:ext uri="{FF2B5EF4-FFF2-40B4-BE49-F238E27FC236}">
                <a16:creationId xmlns:a16="http://schemas.microsoft.com/office/drawing/2014/main" id="{D5FEE7DF-038D-46AC-82B9-BB5D48D075E3}"/>
              </a:ext>
            </a:extLst>
          </p:cNvPr>
          <p:cNvGraphicFramePr/>
          <p:nvPr>
            <p:custDataLst>
              <p:tags r:id="rId7"/>
            </p:custDataLst>
            <p:extLst>
              <p:ext uri="{D42A27DB-BD31-4B8C-83A1-F6EECF244321}">
                <p14:modId xmlns:p14="http://schemas.microsoft.com/office/powerpoint/2010/main" val="3743578169"/>
              </p:ext>
            </p:extLst>
          </p:nvPr>
        </p:nvGraphicFramePr>
        <p:xfrm>
          <a:off x="3161481" y="609600"/>
          <a:ext cx="5636647" cy="5334000"/>
        </p:xfrm>
        <a:graphic>
          <a:graphicData uri="http://schemas.openxmlformats.org/drawingml/2006/chart">
            <c:chart xmlns:c="http://schemas.openxmlformats.org/drawingml/2006/chart" xmlns:r="http://schemas.openxmlformats.org/officeDocument/2006/relationships" r:id="rId14"/>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Income</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DAF1E5BB-CFF2-E379-3567-CCAC3A607D65}"/>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051842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1BA681-76A4-4419-9053-F8AC62612D4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2.5: Median household income ($) by municipality</a:t>
            </a:r>
            <a:endParaRPr lang="en-US" sz="2000" spc="-50" dirty="0"/>
          </a:p>
        </p:txBody>
      </p:sp>
      <p:sp>
        <p:nvSpPr>
          <p:cNvPr id="4" name="TextBox 3">
            <a:extLst>
              <a:ext uri="{FF2B5EF4-FFF2-40B4-BE49-F238E27FC236}">
                <a16:creationId xmlns:a16="http://schemas.microsoft.com/office/drawing/2014/main" id="{A0139384-F8FD-4C14-BA4A-B1A2BC8D8CA8}"/>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income in past 12 months, 2023 inflation adjusted dollars</a:t>
            </a:r>
            <a:endParaRPr lang="en-US" sz="1200" dirty="0"/>
          </a:p>
        </p:txBody>
      </p:sp>
      <p:sp>
        <p:nvSpPr>
          <p:cNvPr id="5" name="TextBox 4">
            <a:extLst>
              <a:ext uri="{FF2B5EF4-FFF2-40B4-BE49-F238E27FC236}">
                <a16:creationId xmlns:a16="http://schemas.microsoft.com/office/drawing/2014/main" id="{83798050-8880-439A-BBDA-F29A4C4C84D3}"/>
              </a:ext>
            </a:extLst>
          </p:cNvPr>
          <p:cNvSpPr txBox="1"/>
          <p:nvPr>
            <p:custDataLst>
              <p:tags r:id="rId3"/>
            </p:custDataLst>
          </p:nvPr>
        </p:nvSpPr>
        <p:spPr>
          <a:xfrm>
            <a:off x="3124200" y="6081242"/>
            <a:ext cx="9067800" cy="776758"/>
          </a:xfrm>
          <a:prstGeom prst="rect">
            <a:avLst/>
          </a:prstGeom>
          <a:noFill/>
        </p:spPr>
        <p:txBody>
          <a:bodyPr wrap="square" rtlCol="0" anchor="ctr" anchorCtr="0">
            <a:noAutofit/>
          </a:bodyPr>
          <a:lstStyle/>
          <a:p>
            <a:pPr algn="just"/>
            <a:r>
              <a:rPr lang="en-US" sz="1000">
                <a:latin typeface="Franklin Gothic Book"/>
              </a:rPr>
              <a:t>Note: The municipalities with the lowest median income are displayed (up to 10 municipalities). </a:t>
            </a:r>
          </a:p>
          <a:p>
            <a:pPr algn="just"/>
            <a:r>
              <a:rPr lang="en-US" sz="1000">
                <a:latin typeface="Franklin Gothic Book"/>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8CDEEDC-84CA-45AB-98DD-D1CA56414C02}"/>
              </a:ext>
            </a:extLst>
          </p:cNvPr>
          <p:cNvGraphicFramePr/>
          <p:nvPr>
            <p:custDataLst>
              <p:tags r:id="rId4"/>
            </p:custDataLst>
            <p:extLst>
              <p:ext uri="{D42A27DB-BD31-4B8C-83A1-F6EECF244321}">
                <p14:modId xmlns:p14="http://schemas.microsoft.com/office/powerpoint/2010/main" val="2660513236"/>
              </p:ext>
            </p:extLst>
          </p:nvPr>
        </p:nvGraphicFramePr>
        <p:xfrm>
          <a:off x="3124200" y="581799"/>
          <a:ext cx="9017201" cy="5317754"/>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Income</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486980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1696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2.6: NJ families (%) with children under the age of 18 living in poverty (by county)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94972"/>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147848" y="6226289"/>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Families “living in poverty” earn an income below the threshold appropriate for that person’s family size and composition. Federal guidelines can be found at https://aspe.hhs.gov/poverty-guidelines</a:t>
            </a:r>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1097EEE0-F631-4AE5-A488-8C3566FEDAFB}"/>
              </a:ext>
            </a:extLst>
          </p:cNvPr>
          <p:cNvSpPr txBox="1"/>
          <p:nvPr>
            <p:custDataLst>
              <p:tags r:id="rId4"/>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2.7: Families (%) with children under the age of 18 living in poverty over time, in county</a:t>
            </a:r>
            <a:endParaRPr lang="en-US" sz="1400" spc="-50" dirty="0"/>
          </a:p>
        </p:txBody>
      </p:sp>
      <p:sp>
        <p:nvSpPr>
          <p:cNvPr id="7" name="TextBox 6">
            <a:extLst>
              <a:ext uri="{FF2B5EF4-FFF2-40B4-BE49-F238E27FC236}">
                <a16:creationId xmlns:a16="http://schemas.microsoft.com/office/drawing/2014/main" id="{E6D917B4-E7F9-4F68-A243-32EBE6806CBA}"/>
              </a:ext>
            </a:extLst>
          </p:cNvPr>
          <p:cNvSpPr txBox="1"/>
          <p:nvPr>
            <p:custDataLst>
              <p:tags r:id="rId5"/>
            </p:custDataLst>
          </p:nvPr>
        </p:nvSpPr>
        <p:spPr>
          <a:xfrm>
            <a:off x="8534400" y="4769824"/>
            <a:ext cx="3657600" cy="2308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2019-2023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6BCCAD5D-DFE7-496B-A80E-91E44ECA0E0E}"/>
              </a:ext>
            </a:extLst>
          </p:cNvPr>
          <p:cNvGraphicFramePr/>
          <p:nvPr>
            <p:custDataLst>
              <p:tags r:id="rId6"/>
            </p:custDataLst>
            <p:extLst>
              <p:ext uri="{D42A27DB-BD31-4B8C-83A1-F6EECF244321}">
                <p14:modId xmlns:p14="http://schemas.microsoft.com/office/powerpoint/2010/main" val="172164327"/>
              </p:ext>
            </p:extLst>
          </p:nvPr>
        </p:nvGraphicFramePr>
        <p:xfrm>
          <a:off x="3150217" y="772412"/>
          <a:ext cx="7517783" cy="534690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3" name="Chart 12">
            <a:extLst>
              <a:ext uri="{FF2B5EF4-FFF2-40B4-BE49-F238E27FC236}">
                <a16:creationId xmlns:a16="http://schemas.microsoft.com/office/drawing/2014/main" id="{27E738E0-3DA0-4DDC-B335-FC3024CE241D}"/>
              </a:ext>
            </a:extLst>
          </p:cNvPr>
          <p:cNvGraphicFramePr/>
          <p:nvPr>
            <p:custDataLst>
              <p:tags r:id="rId7"/>
            </p:custDataLst>
            <p:extLst>
              <p:ext uri="{D42A27DB-BD31-4B8C-83A1-F6EECF244321}">
                <p14:modId xmlns:p14="http://schemas.microsoft.com/office/powerpoint/2010/main" val="2783447486"/>
              </p:ext>
            </p:extLst>
          </p:nvPr>
        </p:nvGraphicFramePr>
        <p:xfrm>
          <a:off x="8458200" y="4769824"/>
          <a:ext cx="3733800" cy="1520909"/>
        </p:xfrm>
        <a:graphic>
          <a:graphicData uri="http://schemas.openxmlformats.org/drawingml/2006/chart">
            <c:chart xmlns:c="http://schemas.openxmlformats.org/drawingml/2006/chart" xmlns:r="http://schemas.openxmlformats.org/officeDocument/2006/relationships" r:id="rId14"/>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Poverty</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47940797-E31E-7133-C862-742CA53CA5D5}"/>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3694509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2.8: Families (%) with children under the age of 18 living in poverty by municipality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2023</a:t>
            </a:r>
            <a:endParaRPr lang="en-US" sz="1200" dirty="0"/>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201122" y="5791200"/>
            <a:ext cx="8990878" cy="1081097"/>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The municipalities with the highest percentage of families with children under the age of 18 living in poverty are displayed</a:t>
            </a:r>
          </a:p>
          <a:p>
            <a:pPr algn="just"/>
            <a:r>
              <a:rPr lang="en-US" sz="1000">
                <a:latin typeface="Franklin Gothic Book" panose="020B0503020102020204" pitchFamily="34" charset="0"/>
              </a:rPr>
              <a:t> (up to 10 municipalities). Dashed line represents % of families in poverty across the county</a:t>
            </a:r>
          </a:p>
          <a:p>
            <a:pPr algn="just"/>
            <a:r>
              <a:rPr lang="en-US" sz="1000">
                <a:latin typeface="Franklin Gothic Book" panose="020B0503020102020204" pitchFamily="34" charset="0"/>
              </a:rPr>
              <a:t>Projection errors may reduce the accuracy of some forecasts</a:t>
            </a:r>
          </a:p>
          <a:p>
            <a:pPr algn="just"/>
            <a:r>
              <a:rPr lang="en-US" sz="1000">
                <a:latin typeface="Franklin Gothic Book" panose="020B0503020102020204" pitchFamily="34" charset="0"/>
              </a:rPr>
              <a:t>Explanation. Families “living in poverty” earn an income below the threshold appropriate for that person’s family size and composition. Federal guidelines can be at https://aspe.hhs.gov/poverty-guidelines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A625FA15-507F-4730-83A8-EC11826F2ADA}"/>
              </a:ext>
            </a:extLst>
          </p:cNvPr>
          <p:cNvGraphicFramePr/>
          <p:nvPr>
            <p:custDataLst>
              <p:tags r:id="rId4"/>
            </p:custDataLst>
            <p:extLst>
              <p:ext uri="{D42A27DB-BD31-4B8C-83A1-F6EECF244321}">
                <p14:modId xmlns:p14="http://schemas.microsoft.com/office/powerpoint/2010/main" val="3131367420"/>
              </p:ext>
            </p:extLst>
          </p:nvPr>
        </p:nvGraphicFramePr>
        <p:xfrm>
          <a:off x="3289983" y="762000"/>
          <a:ext cx="8521018" cy="5029200"/>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Poverty</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5461489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0441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65B476-24F6-44AF-B2A2-E29817A6AC91}"/>
              </a:ext>
            </a:extLst>
          </p:cNvPr>
          <p:cNvSpPr txBox="1"/>
          <p:nvPr>
            <p:custDataLst>
              <p:tags r:id="rId2"/>
            </p:custDataLst>
          </p:nvPr>
        </p:nvSpPr>
        <p:spPr>
          <a:xfrm>
            <a:off x="3124200" y="6184256"/>
            <a:ext cx="9067800" cy="673744"/>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50% of income or more spent on housing is considered severe cost burden. (Indicator to be included in the HSAC final report in the Housing Overview)</a:t>
            </a:r>
            <a:endParaRPr lang="en-US" dirty="0">
              <a:latin typeface="Franklin Gothic Book" panose="020B0503020102020204" pitchFamily="34" charset="0"/>
            </a:endParaRPr>
          </a:p>
        </p:txBody>
      </p:sp>
      <p:graphicFrame>
        <p:nvGraphicFramePr>
          <p:cNvPr id="7" name="Chart 6">
            <a:extLst>
              <a:ext uri="{FF2B5EF4-FFF2-40B4-BE49-F238E27FC236}">
                <a16:creationId xmlns:a16="http://schemas.microsoft.com/office/drawing/2014/main" id="{969C220A-261C-4CE0-99C9-6E9FA736C751}"/>
              </a:ext>
            </a:extLst>
          </p:cNvPr>
          <p:cNvGraphicFramePr/>
          <p:nvPr>
            <p:custDataLst>
              <p:tags r:id="rId3"/>
            </p:custDataLst>
            <p:extLst>
              <p:ext uri="{D42A27DB-BD31-4B8C-83A1-F6EECF244321}">
                <p14:modId xmlns:p14="http://schemas.microsoft.com/office/powerpoint/2010/main" val="3019902570"/>
              </p:ext>
            </p:extLst>
          </p:nvPr>
        </p:nvGraphicFramePr>
        <p:xfrm>
          <a:off x="3478078" y="914400"/>
          <a:ext cx="8128000" cy="5108264"/>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20D89510-F281-4702-B2C2-1FC6A92D9DC9}"/>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3.1: Households (%) with severe cost burden for housing (by county)</a:t>
            </a:r>
            <a:endParaRPr lang="en-US" sz="2000" spc="-50" dirty="0"/>
          </a:p>
        </p:txBody>
      </p:sp>
      <p:sp>
        <p:nvSpPr>
          <p:cNvPr id="9" name="TextBox 8">
            <a:extLst>
              <a:ext uri="{FF2B5EF4-FFF2-40B4-BE49-F238E27FC236}">
                <a16:creationId xmlns:a16="http://schemas.microsoft.com/office/drawing/2014/main" id="{FA600F96-B4BF-44FD-9917-82FF815E2CA1}"/>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 &amp; Roadmaps, A Robert Wood Johnson Foundation Program, 2024, sourced from the American Community Survey 2018-2022 data.</a:t>
            </a:r>
            <a:endParaRPr lang="en-US" sz="1200" dirty="0"/>
          </a:p>
        </p:txBody>
      </p:sp>
    </p:spTree>
    <p:extLst>
      <p:ext uri="{BB962C8B-B14F-4D97-AF65-F5344CB8AC3E}">
        <p14:creationId xmlns:p14="http://schemas.microsoft.com/office/powerpoint/2010/main" val="34076050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7BB37E-AF06-48B5-9AF4-D788B9803EE3}"/>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3.2: Households (%) with severe housing problems* over time, in county</a:t>
            </a:r>
            <a:endParaRPr lang="en-US" sz="2000" spc="-50" dirty="0"/>
          </a:p>
        </p:txBody>
      </p:sp>
      <p:sp>
        <p:nvSpPr>
          <p:cNvPr id="7" name="TextBox 6">
            <a:extLst>
              <a:ext uri="{FF2B5EF4-FFF2-40B4-BE49-F238E27FC236}">
                <a16:creationId xmlns:a16="http://schemas.microsoft.com/office/drawing/2014/main" id="{FFA22E4B-0402-4197-A9F4-9F6F34E99BE1}"/>
              </a:ext>
            </a:extLst>
          </p:cNvPr>
          <p:cNvSpPr txBox="1"/>
          <p:nvPr>
            <p:custDataLst>
              <p:tags r:id="rId3"/>
            </p:custDataLst>
          </p:nvPr>
        </p:nvSpPr>
        <p:spPr>
          <a:xfrm>
            <a:off x="3137598" y="6277839"/>
            <a:ext cx="9067800" cy="548640"/>
          </a:xfrm>
          <a:prstGeom prst="rect">
            <a:avLst/>
          </a:prstGeom>
          <a:noFill/>
        </p:spPr>
        <p:txBody>
          <a:bodyPr wrap="square" rtlCol="0" anchor="ctr" anchorCtr="0">
            <a:noAutofit/>
          </a:bodyPr>
          <a:lstStyle/>
          <a:p>
            <a:pPr algn="just"/>
            <a:r>
              <a:rPr lang="en-US" sz="1000">
                <a:latin typeface="Franklin Gothic Book"/>
              </a:rPr>
              <a:t>*Households with at least 1 of 4 housing problems: 1) Overcrowding, determined by high persons-per-room, persons-per-bedroom, or unit square footage-per-person; 2) Severe cost burden, 3) Lack of kitchen facilities, or 4) Lack of plumbing facilities.</a:t>
            </a:r>
            <a:endParaRPr lang="en-US" sz="1000" dirty="0">
              <a:latin typeface="Franklin Gothic Book"/>
            </a:endParaRPr>
          </a:p>
        </p:txBody>
      </p:sp>
      <p:graphicFrame>
        <p:nvGraphicFramePr>
          <p:cNvPr id="9" name="Chart 8">
            <a:extLst>
              <a:ext uri="{FF2B5EF4-FFF2-40B4-BE49-F238E27FC236}">
                <a16:creationId xmlns:a16="http://schemas.microsoft.com/office/drawing/2014/main" id="{94F4506F-17AD-425C-84E3-2A1935DBDD51}"/>
              </a:ext>
            </a:extLst>
          </p:cNvPr>
          <p:cNvGraphicFramePr/>
          <p:nvPr>
            <p:custDataLst>
              <p:tags r:id="rId4"/>
            </p:custDataLst>
            <p:extLst>
              <p:ext uri="{D42A27DB-BD31-4B8C-83A1-F6EECF244321}">
                <p14:modId xmlns:p14="http://schemas.microsoft.com/office/powerpoint/2010/main" val="1720502830"/>
              </p:ext>
            </p:extLst>
          </p:nvPr>
        </p:nvGraphicFramePr>
        <p:xfrm>
          <a:off x="3453994" y="800220"/>
          <a:ext cx="812800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EFBFFF29-EBD0-4274-8348-8782E3E9A623}"/>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 &amp; Roadmaps, A Robert Wood Johnson Foundation Program, 2023, sourced from Comprehensive Housing Affordability Strategy (CHAS), 2019-2024 data.</a:t>
            </a:r>
            <a:endParaRPr lang="en-US" sz="1200" dirty="0"/>
          </a:p>
        </p:txBody>
      </p:sp>
    </p:spTree>
    <p:extLst>
      <p:ext uri="{BB962C8B-B14F-4D97-AF65-F5344CB8AC3E}">
        <p14:creationId xmlns:p14="http://schemas.microsoft.com/office/powerpoint/2010/main" val="1858008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17487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0748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6894-EEB4-4C8C-9692-0D6645623E8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F68B93C-0756-4BF7-A434-C565E7A1B4B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4.1: Food insecurity (%) in NJ (by county), 2022</a:t>
            </a:r>
            <a:endParaRPr lang="en-US" sz="2000" spc="-50" dirty="0"/>
          </a:p>
        </p:txBody>
      </p:sp>
      <p:sp>
        <p:nvSpPr>
          <p:cNvPr id="4" name="TextBox 3">
            <a:extLst>
              <a:ext uri="{FF2B5EF4-FFF2-40B4-BE49-F238E27FC236}">
                <a16:creationId xmlns:a16="http://schemas.microsoft.com/office/drawing/2014/main" id="{0E26B67E-3C26-44E5-AED5-24D6DA0811A2}"/>
              </a:ext>
            </a:extLst>
          </p:cNvPr>
          <p:cNvSpPr txBox="1"/>
          <p:nvPr>
            <p:custDataLst>
              <p:tags r:id="rId3"/>
            </p:custDataLst>
          </p:nvPr>
        </p:nvSpPr>
        <p:spPr>
          <a:xfrm>
            <a:off x="3124201" y="356418"/>
            <a:ext cx="8915400"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fr-FR" sz="1200">
                <a:latin typeface="Franklin Gothic Medium" panose="020B0603020102020204" pitchFamily="34" charset="0"/>
              </a:rPr>
              <a:t>Source: https://map.feedingamerica.org/county/2022/overall/new-jersey/</a:t>
            </a:r>
            <a:endParaRPr lang="en-US" sz="1050" dirty="0">
              <a:latin typeface="Franklin Gothic Medium" panose="020B0603020102020204" pitchFamily="34" charset="0"/>
            </a:endParaRPr>
          </a:p>
        </p:txBody>
      </p:sp>
      <p:sp>
        <p:nvSpPr>
          <p:cNvPr id="5" name="TextBox 4">
            <a:extLst>
              <a:ext uri="{FF2B5EF4-FFF2-40B4-BE49-F238E27FC236}">
                <a16:creationId xmlns:a16="http://schemas.microsoft.com/office/drawing/2014/main" id="{C48B52DC-9999-4633-A5F7-1758ADE23982}"/>
              </a:ext>
            </a:extLst>
          </p:cNvPr>
          <p:cNvSpPr txBox="1"/>
          <p:nvPr>
            <p:custDataLst>
              <p:tags r:id="rId4"/>
            </p:custDataLst>
          </p:nvPr>
        </p:nvSpPr>
        <p:spPr>
          <a:xfrm>
            <a:off x="3124201" y="6348483"/>
            <a:ext cx="9017201" cy="400110"/>
          </a:xfrm>
          <a:prstGeom prst="rect">
            <a:avLst/>
          </a:prstGeom>
          <a:noFill/>
        </p:spPr>
        <p:txBody>
          <a:bodyPr wrap="square" rtlCol="0" anchor="ctr" anchorCtr="0">
            <a:noAutofit/>
          </a:bodyPr>
          <a:lstStyle/>
          <a:p>
            <a:pPr algn="just"/>
            <a:r>
              <a:rPr lang="en-US" sz="100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(Indicator to be included in the HSAC final report in the Food Overview)</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263C86E-AAC8-4D8C-A9A1-1DBFBA619BE4}"/>
              </a:ext>
            </a:extLst>
          </p:cNvPr>
          <p:cNvGraphicFramePr/>
          <p:nvPr>
            <p:custDataLst>
              <p:tags r:id="rId5"/>
            </p:custDataLst>
            <p:extLst>
              <p:ext uri="{D42A27DB-BD31-4B8C-83A1-F6EECF244321}">
                <p14:modId xmlns:p14="http://schemas.microsoft.com/office/powerpoint/2010/main" val="2212805239"/>
              </p:ext>
            </p:extLst>
          </p:nvPr>
        </p:nvGraphicFramePr>
        <p:xfrm>
          <a:off x="3224349" y="785730"/>
          <a:ext cx="6072051" cy="5443101"/>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B5CEA87E-4FCD-470A-957C-3E457E539B42}"/>
              </a:ext>
            </a:extLst>
          </p:cNvPr>
          <p:cNvSpPr txBox="1"/>
          <p:nvPr>
            <p:custDataLst>
              <p:tags r:id="rId6"/>
            </p:custDataLst>
          </p:nvPr>
        </p:nvSpPr>
        <p:spPr>
          <a:xfrm>
            <a:off x="8783239" y="3862768"/>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4.2: Food insecurity (%) over time, in county, 2020-2022</a:t>
            </a:r>
            <a:endParaRPr lang="en-US" sz="1400" spc="-50" dirty="0"/>
          </a:p>
        </p:txBody>
      </p:sp>
      <p:sp>
        <p:nvSpPr>
          <p:cNvPr id="9" name="TextBox 8">
            <a:extLst>
              <a:ext uri="{FF2B5EF4-FFF2-40B4-BE49-F238E27FC236}">
                <a16:creationId xmlns:a16="http://schemas.microsoft.com/office/drawing/2014/main" id="{8D99D7C5-3E23-440D-BF67-8652DDC1B075}"/>
              </a:ext>
            </a:extLst>
          </p:cNvPr>
          <p:cNvSpPr txBox="1"/>
          <p:nvPr>
            <p:custDataLst>
              <p:tags r:id="rId7"/>
            </p:custDataLst>
          </p:nvPr>
        </p:nvSpPr>
        <p:spPr>
          <a:xfrm>
            <a:off x="8728855" y="4274573"/>
            <a:ext cx="3256362" cy="507831"/>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fr-FR" sz="900">
                <a:latin typeface="Franklin Gothic Medium" panose="020B0603020102020204" pitchFamily="34" charset="0"/>
              </a:rPr>
              <a:t>Source: https://map.feedingamerica.org/county/2022/overall/new-jersey/</a:t>
            </a:r>
            <a:endParaRPr lang="en-US" sz="8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8"/>
            </p:custDataLst>
            <p:extLst>
              <p:ext uri="{D42A27DB-BD31-4B8C-83A1-F6EECF244321}">
                <p14:modId xmlns:p14="http://schemas.microsoft.com/office/powerpoint/2010/main" val="3836175729"/>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9154477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9A01-1C57-4D47-B67D-44EE83DE5BD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B2C0C821-4DE0-437D-9E42-50BB8F26038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4.3: Individuals (#) enrolled in WIC nutrition program, in county </a:t>
            </a:r>
            <a:endParaRPr lang="en-US" sz="2000" spc="-50" dirty="0"/>
          </a:p>
        </p:txBody>
      </p:sp>
      <p:sp>
        <p:nvSpPr>
          <p:cNvPr id="4" name="TextBox 3">
            <a:extLst>
              <a:ext uri="{FF2B5EF4-FFF2-40B4-BE49-F238E27FC236}">
                <a16:creationId xmlns:a16="http://schemas.microsoft.com/office/drawing/2014/main" id="{CDFB650D-66FA-4CFE-826A-6FDF164E1E2E}"/>
              </a:ext>
            </a:extLst>
          </p:cNvPr>
          <p:cNvSpPr txBox="1"/>
          <p:nvPr>
            <p:custDataLst>
              <p:tags r:id="rId3"/>
            </p:custDataLst>
          </p:nvPr>
        </p:nvSpPr>
        <p:spPr>
          <a:xfrm>
            <a:off x="3124200" y="261610"/>
            <a:ext cx="8400675" cy="24622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00"/>
              <a:t>Source: New Jersey Department of Health and Senior Services via Annie E Casey Kids Count, 2018-2022</a:t>
            </a:r>
            <a:endParaRPr lang="en-US" sz="1000" dirty="0"/>
          </a:p>
        </p:txBody>
      </p:sp>
      <p:sp>
        <p:nvSpPr>
          <p:cNvPr id="5" name="TextBox 4">
            <a:extLst>
              <a:ext uri="{FF2B5EF4-FFF2-40B4-BE49-F238E27FC236}">
                <a16:creationId xmlns:a16="http://schemas.microsoft.com/office/drawing/2014/main" id="{48F37D0C-0600-4CE2-8EAB-D33AB6F4FD32}"/>
              </a:ext>
            </a:extLst>
          </p:cNvPr>
          <p:cNvSpPr txBox="1"/>
          <p:nvPr>
            <p:custDataLst>
              <p:tags r:id="rId4"/>
            </p:custDataLst>
          </p:nvPr>
        </p:nvSpPr>
        <p:spPr>
          <a:xfrm>
            <a:off x="3124200" y="1995284"/>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4.4: Children (#) receiving free or reduced lunch, in county</a:t>
            </a:r>
            <a:endParaRPr lang="en-US" sz="2000" spc="-50" dirty="0"/>
          </a:p>
        </p:txBody>
      </p:sp>
      <p:sp>
        <p:nvSpPr>
          <p:cNvPr id="6" name="TextBox 5">
            <a:extLst>
              <a:ext uri="{FF2B5EF4-FFF2-40B4-BE49-F238E27FC236}">
                <a16:creationId xmlns:a16="http://schemas.microsoft.com/office/drawing/2014/main" id="{2B7791FE-6F64-474B-BE64-642AC69AC777}"/>
              </a:ext>
            </a:extLst>
          </p:cNvPr>
          <p:cNvSpPr txBox="1"/>
          <p:nvPr>
            <p:custDataLst>
              <p:tags r:id="rId5"/>
            </p:custDataLst>
          </p:nvPr>
        </p:nvSpPr>
        <p:spPr>
          <a:xfrm>
            <a:off x="3098598" y="4571299"/>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4.5: Children (#) receiving NJ SNAP supplemental nutrition assistance, in county</a:t>
            </a:r>
            <a:endParaRPr lang="en-US" sz="2000" spc="-50" dirty="0"/>
          </a:p>
        </p:txBody>
      </p:sp>
      <p:sp>
        <p:nvSpPr>
          <p:cNvPr id="7" name="TextBox 6">
            <a:extLst>
              <a:ext uri="{FF2B5EF4-FFF2-40B4-BE49-F238E27FC236}">
                <a16:creationId xmlns:a16="http://schemas.microsoft.com/office/drawing/2014/main" id="{B33F6D90-205C-400E-9E04-C7340B6D0A4E}"/>
              </a:ext>
            </a:extLst>
          </p:cNvPr>
          <p:cNvSpPr txBox="1"/>
          <p:nvPr>
            <p:custDataLst>
              <p:tags r:id="rId6"/>
            </p:custDataLst>
          </p:nvPr>
        </p:nvSpPr>
        <p:spPr>
          <a:xfrm>
            <a:off x="3124200" y="2278314"/>
            <a:ext cx="9017202" cy="246221"/>
          </a:xfrm>
          <a:prstGeom prst="rect">
            <a:avLst/>
          </a:prstGeom>
          <a:noFill/>
        </p:spPr>
        <p:txBody>
          <a:bodyPr wrap="square" rtlCol="0">
            <a:spAutoFit/>
          </a:bodyPr>
          <a:lstStyle/>
          <a:p>
            <a:pPr>
              <a:defRPr sz="1862" b="0" i="0" u="none" strike="noStrike" kern="1200" spc="0" baseline="0">
                <a:solidFill>
                  <a:prstClr val="black"/>
                </a:solidFill>
                <a:latin typeface="Franklin Gothic Medium" panose="020B0603020102020204" pitchFamily="34" charset="0"/>
                <a:ea typeface="+mn-ea"/>
                <a:cs typeface="+mn-cs"/>
              </a:defRPr>
            </a:pPr>
            <a:r>
              <a:rPr lang="en-US" sz="1000"/>
              <a:t>Source: NJ Department of Agriculture via Advocates for Children of New Jersey, 2019-2023</a:t>
            </a:r>
            <a:endParaRPr lang="en-US" sz="1000" dirty="0"/>
          </a:p>
        </p:txBody>
      </p:sp>
      <p:sp>
        <p:nvSpPr>
          <p:cNvPr id="8" name="TextBox 7">
            <a:extLst>
              <a:ext uri="{FF2B5EF4-FFF2-40B4-BE49-F238E27FC236}">
                <a16:creationId xmlns:a16="http://schemas.microsoft.com/office/drawing/2014/main" id="{E1A40887-94F0-4112-83E4-C3F1D899D767}"/>
              </a:ext>
            </a:extLst>
          </p:cNvPr>
          <p:cNvSpPr txBox="1"/>
          <p:nvPr>
            <p:custDataLst>
              <p:tags r:id="rId7"/>
            </p:custDataLst>
          </p:nvPr>
        </p:nvSpPr>
        <p:spPr>
          <a:xfrm>
            <a:off x="3131820" y="4843068"/>
            <a:ext cx="8429551" cy="600164"/>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50"/>
              <a:t>Source: New Jersey Department of Human Services, Division of Family Development via Advocates for Children of New Jersey Data Dashboard, 2020-2024</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graphicFrame>
        <p:nvGraphicFramePr>
          <p:cNvPr id="14" name="Chart 13">
            <a:extLst>
              <a:ext uri="{FF2B5EF4-FFF2-40B4-BE49-F238E27FC236}">
                <a16:creationId xmlns:a16="http://schemas.microsoft.com/office/drawing/2014/main" id="{B548F827-A6E0-4F7C-91CE-378267664566}"/>
              </a:ext>
            </a:extLst>
          </p:cNvPr>
          <p:cNvGraphicFramePr/>
          <p:nvPr>
            <p:custDataLst>
              <p:tags r:id="rId8"/>
            </p:custDataLst>
            <p:extLst>
              <p:ext uri="{D42A27DB-BD31-4B8C-83A1-F6EECF244321}">
                <p14:modId xmlns:p14="http://schemas.microsoft.com/office/powerpoint/2010/main" val="827482730"/>
              </p:ext>
            </p:extLst>
          </p:nvPr>
        </p:nvGraphicFramePr>
        <p:xfrm>
          <a:off x="3174799" y="531291"/>
          <a:ext cx="8369742" cy="1402581"/>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7" name="Chart 16">
            <a:extLst>
              <a:ext uri="{FF2B5EF4-FFF2-40B4-BE49-F238E27FC236}">
                <a16:creationId xmlns:a16="http://schemas.microsoft.com/office/drawing/2014/main" id="{BE2B3FCB-B76E-4C03-A4B7-85305D1B0134}"/>
              </a:ext>
            </a:extLst>
          </p:cNvPr>
          <p:cNvGraphicFramePr/>
          <p:nvPr>
            <p:custDataLst>
              <p:tags r:id="rId9"/>
            </p:custDataLst>
            <p:extLst>
              <p:ext uri="{D42A27DB-BD31-4B8C-83A1-F6EECF244321}">
                <p14:modId xmlns:p14="http://schemas.microsoft.com/office/powerpoint/2010/main" val="3724338515"/>
              </p:ext>
            </p:extLst>
          </p:nvPr>
        </p:nvGraphicFramePr>
        <p:xfrm>
          <a:off x="3246120" y="2794768"/>
          <a:ext cx="8298420" cy="1701032"/>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20" name="Chart 19">
            <a:extLst>
              <a:ext uri="{FF2B5EF4-FFF2-40B4-BE49-F238E27FC236}">
                <a16:creationId xmlns:a16="http://schemas.microsoft.com/office/drawing/2014/main" id="{071DDE21-2E7A-4AD2-B6B0-4120BED9B7B1}"/>
              </a:ext>
            </a:extLst>
          </p:cNvPr>
          <p:cNvGraphicFramePr/>
          <p:nvPr>
            <p:custDataLst>
              <p:tags r:id="rId10"/>
            </p:custDataLst>
            <p:extLst>
              <p:ext uri="{D42A27DB-BD31-4B8C-83A1-F6EECF244321}">
                <p14:modId xmlns:p14="http://schemas.microsoft.com/office/powerpoint/2010/main" val="1637582236"/>
              </p:ext>
            </p:extLst>
          </p:nvPr>
        </p:nvGraphicFramePr>
        <p:xfrm>
          <a:off x="3246120" y="5175921"/>
          <a:ext cx="8298420" cy="1421356"/>
        </p:xfrm>
        <a:graphic>
          <a:graphicData uri="http://schemas.openxmlformats.org/drawingml/2006/chart">
            <c:chart xmlns:c="http://schemas.openxmlformats.org/drawingml/2006/chart" xmlns:r="http://schemas.openxmlformats.org/officeDocument/2006/relationships" r:id="rId16"/>
          </a:graphicData>
        </a:graphic>
      </p:graphicFrame>
      <p:sp>
        <p:nvSpPr>
          <p:cNvPr id="9" name="TextBox 8"/>
          <p:cNvSpPr txBox="1"/>
          <p:nvPr>
            <p:custDataLst>
              <p:tags r:id="rId11"/>
            </p:custDataLst>
          </p:nvPr>
        </p:nvSpPr>
        <p:spPr>
          <a:xfrm>
            <a:off x="3142673" y="6541859"/>
            <a:ext cx="6659880" cy="400110"/>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these indicators.</a:t>
            </a:r>
          </a:p>
          <a:p>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5748230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4874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B24DF73-7A10-4396-AFFE-F8D932D8777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5.1: 75th percentile monthly full-time rates for center providers by age of child </a:t>
            </a:r>
            <a:endParaRPr lang="en-US" sz="2000" spc="-50" dirty="0"/>
          </a:p>
        </p:txBody>
      </p:sp>
      <p:sp>
        <p:nvSpPr>
          <p:cNvPr id="4" name="TextBox 3">
            <a:extLst>
              <a:ext uri="{FF2B5EF4-FFF2-40B4-BE49-F238E27FC236}">
                <a16:creationId xmlns:a16="http://schemas.microsoft.com/office/drawing/2014/main" id="{0E4AD1AB-1035-409F-8AFD-183422452017}"/>
              </a:ext>
            </a:extLst>
          </p:cNvPr>
          <p:cNvSpPr txBox="1"/>
          <p:nvPr>
            <p:custDataLst>
              <p:tags r:id="rId3"/>
            </p:custDataLst>
          </p:nvPr>
        </p:nvSpPr>
        <p:spPr>
          <a:xfrm>
            <a:off x="3124200" y="30597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Rutgers University data collection on behalf of the NJ Department of Human Services, 2023</a:t>
            </a:r>
            <a:endParaRPr lang="en-US" sz="1200" dirty="0"/>
          </a:p>
        </p:txBody>
      </p:sp>
      <p:sp>
        <p:nvSpPr>
          <p:cNvPr id="5" name="TextBox 4">
            <a:extLst>
              <a:ext uri="{FF2B5EF4-FFF2-40B4-BE49-F238E27FC236}">
                <a16:creationId xmlns:a16="http://schemas.microsoft.com/office/drawing/2014/main" id="{A9F95FDA-5B54-4629-820C-BFA5ACE14476}"/>
              </a:ext>
            </a:extLst>
          </p:cNvPr>
          <p:cNvSpPr txBox="1"/>
          <p:nvPr>
            <p:custDataLst>
              <p:tags r:id="rId4"/>
            </p:custDataLst>
          </p:nvPr>
        </p:nvSpPr>
        <p:spPr>
          <a:xfrm>
            <a:off x="3124200" y="6358718"/>
            <a:ext cx="8678839" cy="377589"/>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graphicFrame>
        <p:nvGraphicFramePr>
          <p:cNvPr id="8" name="Chart 7">
            <a:extLst>
              <a:ext uri="{FF2B5EF4-FFF2-40B4-BE49-F238E27FC236}">
                <a16:creationId xmlns:a16="http://schemas.microsoft.com/office/drawing/2014/main" id="{C9A51C3F-C227-495C-858B-86CC20DD47D2}"/>
              </a:ext>
            </a:extLst>
          </p:cNvPr>
          <p:cNvGraphicFramePr/>
          <p:nvPr>
            <p:custDataLst>
              <p:tags r:id="rId5"/>
            </p:custDataLst>
            <p:extLst>
              <p:ext uri="{D42A27DB-BD31-4B8C-83A1-F6EECF244321}">
                <p14:modId xmlns:p14="http://schemas.microsoft.com/office/powerpoint/2010/main" val="846198957"/>
              </p:ext>
            </p:extLst>
          </p:nvPr>
        </p:nvGraphicFramePr>
        <p:xfrm>
          <a:off x="3280202" y="914400"/>
          <a:ext cx="8128000" cy="507539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1593306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7CCE802-8D3A-4DE9-82E5-C34DC5B0145D}"/>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5.2: 75th percentile monthly full-time rates for center providers, compared with median household income, by county</a:t>
            </a:r>
            <a:endParaRPr lang="en-US" sz="2000" spc="-50" dirty="0"/>
          </a:p>
        </p:txBody>
      </p:sp>
      <p:sp>
        <p:nvSpPr>
          <p:cNvPr id="4" name="TextBox 3">
            <a:extLst>
              <a:ext uri="{FF2B5EF4-FFF2-40B4-BE49-F238E27FC236}">
                <a16:creationId xmlns:a16="http://schemas.microsoft.com/office/drawing/2014/main" id="{A53CCD5A-EE97-4FE1-AE21-DD09C7CC1D42}"/>
              </a:ext>
            </a:extLst>
          </p:cNvPr>
          <p:cNvSpPr txBox="1"/>
          <p:nvPr>
            <p:custDataLst>
              <p:tags r:id="rId3"/>
            </p:custDataLst>
          </p:nvPr>
        </p:nvSpPr>
        <p:spPr>
          <a:xfrm>
            <a:off x="3124200" y="615033"/>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Rutgers University data collection on behalf of the NJ Department of Human Services, 2023. Median household income is sourced from ACS, Income in the past 12 months (in 2023 inflation adjusted dollars), 1-yr estimates.</a:t>
            </a:r>
            <a:endParaRPr lang="en-US" sz="1200" dirty="0"/>
          </a:p>
        </p:txBody>
      </p:sp>
      <p:graphicFrame>
        <p:nvGraphicFramePr>
          <p:cNvPr id="7" name="Chart 6">
            <a:extLst>
              <a:ext uri="{FF2B5EF4-FFF2-40B4-BE49-F238E27FC236}">
                <a16:creationId xmlns:a16="http://schemas.microsoft.com/office/drawing/2014/main" id="{6616DC5F-1858-4EB9-A294-9BAE538DE1E7}"/>
              </a:ext>
            </a:extLst>
          </p:cNvPr>
          <p:cNvGraphicFramePr/>
          <p:nvPr>
            <p:custDataLst>
              <p:tags r:id="rId4"/>
            </p:custDataLst>
            <p:extLst>
              <p:ext uri="{D42A27DB-BD31-4B8C-83A1-F6EECF244321}">
                <p14:modId xmlns:p14="http://schemas.microsoft.com/office/powerpoint/2010/main" val="493158706"/>
              </p:ext>
            </p:extLst>
          </p:nvPr>
        </p:nvGraphicFramePr>
        <p:xfrm>
          <a:off x="3124200" y="990600"/>
          <a:ext cx="90678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96584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485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9C90B8E-7216-4493-B987-DDDC0FC24476}"/>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6.1: Average commute (minutes) in NJ (by county)</a:t>
            </a:r>
            <a:endParaRPr lang="en-US" sz="2000" spc="-50" dirty="0"/>
          </a:p>
        </p:txBody>
      </p:sp>
      <p:sp>
        <p:nvSpPr>
          <p:cNvPr id="6" name="TextBox 5">
            <a:extLst>
              <a:ext uri="{FF2B5EF4-FFF2-40B4-BE49-F238E27FC236}">
                <a16:creationId xmlns:a16="http://schemas.microsoft.com/office/drawing/2014/main" id="{3E752AD9-1038-422B-B961-87FB65647F3B}"/>
              </a:ext>
            </a:extLst>
          </p:cNvPr>
          <p:cNvSpPr txBox="1"/>
          <p:nvPr>
            <p:custDataLst>
              <p:tags r:id="rId3"/>
            </p:custDataLst>
          </p:nvPr>
        </p:nvSpPr>
        <p:spPr>
          <a:xfrm>
            <a:off x="8838714" y="41263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6.2: Average commute (minutes) over time, in county</a:t>
            </a:r>
            <a:endParaRPr lang="en-US" sz="1400" spc="-50" dirty="0"/>
          </a:p>
        </p:txBody>
      </p:sp>
      <p:sp>
        <p:nvSpPr>
          <p:cNvPr id="7" name="TextBox 6">
            <a:extLst>
              <a:ext uri="{FF2B5EF4-FFF2-40B4-BE49-F238E27FC236}">
                <a16:creationId xmlns:a16="http://schemas.microsoft.com/office/drawing/2014/main" id="{C74F6283-37D7-46EC-ADFB-C81AB1DFF31E}"/>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2023</a:t>
            </a:r>
            <a:endParaRPr lang="en-US" sz="1200" dirty="0"/>
          </a:p>
        </p:txBody>
      </p:sp>
      <p:sp>
        <p:nvSpPr>
          <p:cNvPr id="8" name="Rectangle 7">
            <a:extLst>
              <a:ext uri="{FF2B5EF4-FFF2-40B4-BE49-F238E27FC236}">
                <a16:creationId xmlns:a16="http://schemas.microsoft.com/office/drawing/2014/main" id="{6DC9AEBA-AAE1-4940-8E78-A4D0939BFC25}"/>
              </a:ext>
            </a:extLst>
          </p:cNvPr>
          <p:cNvSpPr/>
          <p:nvPr>
            <p:custDataLst>
              <p:tags r:id="rId5"/>
            </p:custDataLst>
          </p:nvPr>
        </p:nvSpPr>
        <p:spPr>
          <a:xfrm>
            <a:off x="8838714" y="4557247"/>
            <a:ext cx="3379451"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2019-2023</a:t>
            </a:r>
            <a:endParaRPr lang="en-US" sz="900" dirty="0"/>
          </a:p>
        </p:txBody>
      </p:sp>
      <p:graphicFrame>
        <p:nvGraphicFramePr>
          <p:cNvPr id="11" name="Chart 10">
            <a:extLst>
              <a:ext uri="{FF2B5EF4-FFF2-40B4-BE49-F238E27FC236}">
                <a16:creationId xmlns:a16="http://schemas.microsoft.com/office/drawing/2014/main" id="{56E4394C-E199-4113-9E20-F5A917764195}"/>
              </a:ext>
            </a:extLst>
          </p:cNvPr>
          <p:cNvGraphicFramePr/>
          <p:nvPr>
            <p:custDataLst>
              <p:tags r:id="rId6"/>
            </p:custDataLst>
            <p:extLst>
              <p:ext uri="{D42A27DB-BD31-4B8C-83A1-F6EECF244321}">
                <p14:modId xmlns:p14="http://schemas.microsoft.com/office/powerpoint/2010/main" val="1188627117"/>
              </p:ext>
            </p:extLst>
          </p:nvPr>
        </p:nvGraphicFramePr>
        <p:xfrm>
          <a:off x="3201004" y="538609"/>
          <a:ext cx="6857396" cy="581345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BA5EC918-E63D-452B-ADD8-946BB4D5822F}"/>
              </a:ext>
            </a:extLst>
          </p:cNvPr>
          <p:cNvGraphicFramePr/>
          <p:nvPr>
            <p:custDataLst>
              <p:tags r:id="rId7"/>
            </p:custDataLst>
            <p:extLst>
              <p:ext uri="{D42A27DB-BD31-4B8C-83A1-F6EECF244321}">
                <p14:modId xmlns:p14="http://schemas.microsoft.com/office/powerpoint/2010/main" val="1052945247"/>
              </p:ext>
            </p:extLst>
          </p:nvPr>
        </p:nvGraphicFramePr>
        <p:xfrm>
          <a:off x="8838714" y="4818861"/>
          <a:ext cx="3378200" cy="1533200"/>
        </p:xfrm>
        <a:graphic>
          <a:graphicData uri="http://schemas.openxmlformats.org/drawingml/2006/chart">
            <c:chart xmlns:c="http://schemas.openxmlformats.org/drawingml/2006/chart" xmlns:r="http://schemas.openxmlformats.org/officeDocument/2006/relationships" r:id="rId14"/>
          </a:graphicData>
        </a:graphic>
      </p:graphicFrame>
      <p:sp>
        <p:nvSpPr>
          <p:cNvPr id="4" name="TextBox 3"/>
          <p:cNvSpPr txBox="1"/>
          <p:nvPr>
            <p:custDataLst>
              <p:tags r:id="rId8"/>
            </p:custDataLst>
          </p:nvPr>
        </p:nvSpPr>
        <p:spPr>
          <a:xfrm>
            <a:off x="7848357" y="6020676"/>
            <a:ext cx="1524000" cy="230832"/>
          </a:xfrm>
          <a:prstGeom prst="rect">
            <a:avLst/>
          </a:prstGeom>
          <a:noFill/>
        </p:spPr>
        <p:txBody>
          <a:bodyPr wrap="square" rtlCol="0">
            <a:spAutoFit/>
          </a:bodyPr>
          <a:lstStyle/>
          <a:p>
            <a:r>
              <a:rPr lang="en-US" sz="900">
                <a:latin typeface="Franklin Gothic Medium" panose="020B0603020102020204" pitchFamily="34" charset="0"/>
              </a:rPr>
              <a:t>NJ avg. 31.4</a:t>
            </a:r>
            <a:endParaRPr lang="en-US" sz="900" dirty="0">
              <a:latin typeface="Franklin Gothic Medium" panose="020B0603020102020204" pitchFamily="34" charset="0"/>
            </a:endParaRPr>
          </a:p>
        </p:txBody>
      </p:sp>
      <p:sp>
        <p:nvSpPr>
          <p:cNvPr id="12" name="TextBox 11"/>
          <p:cNvSpPr txBox="1"/>
          <p:nvPr>
            <p:custDataLst>
              <p:tags r:id="rId9"/>
            </p:custDataLst>
          </p:nvPr>
        </p:nvSpPr>
        <p:spPr>
          <a:xfrm>
            <a:off x="7162800" y="6005812"/>
            <a:ext cx="1524000" cy="230832"/>
          </a:xfrm>
          <a:prstGeom prst="rect">
            <a:avLst/>
          </a:prstGeom>
          <a:noFill/>
        </p:spPr>
        <p:txBody>
          <a:bodyPr wrap="square" rtlCol="0">
            <a:spAutoFit/>
          </a:bodyPr>
          <a:lstStyle/>
          <a:p>
            <a:r>
              <a:rPr lang="en-US" sz="900">
                <a:latin typeface="Franklin Gothic Medium" panose="020B0603020102020204" pitchFamily="34" charset="0"/>
              </a:rPr>
              <a:t>US avg. 26.8</a:t>
            </a:r>
            <a:endParaRPr lang="en-US" sz="9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ABB8061E-3E12-DB88-A1C9-24553C8340F6}"/>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0320506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3CB33D4-828E-458B-AC3A-B9109324A6DB}"/>
              </a:ext>
            </a:extLst>
          </p:cNvPr>
          <p:cNvSpPr txBox="1"/>
          <p:nvPr>
            <p:custDataLst>
              <p:tags r:id="rId2"/>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Housing and Transportation Affordability Index from Center for Neighborhood Technology, 2022, https://htaindex.cnt.org/map</a:t>
            </a:r>
            <a:endParaRPr lang="en-US" sz="1200" dirty="0"/>
          </a:p>
        </p:txBody>
      </p:sp>
      <p:sp>
        <p:nvSpPr>
          <p:cNvPr id="6" name="TextBox 5">
            <a:extLst>
              <a:ext uri="{FF2B5EF4-FFF2-40B4-BE49-F238E27FC236}">
                <a16:creationId xmlns:a16="http://schemas.microsoft.com/office/drawing/2014/main" id="{3A56BE81-C73A-4F8B-B768-1224F227A560}"/>
              </a:ext>
            </a:extLst>
          </p:cNvPr>
          <p:cNvSpPr txBox="1"/>
          <p:nvPr>
            <p:custDataLst>
              <p:tags r:id="rId3"/>
            </p:custDataLst>
          </p:nvPr>
        </p:nvSpPr>
        <p:spPr>
          <a:xfrm>
            <a:off x="3180028" y="6400800"/>
            <a:ext cx="8229600" cy="457200"/>
          </a:xfrm>
          <a:prstGeom prst="rect">
            <a:avLst/>
          </a:prstGeom>
          <a:noFill/>
        </p:spPr>
        <p:txBody>
          <a:bodyPr wrap="square" rtlCol="0" anchor="ctr" anchorCtr="0">
            <a:noAutofit/>
          </a:bodyPr>
          <a:lstStyle/>
          <a:p>
            <a:pPr algn="just"/>
            <a:r>
              <a:rPr lang="en-US" sz="1000">
                <a:latin typeface="Franklin Gothic Book"/>
              </a:rPr>
              <a:t>Note. % calculated from a “typical regional” family profile.</a:t>
            </a:r>
            <a:endParaRPr lang="en-US" sz="1000" dirty="0">
              <a:latin typeface="Franklin Gothic Book"/>
            </a:endParaRPr>
          </a:p>
        </p:txBody>
      </p:sp>
      <p:sp>
        <p:nvSpPr>
          <p:cNvPr id="13" name="TextBox 12">
            <a:extLst>
              <a:ext uri="{FF2B5EF4-FFF2-40B4-BE49-F238E27FC236}">
                <a16:creationId xmlns:a16="http://schemas.microsoft.com/office/drawing/2014/main" id="{42D60627-DF7E-438D-AE19-E103F3AE780E}"/>
              </a:ext>
            </a:extLst>
          </p:cNvPr>
          <p:cNvSpPr txBox="1"/>
          <p:nvPr>
            <p:custDataLst>
              <p:tags r:id="rId4"/>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6.3: Cost of transportation as a percentage of income (%) in NJ (by county)</a:t>
            </a:r>
            <a:endParaRPr lang="en-US" sz="2000" spc="-50" dirty="0"/>
          </a:p>
        </p:txBody>
      </p:sp>
      <p:graphicFrame>
        <p:nvGraphicFramePr>
          <p:cNvPr id="9" name="Chart 8"/>
          <p:cNvGraphicFramePr/>
          <p:nvPr>
            <p:custDataLst>
              <p:tags r:id="rId5"/>
            </p:custDataLst>
            <p:extLst>
              <p:ext uri="{D42A27DB-BD31-4B8C-83A1-F6EECF244321}">
                <p14:modId xmlns:p14="http://schemas.microsoft.com/office/powerpoint/2010/main" val="4082209331"/>
              </p:ext>
            </p:extLst>
          </p:nvPr>
        </p:nvGraphicFramePr>
        <p:xfrm>
          <a:off x="3230828" y="772642"/>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7106058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269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6335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88BB022-E734-4637-87B2-2D45C68194E3}"/>
              </a:ext>
            </a:extLst>
          </p:cNvPr>
          <p:cNvSpPr txBox="1"/>
          <p:nvPr>
            <p:custDataLst>
              <p:tags r:id="rId2"/>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7.2: Children without health insurance (%) over time, in county</a:t>
            </a:r>
            <a:endParaRPr lang="en-US" sz="1400" spc="-50" dirty="0"/>
          </a:p>
        </p:txBody>
      </p:sp>
      <p:sp>
        <p:nvSpPr>
          <p:cNvPr id="4" name="TextBox 3">
            <a:extLst>
              <a:ext uri="{FF2B5EF4-FFF2-40B4-BE49-F238E27FC236}">
                <a16:creationId xmlns:a16="http://schemas.microsoft.com/office/drawing/2014/main" id="{9653F561-1EDC-48E5-B097-6C9F9AF5098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7.1: Children under the age of 18 (%) without health insurance in NJ (by county)</a:t>
            </a:r>
            <a:endParaRPr lang="en-US" sz="2000" spc="-50" dirty="0"/>
          </a:p>
        </p:txBody>
      </p:sp>
      <p:sp>
        <p:nvSpPr>
          <p:cNvPr id="5" name="TextBox 4">
            <a:extLst>
              <a:ext uri="{FF2B5EF4-FFF2-40B4-BE49-F238E27FC236}">
                <a16:creationId xmlns:a16="http://schemas.microsoft.com/office/drawing/2014/main" id="{89D331FF-4B86-422C-B1D9-E617DE35BE04}"/>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2023</a:t>
            </a:r>
            <a:endParaRPr lang="en-US" sz="1200" dirty="0"/>
          </a:p>
        </p:txBody>
      </p:sp>
      <p:sp>
        <p:nvSpPr>
          <p:cNvPr id="6" name="Rectangle 5">
            <a:extLst>
              <a:ext uri="{FF2B5EF4-FFF2-40B4-BE49-F238E27FC236}">
                <a16:creationId xmlns:a16="http://schemas.microsoft.com/office/drawing/2014/main" id="{7280E78C-0866-4F47-9D1D-E8B165FE5867}"/>
              </a:ext>
            </a:extLst>
          </p:cNvPr>
          <p:cNvSpPr/>
          <p:nvPr>
            <p:custDataLst>
              <p:tags r:id="rId5"/>
            </p:custDataLst>
          </p:nvPr>
        </p:nvSpPr>
        <p:spPr>
          <a:xfrm>
            <a:off x="8534400" y="4822524"/>
            <a:ext cx="3379451"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2019-2023</a:t>
            </a:r>
            <a:endParaRPr lang="en-US" sz="900" dirty="0"/>
          </a:p>
        </p:txBody>
      </p:sp>
      <p:graphicFrame>
        <p:nvGraphicFramePr>
          <p:cNvPr id="9" name="Chart 8">
            <a:extLst>
              <a:ext uri="{FF2B5EF4-FFF2-40B4-BE49-F238E27FC236}">
                <a16:creationId xmlns:a16="http://schemas.microsoft.com/office/drawing/2014/main" id="{418B8D52-7F42-4108-BECB-FF57BCA7F8DB}"/>
              </a:ext>
            </a:extLst>
          </p:cNvPr>
          <p:cNvGraphicFramePr/>
          <p:nvPr>
            <p:custDataLst>
              <p:tags r:id="rId6"/>
            </p:custDataLst>
            <p:extLst>
              <p:ext uri="{D42A27DB-BD31-4B8C-83A1-F6EECF244321}">
                <p14:modId xmlns:p14="http://schemas.microsoft.com/office/powerpoint/2010/main" val="3466915283"/>
              </p:ext>
            </p:extLst>
          </p:nvPr>
        </p:nvGraphicFramePr>
        <p:xfrm>
          <a:off x="3143865" y="538608"/>
          <a:ext cx="6076336" cy="647179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2" name="Chart 11">
            <a:extLst>
              <a:ext uri="{FF2B5EF4-FFF2-40B4-BE49-F238E27FC236}">
                <a16:creationId xmlns:a16="http://schemas.microsoft.com/office/drawing/2014/main" id="{FFC6FF81-62BA-45FE-B936-E6458FAF1C41}"/>
              </a:ext>
            </a:extLst>
          </p:cNvPr>
          <p:cNvGraphicFramePr/>
          <p:nvPr>
            <p:custDataLst>
              <p:tags r:id="rId7"/>
            </p:custDataLst>
            <p:extLst>
              <p:ext uri="{D42A27DB-BD31-4B8C-83A1-F6EECF244321}">
                <p14:modId xmlns:p14="http://schemas.microsoft.com/office/powerpoint/2010/main" val="1167652067"/>
              </p:ext>
            </p:extLst>
          </p:nvPr>
        </p:nvGraphicFramePr>
        <p:xfrm>
          <a:off x="8686800" y="5078938"/>
          <a:ext cx="3581400" cy="1608197"/>
        </p:xfrm>
        <a:graphic>
          <a:graphicData uri="http://schemas.openxmlformats.org/drawingml/2006/chart">
            <c:chart xmlns:c="http://schemas.openxmlformats.org/drawingml/2006/chart" xmlns:r="http://schemas.openxmlformats.org/officeDocument/2006/relationships" r:id="rId14"/>
          </a:graphicData>
        </a:graphic>
      </p:graphicFrame>
      <p:sp>
        <p:nvSpPr>
          <p:cNvPr id="11" name="TextBox 5"/>
          <p:cNvSpPr txBox="1"/>
          <p:nvPr>
            <p:custDataLst>
              <p:tags r:id="rId8"/>
            </p:custDataLst>
          </p:nvPr>
        </p:nvSpPr>
        <p:spPr>
          <a:xfrm>
            <a:off x="7164334" y="5486400"/>
            <a:ext cx="936933"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a:latin typeface="Franklin Gothic Medium" panose="020B0603020102020204" pitchFamily="34" charset="0"/>
              </a:rPr>
              <a:t>US avg. 5.4%</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4FABAF5E-6273-4748-8DA5-D4138D6F7385}"/>
              </a:ext>
            </a:extLst>
          </p:cNvPr>
          <p:cNvSpPr txBox="1"/>
          <p:nvPr>
            <p:custDataLst>
              <p:tags r:id="rId9"/>
            </p:custDataLst>
          </p:nvPr>
        </p:nvSpPr>
        <p:spPr>
          <a:xfrm>
            <a:off x="0" y="372933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Health Insurance</a:t>
            </a:r>
            <a:endParaRPr lang="en-US" sz="2400" dirty="0">
              <a:solidFill>
                <a:schemeClr val="bg1"/>
              </a:solidFill>
              <a:latin typeface="Franklin Gothic Demi" panose="020B0703020102020204" pitchFamily="34" charset="0"/>
            </a:endParaRPr>
          </a:p>
        </p:txBody>
      </p:sp>
      <p:sp>
        <p:nvSpPr>
          <p:cNvPr id="7" name="TextBox 6">
            <a:extLst>
              <a:ext uri="{FF2B5EF4-FFF2-40B4-BE49-F238E27FC236}">
                <a16:creationId xmlns:a16="http://schemas.microsoft.com/office/drawing/2014/main" id="{878B332B-8A98-0A10-CB93-403C761BC357}"/>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7978431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81C5ACB-34C7-4932-BDEC-B358A8351F8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7.3: Children (%) without health insurance by municipality</a:t>
            </a:r>
            <a:endParaRPr lang="en-US" sz="2000" spc="-50" dirty="0"/>
          </a:p>
        </p:txBody>
      </p:sp>
      <p:sp>
        <p:nvSpPr>
          <p:cNvPr id="4" name="TextBox 3">
            <a:extLst>
              <a:ext uri="{FF2B5EF4-FFF2-40B4-BE49-F238E27FC236}">
                <a16:creationId xmlns:a16="http://schemas.microsoft.com/office/drawing/2014/main" id="{4794A8DD-ADD9-48D7-A1CF-A0310FDDB054}"/>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2023</a:t>
            </a:r>
            <a:endParaRPr lang="en-US" sz="1200" dirty="0"/>
          </a:p>
        </p:txBody>
      </p:sp>
      <p:graphicFrame>
        <p:nvGraphicFramePr>
          <p:cNvPr id="7" name="Chart 6">
            <a:extLst>
              <a:ext uri="{FF2B5EF4-FFF2-40B4-BE49-F238E27FC236}">
                <a16:creationId xmlns:a16="http://schemas.microsoft.com/office/drawing/2014/main" id="{E322ECAB-DD0A-4A30-B723-351CFEEBDB0E}"/>
              </a:ext>
            </a:extLst>
          </p:cNvPr>
          <p:cNvGraphicFramePr/>
          <p:nvPr>
            <p:custDataLst>
              <p:tags r:id="rId4"/>
            </p:custDataLst>
            <p:extLst>
              <p:ext uri="{D42A27DB-BD31-4B8C-83A1-F6EECF244321}">
                <p14:modId xmlns:p14="http://schemas.microsoft.com/office/powerpoint/2010/main" val="2322942532"/>
              </p:ext>
            </p:extLst>
          </p:nvPr>
        </p:nvGraphicFramePr>
        <p:xfrm>
          <a:off x="3612025" y="746188"/>
          <a:ext cx="8128000" cy="5959412"/>
        </p:xfrm>
        <a:graphic>
          <a:graphicData uri="http://schemas.openxmlformats.org/drawingml/2006/chart">
            <c:chart xmlns:c="http://schemas.openxmlformats.org/drawingml/2006/chart" xmlns:r="http://schemas.openxmlformats.org/officeDocument/2006/relationships" r:id="rId9"/>
          </a:graphicData>
        </a:graphic>
      </p:graphicFrame>
      <p:sp>
        <p:nvSpPr>
          <p:cNvPr id="5" name="Rectangle 4"/>
          <p:cNvSpPr/>
          <p:nvPr>
            <p:custDataLst>
              <p:tags r:id="rId5"/>
            </p:custDataLst>
          </p:nvPr>
        </p:nvSpPr>
        <p:spPr>
          <a:xfrm>
            <a:off x="3124200" y="6518278"/>
            <a:ext cx="6096000" cy="230832"/>
          </a:xfrm>
          <a:prstGeom prst="rect">
            <a:avLst/>
          </a:prstGeom>
        </p:spPr>
        <p:txBody>
          <a:bodyPr>
            <a:spAutoFit/>
          </a:bodyPr>
          <a:lstStyle/>
          <a:p>
            <a:r>
              <a:rPr lang="en-US" sz="900">
                <a:latin typeface="Franklin Gothic Book" panose="020B0503020102020204" pitchFamily="34" charset="0"/>
              </a:rPr>
              <a:t>Note: Up to the 10 municipalities with the highest percentage of children without health insurance are displayed</a:t>
            </a:r>
            <a:endParaRPr lang="en-US" sz="900" dirty="0">
              <a:latin typeface="Franklin Gothic Book" panose="020B0503020102020204" pitchFamily="34" charset="0"/>
            </a:endParaRPr>
          </a:p>
        </p:txBody>
      </p:sp>
      <p:sp>
        <p:nvSpPr>
          <p:cNvPr id="8" name="TextBox 7">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Health Insurance</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491880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542B1C6-882E-433E-BCE7-2939AB68B79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a:latin typeface="Franklin Gothic Medium" panose="020B0603020102020204" pitchFamily="34" charset="0"/>
              </a:rPr>
              <a:t>Source: New Jersey Department of Human Services, September 2024</a:t>
            </a:r>
            <a:endParaRPr lang="en-US" sz="12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3F23468B-A664-4B02-8FC9-BAF16A8219E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7.4: NJ Family Care Medicaid participation (#) in NJ (by county)</a:t>
            </a:r>
            <a:endParaRPr lang="en-US" sz="2000" spc="-50" dirty="0"/>
          </a:p>
        </p:txBody>
      </p:sp>
      <p:sp>
        <p:nvSpPr>
          <p:cNvPr id="5" name="Rectangle 4">
            <a:extLst>
              <a:ext uri="{FF2B5EF4-FFF2-40B4-BE49-F238E27FC236}">
                <a16:creationId xmlns:a16="http://schemas.microsoft.com/office/drawing/2014/main" id="{7A07DFBC-DD8A-475A-AFBF-8FA283CEA817}"/>
              </a:ext>
            </a:extLst>
          </p:cNvPr>
          <p:cNvSpPr/>
          <p:nvPr>
            <p:custDataLst>
              <p:tags r:id="rId4"/>
            </p:custDataLst>
          </p:nvPr>
        </p:nvSpPr>
        <p:spPr>
          <a:xfrm>
            <a:off x="3113585" y="6307238"/>
            <a:ext cx="9038431" cy="553998"/>
          </a:xfrm>
          <a:prstGeom prst="rect">
            <a:avLst/>
          </a:prstGeom>
        </p:spPr>
        <p:txBody>
          <a:bodyPr wrap="square">
            <a:spAutoFit/>
          </a:bodyPr>
          <a:lstStyle/>
          <a:p>
            <a:r>
              <a:rPr lang="en-US" sz="1000">
                <a:latin typeface="Franklin Gothic Book" panose="020B0503020102020204" pitchFamily="34" charset="0"/>
              </a:rPr>
              <a:t>Note: Non-ABD (ABD = Aged, Blind, or Disabled) Medicaid is for children aged 18 and younger if their family's total income before taxes is at or below 350% of the Federal Poverty Level (ex., $6,723 per month in a family of four). Parents may also be eligible if earned income is at or below 133% of the Federal Poverty Level ($2,555 monthly for a family of four)." Note that total county population size has not been account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8A37EF8B-42C7-4D36-9F97-76A41EE8BCF4}"/>
              </a:ext>
            </a:extLst>
          </p:cNvPr>
          <p:cNvGraphicFramePr/>
          <p:nvPr>
            <p:custDataLst>
              <p:tags r:id="rId5"/>
            </p:custDataLst>
            <p:extLst>
              <p:ext uri="{D42A27DB-BD31-4B8C-83A1-F6EECF244321}">
                <p14:modId xmlns:p14="http://schemas.microsoft.com/office/powerpoint/2010/main" val="1195393872"/>
              </p:ext>
            </p:extLst>
          </p:nvPr>
        </p:nvGraphicFramePr>
        <p:xfrm>
          <a:off x="3178954" y="685800"/>
          <a:ext cx="9017202" cy="5545238"/>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830997"/>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Medicaid Participation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012180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9218974-499E-46A7-9047-511AB397C8FF}"/>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7.5: Children meeting all immunization requirements (%) in NJ (by county)</a:t>
            </a:r>
            <a:endParaRPr lang="en-US" sz="2000" spc="-50" dirty="0"/>
          </a:p>
        </p:txBody>
      </p:sp>
      <p:sp>
        <p:nvSpPr>
          <p:cNvPr id="4" name="TextBox 3">
            <a:extLst>
              <a:ext uri="{FF2B5EF4-FFF2-40B4-BE49-F238E27FC236}">
                <a16:creationId xmlns:a16="http://schemas.microsoft.com/office/drawing/2014/main" id="{694899BA-4830-4C45-9950-0C0104187BF6}"/>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The New Jersey Annual Immunization Status Reports, 2023-2024</a:t>
            </a:r>
            <a:endParaRPr lang="en-US" sz="1200" dirty="0"/>
          </a:p>
        </p:txBody>
      </p:sp>
      <p:sp>
        <p:nvSpPr>
          <p:cNvPr id="5" name="Rectangle 4">
            <a:extLst>
              <a:ext uri="{FF2B5EF4-FFF2-40B4-BE49-F238E27FC236}">
                <a16:creationId xmlns:a16="http://schemas.microsoft.com/office/drawing/2014/main" id="{381E7737-D087-456C-9F55-24C5C5F3DCA8}"/>
              </a:ext>
            </a:extLst>
          </p:cNvPr>
          <p:cNvSpPr/>
          <p:nvPr>
            <p:custDataLst>
              <p:tags r:id="rId4"/>
            </p:custDataLst>
          </p:nvPr>
        </p:nvSpPr>
        <p:spPr>
          <a:xfrm>
            <a:off x="3167424" y="6306921"/>
            <a:ext cx="9017201" cy="400110"/>
          </a:xfrm>
          <a:prstGeom prst="rect">
            <a:avLst/>
          </a:prstGeom>
        </p:spPr>
        <p:txBody>
          <a:bodyPr wrap="square" anchor="t">
            <a:spAutoFit/>
          </a:body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FBFA3A14-63D6-445B-9F00-706CD4E77B54}"/>
              </a:ext>
            </a:extLst>
          </p:cNvPr>
          <p:cNvGraphicFramePr/>
          <p:nvPr>
            <p:custDataLst>
              <p:tags r:id="rId5"/>
            </p:custDataLst>
            <p:extLst>
              <p:ext uri="{D42A27DB-BD31-4B8C-83A1-F6EECF244321}">
                <p14:modId xmlns:p14="http://schemas.microsoft.com/office/powerpoint/2010/main" val="1954519571"/>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2933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Immunization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8297904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CDD63F83-0952-4660-9D2F-94FD8BABEC82}"/>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7.6: County immunization rates (%) (all grade types), over time, in county</a:t>
            </a:r>
            <a:endParaRPr lang="en-US" sz="2000" spc="-50" dirty="0"/>
          </a:p>
        </p:txBody>
      </p:sp>
      <p:sp>
        <p:nvSpPr>
          <p:cNvPr id="4" name="TextBox 3">
            <a:extLst>
              <a:ext uri="{FF2B5EF4-FFF2-40B4-BE49-F238E27FC236}">
                <a16:creationId xmlns:a16="http://schemas.microsoft.com/office/drawing/2014/main" id="{EDF8735F-8CFF-455C-BF95-F91003B995BC}"/>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Annual Immunization Status Reports, 2018-2019 through 2023-2024</a:t>
            </a:r>
            <a:endParaRPr lang="en-US" sz="1200" dirty="0"/>
          </a:p>
        </p:txBody>
      </p:sp>
      <p:sp>
        <p:nvSpPr>
          <p:cNvPr id="5" name="Rectangle 4">
            <a:extLst>
              <a:ext uri="{FF2B5EF4-FFF2-40B4-BE49-F238E27FC236}">
                <a16:creationId xmlns:a16="http://schemas.microsoft.com/office/drawing/2014/main" id="{FA892BEA-1CBB-4C7C-BD66-54DEC15CC127}"/>
              </a:ext>
            </a:extLst>
          </p:cNvPr>
          <p:cNvSpPr/>
          <p:nvPr>
            <p:custDataLst>
              <p:tags r:id="rId4"/>
            </p:custDataLst>
          </p:nvPr>
        </p:nvSpPr>
        <p:spPr>
          <a:xfrm>
            <a:off x="3246120" y="6203985"/>
            <a:ext cx="8483424" cy="400110"/>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4E1AF40E-516C-4A00-8325-6B92ECB8172F}"/>
              </a:ext>
            </a:extLst>
          </p:cNvPr>
          <p:cNvGraphicFramePr/>
          <p:nvPr>
            <p:custDataLst>
              <p:tags r:id="rId5"/>
            </p:custDataLst>
            <p:extLst>
              <p:ext uri="{D42A27DB-BD31-4B8C-83A1-F6EECF244321}">
                <p14:modId xmlns:p14="http://schemas.microsoft.com/office/powerpoint/2010/main" val="2959108386"/>
              </p:ext>
            </p:extLst>
          </p:nvPr>
        </p:nvGraphicFramePr>
        <p:xfrm>
          <a:off x="3246120" y="1070868"/>
          <a:ext cx="8128000" cy="5072390"/>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Immunization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006600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FF511CD-5723-4745-A097-71345B69B5B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7.7: Percentage (%) of Women Receiving Early Prenatal Care in NJ (by county)</a:t>
            </a:r>
          </a:p>
        </p:txBody>
      </p:sp>
      <p:sp>
        <p:nvSpPr>
          <p:cNvPr id="4" name="TextBox 3">
            <a:extLst>
              <a:ext uri="{FF2B5EF4-FFF2-40B4-BE49-F238E27FC236}">
                <a16:creationId xmlns:a16="http://schemas.microsoft.com/office/drawing/2014/main" id="{82EEA8AE-DE84-40F5-B813-3072EF416025}"/>
              </a:ext>
            </a:extLst>
          </p:cNvPr>
          <p:cNvSpPr txBox="1"/>
          <p:nvPr>
            <p:custDataLst>
              <p:tags r:id="rId3"/>
            </p:custDataLst>
          </p:nvPr>
        </p:nvSpPr>
        <p:spPr>
          <a:xfrm>
            <a:off x="3124200" y="569386"/>
            <a:ext cx="8400675" cy="461665"/>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Reported by the NJ Department of Health, New Jersey State Health Assessment Data, New Jersey Birth Certificate Database, via ACNJ Kids Count Data Dashboard.  Data accessed as of April 6, 2023.</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8FCEFA68-B826-48AB-BD6F-AC0F6EC24BB4}"/>
              </a:ext>
            </a:extLst>
          </p:cNvPr>
          <p:cNvSpPr txBox="1"/>
          <p:nvPr>
            <p:custDataLst>
              <p:tags r:id="rId4"/>
            </p:custDataLst>
          </p:nvPr>
        </p:nvSpPr>
        <p:spPr>
          <a:xfrm>
            <a:off x="3124200" y="6457890"/>
            <a:ext cx="8400675" cy="246221"/>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a:latin typeface="Franklin Gothic Book" panose="020B0503020102020204" pitchFamily="34" charset="0"/>
              </a:rPr>
              <a:t>Note: Live births for which the mother received prenatal care beginning in the first trimester.</a:t>
            </a:r>
            <a:endParaRPr lang="en-US" sz="1000" dirty="0">
              <a:latin typeface="Franklin Gothic Book" panose="020B0503020102020204" pitchFamily="34" charset="0"/>
            </a:endParaRPr>
          </a:p>
        </p:txBody>
      </p:sp>
      <p:sp>
        <p:nvSpPr>
          <p:cNvPr id="7" name="TextBox 6">
            <a:extLst>
              <a:ext uri="{FF2B5EF4-FFF2-40B4-BE49-F238E27FC236}">
                <a16:creationId xmlns:a16="http://schemas.microsoft.com/office/drawing/2014/main" id="{4FABAF5E-6273-4748-8DA5-D4138D6F7385}"/>
              </a:ext>
            </a:extLst>
          </p:cNvPr>
          <p:cNvSpPr txBox="1"/>
          <p:nvPr>
            <p:custDataLst>
              <p:tags r:id="rId5"/>
            </p:custDataLst>
          </p:nvPr>
        </p:nvSpPr>
        <p:spPr>
          <a:xfrm>
            <a:off x="60960" y="370264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Prenatal Care</a:t>
            </a:r>
            <a:endParaRPr lang="en-US" sz="2400" dirty="0">
              <a:solidFill>
                <a:schemeClr val="bg1"/>
              </a:solidFill>
              <a:latin typeface="Franklin Gothic Demi" panose="020B0703020102020204" pitchFamily="34" charset="0"/>
            </a:endParaRPr>
          </a:p>
        </p:txBody>
      </p:sp>
      <p:graphicFrame>
        <p:nvGraphicFramePr>
          <p:cNvPr id="9" name="Chart 8">
            <a:extLst>
              <a:ext uri="{FF2B5EF4-FFF2-40B4-BE49-F238E27FC236}">
                <a16:creationId xmlns:a16="http://schemas.microsoft.com/office/drawing/2014/main" id="{5C1A2115-3E09-AB34-D086-7A61D711ED08}"/>
              </a:ext>
            </a:extLst>
          </p:cNvPr>
          <p:cNvGraphicFramePr/>
          <p:nvPr>
            <p:custDataLst>
              <p:tags r:id="rId6"/>
            </p:custDataLst>
            <p:extLst>
              <p:ext uri="{D42A27DB-BD31-4B8C-83A1-F6EECF244321}">
                <p14:modId xmlns:p14="http://schemas.microsoft.com/office/powerpoint/2010/main" val="334577309"/>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137546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4EC7AF8-5F76-2263-2071-CDBAF0145A9C}"/>
              </a:ext>
            </a:extLst>
          </p:cNvPr>
          <p:cNvSpPr txBox="1"/>
          <p:nvPr>
            <p:custDataLst>
              <p:tags r:id="rId1"/>
            </p:custDataLst>
          </p:nvPr>
        </p:nvSpPr>
        <p:spPr>
          <a:xfrm>
            <a:off x="3174798"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7.8: Percentage (%) of Women Receiving Early Prenatal Care in NJ by Race/Ethnicity (within county)</a:t>
            </a:r>
            <a:endParaRPr lang="en-US" sz="2000" spc="-50" dirty="0"/>
          </a:p>
        </p:txBody>
      </p:sp>
      <p:sp>
        <p:nvSpPr>
          <p:cNvPr id="6" name="TextBox 5">
            <a:extLst>
              <a:ext uri="{FF2B5EF4-FFF2-40B4-BE49-F238E27FC236}">
                <a16:creationId xmlns:a16="http://schemas.microsoft.com/office/drawing/2014/main" id="{1FB9B115-3ECF-A13B-51C2-F3C1AB0FCB15}"/>
              </a:ext>
            </a:extLst>
          </p:cNvPr>
          <p:cNvSpPr txBox="1"/>
          <p:nvPr>
            <p:custDataLst>
              <p:tags r:id="rId2"/>
            </p:custDataLst>
          </p:nvPr>
        </p:nvSpPr>
        <p:spPr>
          <a:xfrm>
            <a:off x="3124200" y="569386"/>
            <a:ext cx="8400675" cy="461665"/>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Reported by the NJ Department of Health, New Jersey State Health Assessment Data, New Jersey Birth Certificate Database, via ACNJ Kids Count Data Dashboard.  Data accessed as of April 6, 2023.</a:t>
            </a:r>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4E805256-B9F5-9F2E-E4FC-AAAD92DB6409}"/>
              </a:ext>
            </a:extLst>
          </p:cNvPr>
          <p:cNvSpPr txBox="1"/>
          <p:nvPr>
            <p:custDataLst>
              <p:tags r:id="rId3"/>
            </p:custDataLst>
          </p:nvPr>
        </p:nvSpPr>
        <p:spPr>
          <a:xfrm>
            <a:off x="3124200" y="6457890"/>
            <a:ext cx="8400675"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a:latin typeface="Franklin Gothic Book" panose="020B0503020102020204" pitchFamily="34" charset="0"/>
              </a:rPr>
              <a:t>Note: Live births for which the mother received prenatal care beginning in the first trimester. ** indicates data are suppressed.  N/A indicates data are not available.  Some races/ethnicities are not included due to either data suppression or data unavailability.</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86311710-70EC-DC2B-AC47-14B8561A894A}"/>
              </a:ext>
            </a:extLst>
          </p:cNvPr>
          <p:cNvGraphicFramePr/>
          <p:nvPr>
            <p:custDataLst>
              <p:tags r:id="rId4"/>
            </p:custDataLst>
            <p:extLst>
              <p:ext uri="{D42A27DB-BD31-4B8C-83A1-F6EECF244321}">
                <p14:modId xmlns:p14="http://schemas.microsoft.com/office/powerpoint/2010/main" val="4207029130"/>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369731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FC1BF96-0E72-4D63-ECFF-B2083BB5677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7.9: Cesarean Delivery Rate (%) (by county)</a:t>
            </a:r>
            <a:endParaRPr lang="en-US" sz="2000" spc="-50" dirty="0"/>
          </a:p>
        </p:txBody>
      </p:sp>
      <p:graphicFrame>
        <p:nvGraphicFramePr>
          <p:cNvPr id="5" name="Chart 4">
            <a:extLst>
              <a:ext uri="{FF2B5EF4-FFF2-40B4-BE49-F238E27FC236}">
                <a16:creationId xmlns:a16="http://schemas.microsoft.com/office/drawing/2014/main" id="{F65C5509-3444-5C39-E7D4-49B83FFAF99C}"/>
              </a:ext>
            </a:extLst>
          </p:cNvPr>
          <p:cNvGraphicFramePr/>
          <p:nvPr>
            <p:custDataLst>
              <p:tags r:id="rId2"/>
            </p:custDataLst>
            <p:extLst>
              <p:ext uri="{D42A27DB-BD31-4B8C-83A1-F6EECF244321}">
                <p14:modId xmlns:p14="http://schemas.microsoft.com/office/powerpoint/2010/main" val="2889931575"/>
              </p:ext>
            </p:extLst>
          </p:nvPr>
        </p:nvGraphicFramePr>
        <p:xfrm>
          <a:off x="3143864" y="538608"/>
          <a:ext cx="9810136" cy="6471791"/>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7" name="Chart 6">
            <a:extLst>
              <a:ext uri="{FF2B5EF4-FFF2-40B4-BE49-F238E27FC236}">
                <a16:creationId xmlns:a16="http://schemas.microsoft.com/office/drawing/2014/main" id="{E88AE633-09CA-8DE5-712F-5C09DCF4A992}"/>
              </a:ext>
            </a:extLst>
          </p:cNvPr>
          <p:cNvGraphicFramePr/>
          <p:nvPr>
            <p:custDataLst>
              <p:tags r:id="rId3"/>
            </p:custDataLst>
            <p:extLst>
              <p:ext uri="{D42A27DB-BD31-4B8C-83A1-F6EECF244321}">
                <p14:modId xmlns:p14="http://schemas.microsoft.com/office/powerpoint/2010/main" val="3991459418"/>
              </p:ext>
            </p:extLst>
          </p:nvPr>
        </p:nvGraphicFramePr>
        <p:xfrm>
          <a:off x="7315200" y="4485996"/>
          <a:ext cx="4953000" cy="2201139"/>
        </p:xfrm>
        <a:graphic>
          <a:graphicData uri="http://schemas.openxmlformats.org/drawingml/2006/chart">
            <c:chart xmlns:c="http://schemas.openxmlformats.org/drawingml/2006/chart" xmlns:r="http://schemas.openxmlformats.org/officeDocument/2006/relationships" r:id="rId10"/>
          </a:graphicData>
        </a:graphic>
      </p:graphicFrame>
      <p:sp>
        <p:nvSpPr>
          <p:cNvPr id="8" name="Rectangle 7">
            <a:extLst>
              <a:ext uri="{FF2B5EF4-FFF2-40B4-BE49-F238E27FC236}">
                <a16:creationId xmlns:a16="http://schemas.microsoft.com/office/drawing/2014/main" id="{76732A51-CECD-E85D-7F88-1434A358100D}"/>
              </a:ext>
            </a:extLst>
          </p:cNvPr>
          <p:cNvSpPr/>
          <p:nvPr>
            <p:custDataLst>
              <p:tags r:id="rId4"/>
            </p:custDataLst>
          </p:nvPr>
        </p:nvSpPr>
        <p:spPr>
          <a:xfrm>
            <a:off x="7342548" y="4024646"/>
            <a:ext cx="3581401"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NJSHAD, Percentage of Live Births by C-Section (5-year groupings within county), over time</a:t>
            </a:r>
            <a:endParaRPr lang="en-US" sz="900" dirty="0"/>
          </a:p>
        </p:txBody>
      </p:sp>
      <p:sp>
        <p:nvSpPr>
          <p:cNvPr id="9" name="TextBox 8">
            <a:extLst>
              <a:ext uri="{FF2B5EF4-FFF2-40B4-BE49-F238E27FC236}">
                <a16:creationId xmlns:a16="http://schemas.microsoft.com/office/drawing/2014/main" id="{3356BCC1-FB32-73ED-8710-EA2C95253F34}"/>
              </a:ext>
            </a:extLst>
          </p:cNvPr>
          <p:cNvSpPr txBox="1"/>
          <p:nvPr>
            <p:custDataLst>
              <p:tags r:id="rId5"/>
            </p:custDataLst>
          </p:nvPr>
        </p:nvSpPr>
        <p:spPr>
          <a:xfrm>
            <a:off x="7315200" y="35244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7.10: Cesarean Delivery Rate (%) (within county), over time</a:t>
            </a:r>
            <a:endParaRPr lang="en-US" sz="1400" spc="-50" dirty="0"/>
          </a:p>
        </p:txBody>
      </p:sp>
      <p:sp>
        <p:nvSpPr>
          <p:cNvPr id="10" name="TextBox 9">
            <a:extLst>
              <a:ext uri="{FF2B5EF4-FFF2-40B4-BE49-F238E27FC236}">
                <a16:creationId xmlns:a16="http://schemas.microsoft.com/office/drawing/2014/main" id="{AE4F2F91-6085-C73A-8279-B96D4BC55954}"/>
              </a:ext>
            </a:extLst>
          </p:cNvPr>
          <p:cNvSpPr txBox="1"/>
          <p:nvPr>
            <p:custDataLst>
              <p:tags r:id="rId6"/>
            </p:custDataLst>
          </p:nvPr>
        </p:nvSpPr>
        <p:spPr>
          <a:xfrm>
            <a:off x="3142211" y="284742"/>
            <a:ext cx="8400675" cy="276999"/>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NJSHAD, Percentage of Live Births by C-Section (5-year groupings 2018-2022) (by county)</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3886219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092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0" y="38862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Unemployment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8.1: Monthly unemployment rate, Sept. 2023-Aug. 2024: state and county comparison (unadjusted)</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64004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ACA742A0-88F1-4D24-BBE1-7EB473CE07FE}"/>
              </a:ext>
            </a:extLst>
          </p:cNvPr>
          <p:cNvGraphicFramePr/>
          <p:nvPr>
            <p:custDataLst>
              <p:tags r:id="rId5"/>
            </p:custDataLst>
            <p:extLst>
              <p:ext uri="{D42A27DB-BD31-4B8C-83A1-F6EECF244321}">
                <p14:modId xmlns:p14="http://schemas.microsoft.com/office/powerpoint/2010/main" val="1220381780"/>
              </p:ext>
            </p:extLst>
          </p:nvPr>
        </p:nvGraphicFramePr>
        <p:xfrm>
          <a:off x="3256425" y="1219200"/>
          <a:ext cx="8839200" cy="4850866"/>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87365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406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43224" y="38862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Unemployment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8.2: Median unemployment rates, Sept. 2023-Aug. 2024 in NJ (by county)</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32313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10" name="Chart 9">
            <a:extLst>
              <a:ext uri="{FF2B5EF4-FFF2-40B4-BE49-F238E27FC236}">
                <a16:creationId xmlns:a16="http://schemas.microsoft.com/office/drawing/2014/main" id="{6EDEB70E-3D72-41F0-88C1-593488DADC24}"/>
              </a:ext>
            </a:extLst>
          </p:cNvPr>
          <p:cNvGraphicFramePr/>
          <p:nvPr>
            <p:custDataLst>
              <p:tags r:id="rId5"/>
            </p:custDataLst>
            <p:extLst>
              <p:ext uri="{D42A27DB-BD31-4B8C-83A1-F6EECF244321}">
                <p14:modId xmlns:p14="http://schemas.microsoft.com/office/powerpoint/2010/main" val="244160959"/>
              </p:ext>
            </p:extLst>
          </p:nvPr>
        </p:nvGraphicFramePr>
        <p:xfrm>
          <a:off x="3276600" y="672755"/>
          <a:ext cx="8463425" cy="5541398"/>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047760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218974-499E-46A7-9047-511AB397C8FF}"/>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8.3: Percentage of disconnected youth between 16 and 19 years of age (by county) </a:t>
            </a:r>
            <a:endParaRPr lang="en-US" sz="2000" spc="-50" dirty="0"/>
          </a:p>
        </p:txBody>
      </p:sp>
      <p:sp>
        <p:nvSpPr>
          <p:cNvPr id="3" name="TextBox 2">
            <a:extLst>
              <a:ext uri="{FF2B5EF4-FFF2-40B4-BE49-F238E27FC236}">
                <a16:creationId xmlns:a16="http://schemas.microsoft.com/office/drawing/2014/main" id="{EDF8735F-8CFF-455C-BF95-F91003B995BC}"/>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FRED Economic Data, 2023 (Based on American Community Survey 5-year estimates data, 2019-2023</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C263C86E-AAC8-4D8C-A9A1-1DBFBA619BE4}"/>
              </a:ext>
            </a:extLst>
          </p:cNvPr>
          <p:cNvGraphicFramePr/>
          <p:nvPr>
            <p:custDataLst>
              <p:tags r:id="rId3"/>
            </p:custDataLst>
            <p:extLst>
              <p:ext uri="{D42A27DB-BD31-4B8C-83A1-F6EECF244321}">
                <p14:modId xmlns:p14="http://schemas.microsoft.com/office/powerpoint/2010/main" val="3625204813"/>
              </p:ext>
            </p:extLst>
          </p:nvPr>
        </p:nvGraphicFramePr>
        <p:xfrm>
          <a:off x="3322994" y="942200"/>
          <a:ext cx="7568163" cy="5393285"/>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CDD63F83-0952-4660-9D2F-94FD8BABEC82}"/>
              </a:ext>
            </a:extLst>
          </p:cNvPr>
          <p:cNvSpPr txBox="1"/>
          <p:nvPr>
            <p:custDataLst>
              <p:tags r:id="rId4"/>
            </p:custDataLst>
          </p:nvPr>
        </p:nvSpPr>
        <p:spPr>
          <a:xfrm>
            <a:off x="8320515" y="3414180"/>
            <a:ext cx="38208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pc="-50">
                <a:solidFill>
                  <a:prstClr val="black"/>
                </a:solidFill>
                <a:latin typeface="Franklin Gothic Medium" panose="020B0603020102020204" pitchFamily="34" charset="0"/>
              </a:rPr>
              <a:t>8.4: Percentage of disconnected youth between 16 and 19 years of age, over time, in county</a:t>
            </a:r>
            <a:endParaRPr kumimoji="0" lang="en-US"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EDF8735F-8CFF-455C-BF95-F91003B995BC}"/>
              </a:ext>
            </a:extLst>
          </p:cNvPr>
          <p:cNvSpPr txBox="1"/>
          <p:nvPr>
            <p:custDataLst>
              <p:tags r:id="rId5"/>
            </p:custDataLst>
          </p:nvPr>
        </p:nvSpPr>
        <p:spPr>
          <a:xfrm>
            <a:off x="8336844" y="3891707"/>
            <a:ext cx="3237017" cy="415498"/>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050"/>
              <a:t>Source: FRED Economic Data, 2019-2023 (Based on American Community Survey 5-year estimates data</a:t>
            </a:r>
            <a:endParaRPr kumimoji="0" lang="en-US" sz="10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4E1AF40E-516C-4A00-8325-6B92ECB8172F}"/>
              </a:ext>
            </a:extLst>
          </p:cNvPr>
          <p:cNvGraphicFramePr/>
          <p:nvPr>
            <p:custDataLst>
              <p:tags r:id="rId6"/>
            </p:custDataLst>
            <p:extLst>
              <p:ext uri="{D42A27DB-BD31-4B8C-83A1-F6EECF244321}">
                <p14:modId xmlns:p14="http://schemas.microsoft.com/office/powerpoint/2010/main" val="1032625127"/>
              </p:ext>
            </p:extLst>
          </p:nvPr>
        </p:nvGraphicFramePr>
        <p:xfrm>
          <a:off x="8320515" y="4463547"/>
          <a:ext cx="3491219" cy="1995800"/>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13470" y="3891707"/>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Youth</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B59D3033-2B43-489F-BACA-87BB7C319905}"/>
              </a:ext>
            </a:extLst>
          </p:cNvPr>
          <p:cNvSpPr txBox="1"/>
          <p:nvPr>
            <p:custDataLst>
              <p:tags r:id="rId9"/>
            </p:custDataLst>
          </p:nvPr>
        </p:nvSpPr>
        <p:spPr>
          <a:xfrm>
            <a:off x="3110730" y="6251377"/>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Disconnected youth is defined as the percentage of youth in a county who are between the ages of 16 and 19 years old, who are not enrolled in school and not working</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3206719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78812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a:solidFill>
                  <a:prstClr val="black"/>
                </a:solidFill>
                <a:latin typeface="Franklin Gothic Medium" panose="020B0603020102020204" pitchFamily="34" charset="0"/>
              </a:rPr>
              <a:t>8.5: High school 4-year cohort graduation rates (by school district), 2023</a:t>
            </a:r>
            <a:endParaRPr kumimoji="0" lang="en-US" sz="20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CDBEDB54-7C21-4AD7-BF97-6D45B5AD2E2D}"/>
              </a:ext>
            </a:extLst>
          </p:cNvPr>
          <p:cNvSpPr txBox="1"/>
          <p:nvPr>
            <p:custDataLst>
              <p:tags r:id="rId2"/>
            </p:custDataLst>
          </p:nvPr>
        </p:nvSpPr>
        <p:spPr>
          <a:xfrm>
            <a:off x="3141299" y="335486"/>
            <a:ext cx="8207828"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School Performance Reports, 2023</a:t>
            </a:r>
            <a:endParaRPr lang="en-US" sz="1200" dirty="0"/>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3"/>
            </p:custDataLst>
            <p:extLst>
              <p:ext uri="{D42A27DB-BD31-4B8C-83A1-F6EECF244321}">
                <p14:modId xmlns:p14="http://schemas.microsoft.com/office/powerpoint/2010/main" val="3878578286"/>
              </p:ext>
            </p:extLst>
          </p:nvPr>
        </p:nvGraphicFramePr>
        <p:xfrm>
          <a:off x="3144346" y="612485"/>
          <a:ext cx="8990959" cy="5483515"/>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4"/>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5"/>
            </p:custDataLst>
          </p:nvPr>
        </p:nvSpPr>
        <p:spPr>
          <a:xfrm>
            <a:off x="0" y="393184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Youth</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B59D3033-2B43-489F-BACA-87BB7C319905}"/>
              </a:ext>
            </a:extLst>
          </p:cNvPr>
          <p:cNvSpPr txBox="1"/>
          <p:nvPr>
            <p:custDataLst>
              <p:tags r:id="rId6"/>
            </p:custDataLst>
          </p:nvPr>
        </p:nvSpPr>
        <p:spPr>
          <a:xfrm>
            <a:off x="3110730" y="6096000"/>
            <a:ext cx="9024576" cy="76200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Note:  Graduation rates in this file represent the state calculation of the graduation rate and include all students receiving a state-endorsed diploma.</a:t>
            </a:r>
          </a:p>
        </p:txBody>
      </p:sp>
    </p:spTree>
    <p:extLst>
      <p:ext uri="{BB962C8B-B14F-4D97-AF65-F5344CB8AC3E}">
        <p14:creationId xmlns:p14="http://schemas.microsoft.com/office/powerpoint/2010/main" val="8945544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8327571" y="3836507"/>
            <a:ext cx="37896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1400" spc="-50">
                <a:solidFill>
                  <a:prstClr val="black"/>
                </a:solidFill>
                <a:latin typeface="Franklin Gothic Medium" panose="020B0603020102020204" pitchFamily="34" charset="0"/>
              </a:rPr>
              <a:t>8.7: Percentage of households with broadband access, over time, in county</a:t>
            </a:r>
            <a:endParaRPr lang="en-US" sz="1400" spc="-50" dirty="0">
              <a:solidFill>
                <a:prstClr val="black"/>
              </a:solidFill>
              <a:latin typeface="Franklin Gothic Medium" panose="020B0603020102020204" pitchFamily="34" charset="0"/>
            </a:endParaRPr>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8327571" y="4305690"/>
            <a:ext cx="3699692" cy="230832"/>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900"/>
              <a:t>Source: American Community Survey, 1-Year Estimates,, 2019-2023 </a:t>
            </a:r>
            <a:endParaRPr kumimoji="0" lang="en-US" sz="8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2239942154"/>
              </p:ext>
            </p:extLst>
          </p:nvPr>
        </p:nvGraphicFramePr>
        <p:xfrm>
          <a:off x="8556171" y="4620984"/>
          <a:ext cx="3471092" cy="204478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5" name="Chart 4">
            <a:extLst>
              <a:ext uri="{FF2B5EF4-FFF2-40B4-BE49-F238E27FC236}">
                <a16:creationId xmlns:a16="http://schemas.microsoft.com/office/drawing/2014/main" id="{E8361A94-828D-40D1-A51F-9244685FE9F8}"/>
              </a:ext>
            </a:extLst>
          </p:cNvPr>
          <p:cNvGraphicFramePr/>
          <p:nvPr>
            <p:custDataLst>
              <p:tags r:id="rId4"/>
            </p:custDataLst>
            <p:extLst>
              <p:ext uri="{D42A27DB-BD31-4B8C-83A1-F6EECF244321}">
                <p14:modId xmlns:p14="http://schemas.microsoft.com/office/powerpoint/2010/main" val="1550800389"/>
              </p:ext>
            </p:extLst>
          </p:nvPr>
        </p:nvGraphicFramePr>
        <p:xfrm>
          <a:off x="3158171" y="870405"/>
          <a:ext cx="6916558" cy="5742665"/>
        </p:xfrm>
        <a:graphic>
          <a:graphicData uri="http://schemas.openxmlformats.org/drawingml/2006/chart">
            <c:chart xmlns:c="http://schemas.openxmlformats.org/drawingml/2006/chart" xmlns:r="http://schemas.openxmlformats.org/officeDocument/2006/relationships" r:id="rId13"/>
          </a:graphicData>
        </a:graphic>
      </p:graphicFrame>
      <p:sp>
        <p:nvSpPr>
          <p:cNvPr id="6" name="TextBox 5">
            <a:extLst>
              <a:ext uri="{FF2B5EF4-FFF2-40B4-BE49-F238E27FC236}">
                <a16:creationId xmlns:a16="http://schemas.microsoft.com/office/drawing/2014/main" id="{2CBA865F-FB5C-42A6-B459-D3BF0E7C9CCE}"/>
              </a:ext>
            </a:extLst>
          </p:cNvPr>
          <p:cNvSpPr txBox="1"/>
          <p:nvPr>
            <p:custDataLst>
              <p:tags r:id="rId5"/>
            </p:custDataLst>
          </p:nvPr>
        </p:nvSpPr>
        <p:spPr>
          <a:xfrm>
            <a:off x="3124198" y="0"/>
            <a:ext cx="85833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a:solidFill>
                  <a:prstClr val="black"/>
                </a:solidFill>
                <a:latin typeface="Franklin Gothic Medium" panose="020B0603020102020204" pitchFamily="34" charset="0"/>
              </a:rPr>
              <a:t>8.6: Percentage of households with broadband access (by county)</a:t>
            </a:r>
            <a:endParaRPr lang="en-US" sz="2000" spc="-50" dirty="0">
              <a:solidFill>
                <a:prstClr val="black"/>
              </a:solidFill>
              <a:latin typeface="Franklin Gothic Medium" panose="020B0603020102020204" pitchFamily="34" charset="0"/>
            </a:endParaRPr>
          </a:p>
        </p:txBody>
      </p:sp>
      <p:sp>
        <p:nvSpPr>
          <p:cNvPr id="7" name="TextBox 6">
            <a:extLst>
              <a:ext uri="{FF2B5EF4-FFF2-40B4-BE49-F238E27FC236}">
                <a16:creationId xmlns:a16="http://schemas.microsoft.com/office/drawing/2014/main" id="{CDBEDB54-7C21-4AD7-BF97-6D45B5AD2E2D}"/>
              </a:ext>
            </a:extLst>
          </p:cNvPr>
          <p:cNvSpPr txBox="1"/>
          <p:nvPr>
            <p:custDataLst>
              <p:tags r:id="rId6"/>
            </p:custDataLst>
          </p:nvPr>
        </p:nvSpPr>
        <p:spPr>
          <a:xfrm>
            <a:off x="3124200" y="347185"/>
            <a:ext cx="7081157"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American Community Survey, 1-Year Estimates, 2023</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45083" y="396020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Broadband Access</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51DFD38A-3188-6DA3-ABF3-39CF7231561F}"/>
              </a:ext>
            </a:extLst>
          </p:cNvPr>
          <p:cNvSpPr txBox="1"/>
          <p:nvPr>
            <p:custDataLst>
              <p:tags r:id="rId9"/>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295479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77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34875" y="43434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graphicFrame>
        <p:nvGraphicFramePr>
          <p:cNvPr id="6" name="Chart 5">
            <a:extLst>
              <a:ext uri="{FF2B5EF4-FFF2-40B4-BE49-F238E27FC236}">
                <a16:creationId xmlns:a16="http://schemas.microsoft.com/office/drawing/2014/main" id="{5739B93F-4A5B-4396-A20F-8AC3C73474B2}"/>
              </a:ext>
            </a:extLst>
          </p:cNvPr>
          <p:cNvGraphicFramePr/>
          <p:nvPr>
            <p:custDataLst>
              <p:tags r:id="rId3"/>
            </p:custDataLst>
            <p:extLst>
              <p:ext uri="{D42A27DB-BD31-4B8C-83A1-F6EECF244321}">
                <p14:modId xmlns:p14="http://schemas.microsoft.com/office/powerpoint/2010/main" val="1032940022"/>
              </p:ext>
            </p:extLst>
          </p:nvPr>
        </p:nvGraphicFramePr>
        <p:xfrm>
          <a:off x="3197889" y="972304"/>
          <a:ext cx="9017202" cy="5486399"/>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C6393DE2-9354-4FEF-B0F4-E7804AE9F1F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9.1: Total crime rates (per 1,000) in NJ (by county)</a:t>
            </a:r>
            <a:endParaRPr lang="en-US" sz="2000" spc="-50" dirty="0"/>
          </a:p>
        </p:txBody>
      </p:sp>
      <p:sp>
        <p:nvSpPr>
          <p:cNvPr id="8" name="TextBox 7">
            <a:extLst>
              <a:ext uri="{FF2B5EF4-FFF2-40B4-BE49-F238E27FC236}">
                <a16:creationId xmlns:a16="http://schemas.microsoft.com/office/drawing/2014/main" id="{D1FC86CD-1799-4FD2-AD44-43785103A0B2}"/>
              </a:ext>
            </a:extLst>
          </p:cNvPr>
          <p:cNvSpPr txBox="1"/>
          <p:nvPr>
            <p:custDataLst>
              <p:tags r:id="rId5"/>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State of New Jersey, Department of Law &amp; Public Safety, Office of the Attorney General, New Jersey State Police, 2022 Uniform Crime Reports</a:t>
            </a:r>
            <a:endParaRPr lang="en-US" sz="1200" dirty="0"/>
          </a:p>
        </p:txBody>
      </p:sp>
      <p:sp>
        <p:nvSpPr>
          <p:cNvPr id="9" name="TextBox 8">
            <a:extLst>
              <a:ext uri="{FF2B5EF4-FFF2-40B4-BE49-F238E27FC236}">
                <a16:creationId xmlns:a16="http://schemas.microsoft.com/office/drawing/2014/main" id="{9FC647B6-373D-4070-BC94-C661BCE08F57}"/>
              </a:ext>
            </a:extLst>
          </p:cNvPr>
          <p:cNvSpPr txBox="1"/>
          <p:nvPr>
            <p:custDataLst>
              <p:tags r:id="rId6"/>
            </p:custDataLst>
          </p:nvPr>
        </p:nvSpPr>
        <p:spPr>
          <a:xfrm>
            <a:off x="3138054" y="6458703"/>
            <a:ext cx="3926915" cy="423081"/>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699798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2771" y="4215022"/>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93B6AE13-26AE-4032-8756-C436FB8501CD}"/>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9.2: Crimes by type (# and %), in county </a:t>
            </a:r>
            <a:endParaRPr lang="en-US" sz="2000" spc="-50" dirty="0"/>
          </a:p>
        </p:txBody>
      </p:sp>
      <p:sp>
        <p:nvSpPr>
          <p:cNvPr id="6" name="TextBox 1">
            <a:extLst>
              <a:ext uri="{FF2B5EF4-FFF2-40B4-BE49-F238E27FC236}">
                <a16:creationId xmlns:a16="http://schemas.microsoft.com/office/drawing/2014/main" id="{77715F71-F82F-4E0F-8ECD-9EA16F4946A3}"/>
              </a:ext>
            </a:extLst>
          </p:cNvPr>
          <p:cNvSpPr txBox="1"/>
          <p:nvPr>
            <p:custDataLst>
              <p:tags r:id="rId3"/>
            </p:custDataLst>
          </p:nvPr>
        </p:nvSpPr>
        <p:spPr>
          <a:xfrm>
            <a:off x="3167424" y="1219200"/>
            <a:ext cx="1785576"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Violent Crimes</a:t>
            </a:r>
            <a:endParaRPr lang="en-US" sz="1800" b="1" dirty="0">
              <a:solidFill>
                <a:srgbClr val="C00000"/>
              </a:solidFill>
              <a:latin typeface="Arial" panose="020B0604020202020204" pitchFamily="34" charset="0"/>
              <a:cs typeface="Arial" panose="020B0604020202020204" pitchFamily="34" charset="0"/>
            </a:endParaRPr>
          </a:p>
        </p:txBody>
      </p:sp>
      <p:sp>
        <p:nvSpPr>
          <p:cNvPr id="7" name="TextBox 1">
            <a:extLst>
              <a:ext uri="{FF2B5EF4-FFF2-40B4-BE49-F238E27FC236}">
                <a16:creationId xmlns:a16="http://schemas.microsoft.com/office/drawing/2014/main" id="{8B5FAD08-232D-4A8E-932D-0BBA51B0C0A6}"/>
              </a:ext>
            </a:extLst>
          </p:cNvPr>
          <p:cNvSpPr txBox="1"/>
          <p:nvPr>
            <p:custDataLst>
              <p:tags r:id="rId4"/>
            </p:custDataLst>
          </p:nvPr>
        </p:nvSpPr>
        <p:spPr>
          <a:xfrm>
            <a:off x="7882579" y="1219200"/>
            <a:ext cx="1490021"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Nonviolent Crimes</a:t>
            </a:r>
            <a:endParaRPr lang="en-US" sz="1800" b="1" dirty="0">
              <a:solidFill>
                <a:srgbClr val="C00000"/>
              </a:solidFill>
              <a:latin typeface="Arial" panose="020B0604020202020204" pitchFamily="34" charset="0"/>
              <a:cs typeface="Arial" panose="020B0604020202020204" pitchFamily="34" charset="0"/>
            </a:endParaRPr>
          </a:p>
        </p:txBody>
      </p:sp>
      <p:graphicFrame>
        <p:nvGraphicFramePr>
          <p:cNvPr id="10" name="Chart 9">
            <a:extLst>
              <a:ext uri="{FF2B5EF4-FFF2-40B4-BE49-F238E27FC236}">
                <a16:creationId xmlns:a16="http://schemas.microsoft.com/office/drawing/2014/main" id="{30D83AB6-DF07-4F3F-99D3-75425F78BF3C}"/>
              </a:ext>
            </a:extLst>
          </p:cNvPr>
          <p:cNvGraphicFramePr/>
          <p:nvPr>
            <p:custDataLst>
              <p:tags r:id="rId5"/>
            </p:custDataLst>
            <p:extLst>
              <p:ext uri="{D42A27DB-BD31-4B8C-83A1-F6EECF244321}">
                <p14:modId xmlns:p14="http://schemas.microsoft.com/office/powerpoint/2010/main" val="580704682"/>
              </p:ext>
            </p:extLst>
          </p:nvPr>
        </p:nvGraphicFramePr>
        <p:xfrm>
          <a:off x="2743201" y="1617495"/>
          <a:ext cx="5029200" cy="3428999"/>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4" name="Chart 13">
            <a:extLst>
              <a:ext uri="{FF2B5EF4-FFF2-40B4-BE49-F238E27FC236}">
                <a16:creationId xmlns:a16="http://schemas.microsoft.com/office/drawing/2014/main" id="{A1C99942-63B1-4B59-A858-D906ADEEAF92}"/>
              </a:ext>
            </a:extLst>
          </p:cNvPr>
          <p:cNvGraphicFramePr/>
          <p:nvPr>
            <p:custDataLst>
              <p:tags r:id="rId6"/>
            </p:custDataLst>
            <p:extLst>
              <p:ext uri="{D42A27DB-BD31-4B8C-83A1-F6EECF244321}">
                <p14:modId xmlns:p14="http://schemas.microsoft.com/office/powerpoint/2010/main" val="2405073745"/>
              </p:ext>
            </p:extLst>
          </p:nvPr>
        </p:nvGraphicFramePr>
        <p:xfrm>
          <a:off x="7399810" y="1862342"/>
          <a:ext cx="3945579" cy="3428999"/>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AB86BAE2-4661-4C8A-B2B4-E14D32A11D64}"/>
              </a:ext>
            </a:extLst>
          </p:cNvPr>
          <p:cNvSpPr txBox="1"/>
          <p:nvPr>
            <p:custDataLst>
              <p:tags r:id="rId7"/>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2" name="TextBox 11">
            <a:extLst>
              <a:ext uri="{FF2B5EF4-FFF2-40B4-BE49-F238E27FC236}">
                <a16:creationId xmlns:a16="http://schemas.microsoft.com/office/drawing/2014/main" id="{A6D89782-D0B1-441F-B061-70DA04EDF586}"/>
              </a:ext>
            </a:extLst>
          </p:cNvPr>
          <p:cNvSpPr txBox="1"/>
          <p:nvPr>
            <p:custDataLst>
              <p:tags r:id="rId8"/>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State of New Jersey, Department of Law &amp; Public Safety, Office of the Attorney General, New Jersey State Police, 2022 Uniform Crime Reports</a:t>
            </a:r>
            <a:endParaRPr lang="en-US" sz="1200" dirty="0"/>
          </a:p>
        </p:txBody>
      </p:sp>
    </p:spTree>
    <p:extLst>
      <p:ext uri="{BB962C8B-B14F-4D97-AF65-F5344CB8AC3E}">
        <p14:creationId xmlns:p14="http://schemas.microsoft.com/office/powerpoint/2010/main" val="37718069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5399" y="4222359"/>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Juveniles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87B01F3-4262-4A4D-BF8D-278099585A3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9.3: Juvenile arrest rates (per 1,000) in NJ (by county)</a:t>
            </a:r>
            <a:endParaRPr lang="en-US" sz="2000" spc="-50" dirty="0"/>
          </a:p>
        </p:txBody>
      </p:sp>
      <p:sp>
        <p:nvSpPr>
          <p:cNvPr id="5" name="TextBox 4">
            <a:extLst>
              <a:ext uri="{FF2B5EF4-FFF2-40B4-BE49-F238E27FC236}">
                <a16:creationId xmlns:a16="http://schemas.microsoft.com/office/drawing/2014/main" id="{D5DFABFF-ED32-4ECB-B259-2ECD21246C79}"/>
              </a:ext>
            </a:extLst>
          </p:cNvPr>
          <p:cNvSpPr txBox="1"/>
          <p:nvPr>
            <p:custDataLst>
              <p:tags r:id="rId3"/>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Annie E. Casey Kids Count Data Dashboard using raw data from NJ Department of Law and Public Safety, Division of NJ State Police, Uniform Crime Reports, 2022</a:t>
            </a:r>
            <a:endParaRPr lang="en-US" sz="1200" dirty="0"/>
          </a:p>
        </p:txBody>
      </p:sp>
      <p:sp>
        <p:nvSpPr>
          <p:cNvPr id="6" name="TextBox 5">
            <a:extLst>
              <a:ext uri="{FF2B5EF4-FFF2-40B4-BE49-F238E27FC236}">
                <a16:creationId xmlns:a16="http://schemas.microsoft.com/office/drawing/2014/main" id="{B71A774A-233A-4B4B-B1E2-285F829D28EF}"/>
              </a:ext>
            </a:extLst>
          </p:cNvPr>
          <p:cNvSpPr txBox="1"/>
          <p:nvPr>
            <p:custDataLst>
              <p:tags r:id="rId4"/>
            </p:custDataLst>
          </p:nvPr>
        </p:nvSpPr>
        <p:spPr>
          <a:xfrm>
            <a:off x="8397046" y="3914582"/>
            <a:ext cx="3581400"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9.4: Juvenile arrest rates (per 1,000) over time </a:t>
            </a:r>
          </a:p>
        </p:txBody>
      </p:sp>
      <p:sp>
        <p:nvSpPr>
          <p:cNvPr id="7" name="Rectangle 6">
            <a:extLst>
              <a:ext uri="{FF2B5EF4-FFF2-40B4-BE49-F238E27FC236}">
                <a16:creationId xmlns:a16="http://schemas.microsoft.com/office/drawing/2014/main" id="{9AD4FCF7-F106-40E3-BBCA-74503FA22216}"/>
              </a:ext>
            </a:extLst>
          </p:cNvPr>
          <p:cNvSpPr/>
          <p:nvPr>
            <p:custDataLst>
              <p:tags r:id="rId5"/>
            </p:custDataLst>
          </p:nvPr>
        </p:nvSpPr>
        <p:spPr>
          <a:xfrm>
            <a:off x="8433332" y="4114896"/>
            <a:ext cx="3607002" cy="507831"/>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Annie E. Casey Kids Count Data Dashboard using raw data from NJ Department of Law and Public Safety, Division of NJ State Police, Uniform Crime Reports, 2018-2022. </a:t>
            </a:r>
          </a:p>
        </p:txBody>
      </p:sp>
      <p:graphicFrame>
        <p:nvGraphicFramePr>
          <p:cNvPr id="10" name="Chart 9">
            <a:extLst>
              <a:ext uri="{FF2B5EF4-FFF2-40B4-BE49-F238E27FC236}">
                <a16:creationId xmlns:a16="http://schemas.microsoft.com/office/drawing/2014/main" id="{0CBD6A5B-3822-4EF0-9900-05F6EEAC93FA}"/>
              </a:ext>
            </a:extLst>
          </p:cNvPr>
          <p:cNvGraphicFramePr/>
          <p:nvPr>
            <p:custDataLst>
              <p:tags r:id="rId6"/>
            </p:custDataLst>
            <p:extLst>
              <p:ext uri="{D42A27DB-BD31-4B8C-83A1-F6EECF244321}">
                <p14:modId xmlns:p14="http://schemas.microsoft.com/office/powerpoint/2010/main" val="2586547781"/>
              </p:ext>
            </p:extLst>
          </p:nvPr>
        </p:nvGraphicFramePr>
        <p:xfrm>
          <a:off x="3167424" y="990600"/>
          <a:ext cx="8128000" cy="502685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0E211059-7ECC-4DD5-8380-E0E52FD5B072}"/>
              </a:ext>
            </a:extLst>
          </p:cNvPr>
          <p:cNvGraphicFramePr/>
          <p:nvPr>
            <p:custDataLst>
              <p:tags r:id="rId7"/>
            </p:custDataLst>
            <p:extLst>
              <p:ext uri="{D42A27DB-BD31-4B8C-83A1-F6EECF244321}">
                <p14:modId xmlns:p14="http://schemas.microsoft.com/office/powerpoint/2010/main" val="3455936129"/>
              </p:ext>
            </p:extLst>
          </p:nvPr>
        </p:nvGraphicFramePr>
        <p:xfrm>
          <a:off x="8534400" y="4622727"/>
          <a:ext cx="3581400" cy="2159073"/>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820D3C38-49F4-4A34-A3DA-EDD91FBD524B}"/>
              </a:ext>
            </a:extLst>
          </p:cNvPr>
          <p:cNvSpPr txBox="1"/>
          <p:nvPr>
            <p:custDataLst>
              <p:tags r:id="rId8"/>
            </p:custDataLst>
          </p:nvPr>
        </p:nvSpPr>
        <p:spPr>
          <a:xfrm>
            <a:off x="3167424" y="6475762"/>
            <a:ext cx="8229600" cy="411708"/>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
        <p:nvSpPr>
          <p:cNvPr id="12" name="TextBox 11">
            <a:extLst>
              <a:ext uri="{FF2B5EF4-FFF2-40B4-BE49-F238E27FC236}">
                <a16:creationId xmlns:a16="http://schemas.microsoft.com/office/drawing/2014/main" id="{AB86BAE2-4661-4C8A-B2B4-E14D32A11D64}"/>
              </a:ext>
            </a:extLst>
          </p:cNvPr>
          <p:cNvSpPr txBox="1"/>
          <p:nvPr>
            <p:custDataLst>
              <p:tags r:id="rId9"/>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8481852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79396B7-AA38-43E7-B10D-1E60C66FB6C6}"/>
              </a:ext>
            </a:extLst>
          </p:cNvPr>
          <p:cNvSpPr txBox="1"/>
          <p:nvPr>
            <p:custDataLst>
              <p:tags r:id="rId1"/>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2"/>
            </p:custDataLst>
            <p:extLst>
              <p:ext uri="{D42A27DB-BD31-4B8C-83A1-F6EECF244321}">
                <p14:modId xmlns:p14="http://schemas.microsoft.com/office/powerpoint/2010/main" val="3183555409"/>
              </p:ext>
            </p:extLst>
          </p:nvPr>
        </p:nvGraphicFramePr>
        <p:xfrm>
          <a:off x="3167424" y="1012695"/>
          <a:ext cx="8948376" cy="5934460"/>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3"/>
            </p:custDataLst>
          </p:nvPr>
        </p:nvSpPr>
        <p:spPr>
          <a:xfrm>
            <a:off x="3174798"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9.5: Vandalism and violence offenses in schools (# reported incidents) in NJ (by county)</a:t>
            </a:r>
            <a:endParaRPr lang="en-US" sz="2000" spc="-50" dirty="0"/>
          </a:p>
        </p:txBody>
      </p:sp>
      <p:sp>
        <p:nvSpPr>
          <p:cNvPr id="10" name="TextBox 9">
            <a:extLst>
              <a:ext uri="{FF2B5EF4-FFF2-40B4-BE49-F238E27FC236}">
                <a16:creationId xmlns:a16="http://schemas.microsoft.com/office/drawing/2014/main" id="{46A4244C-9FBF-4C4B-AA57-81E801606EE4}"/>
              </a:ext>
            </a:extLst>
          </p:cNvPr>
          <p:cNvSpPr txBox="1"/>
          <p:nvPr>
            <p:custDataLst>
              <p:tags r:id="rId4"/>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2" name="TextBox 11">
            <a:extLst>
              <a:ext uri="{FF2B5EF4-FFF2-40B4-BE49-F238E27FC236}">
                <a16:creationId xmlns:a16="http://schemas.microsoft.com/office/drawing/2014/main" id="{45B7F6C2-7B25-417B-94B8-B42EC786FE08}"/>
              </a:ext>
            </a:extLst>
          </p:cNvPr>
          <p:cNvSpPr txBox="1"/>
          <p:nvPr>
            <p:custDataLst>
              <p:tags r:id="rId5"/>
            </p:custDataLst>
          </p:nvPr>
        </p:nvSpPr>
        <p:spPr>
          <a:xfrm>
            <a:off x="0" y="4282282"/>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Juveniles</a:t>
            </a:r>
            <a:endParaRPr lang="en-US" sz="2400" dirty="0">
              <a:solidFill>
                <a:schemeClr val="bg1"/>
              </a:solidFill>
              <a:latin typeface="Franklin Gothic Demi" panose="020B0703020102020204" pitchFamily="34" charset="0"/>
            </a:endParaRPr>
          </a:p>
        </p:txBody>
      </p:sp>
      <p:sp>
        <p:nvSpPr>
          <p:cNvPr id="14" name="TextBox 13">
            <a:extLst>
              <a:ext uri="{FF2B5EF4-FFF2-40B4-BE49-F238E27FC236}">
                <a16:creationId xmlns:a16="http://schemas.microsoft.com/office/drawing/2014/main" id="{16AD8409-67D0-45A6-9EC1-5DB27EA209EF}"/>
              </a:ext>
            </a:extLst>
          </p:cNvPr>
          <p:cNvSpPr txBox="1"/>
          <p:nvPr>
            <p:custDataLst>
              <p:tags r:id="rId6"/>
            </p:custDataLst>
          </p:nvPr>
        </p:nvSpPr>
        <p:spPr>
          <a:xfrm>
            <a:off x="3194676" y="65968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2022-2023</a:t>
            </a:r>
            <a:endParaRPr lang="en-US" sz="1200" dirty="0"/>
          </a:p>
        </p:txBody>
      </p:sp>
    </p:spTree>
    <p:extLst>
      <p:ext uri="{BB962C8B-B14F-4D97-AF65-F5344CB8AC3E}">
        <p14:creationId xmlns:p14="http://schemas.microsoft.com/office/powerpoint/2010/main" val="7607370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95A209-5020-458E-AF44-12AE48655653}"/>
              </a:ext>
            </a:extLst>
          </p:cNvPr>
          <p:cNvSpPr txBox="1"/>
          <p:nvPr>
            <p:custDataLst>
              <p:tags r:id="rId1"/>
            </p:custDataLst>
          </p:nvPr>
        </p:nvSpPr>
        <p:spPr>
          <a:xfrm>
            <a:off x="3122812" y="0"/>
            <a:ext cx="6108174" cy="399013"/>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9.6: Rate (per 10,000) of social associations (by county)</a:t>
            </a:r>
            <a:endParaRPr lang="en-US" sz="2000" spc="-50" dirty="0"/>
          </a:p>
        </p:txBody>
      </p:sp>
      <p:sp>
        <p:nvSpPr>
          <p:cNvPr id="3" name="TextBox 2">
            <a:extLst>
              <a:ext uri="{FF2B5EF4-FFF2-40B4-BE49-F238E27FC236}">
                <a16:creationId xmlns:a16="http://schemas.microsoft.com/office/drawing/2014/main" id="{4A09F014-E8A6-40A8-8CF5-D7108D852D8E}"/>
              </a:ext>
            </a:extLst>
          </p:cNvPr>
          <p:cNvSpPr txBox="1"/>
          <p:nvPr>
            <p:custDataLst>
              <p:tags r:id="rId2"/>
            </p:custDataLst>
          </p:nvPr>
        </p:nvSpPr>
        <p:spPr>
          <a:xfrm>
            <a:off x="3121430" y="305664"/>
            <a:ext cx="5911734"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Rankings and Roadmaps, Social Associations, 2024</a:t>
            </a:r>
            <a:endParaRPr lang="en-US" sz="1100" dirty="0"/>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477643869"/>
              </p:ext>
            </p:extLst>
          </p:nvPr>
        </p:nvGraphicFramePr>
        <p:xfrm>
          <a:off x="8764331" y="3989614"/>
          <a:ext cx="3254840" cy="2334986"/>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0D95A209-5020-458E-AF44-12AE48655653}"/>
              </a:ext>
            </a:extLst>
          </p:cNvPr>
          <p:cNvSpPr txBox="1"/>
          <p:nvPr>
            <p:custDataLst>
              <p:tags r:id="rId4"/>
            </p:custDataLst>
          </p:nvPr>
        </p:nvSpPr>
        <p:spPr>
          <a:xfrm>
            <a:off x="8592883" y="3422305"/>
            <a:ext cx="3599118"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9.7: Rate of social associations, over time, in county</a:t>
            </a:r>
            <a:endParaRPr lang="en-US" sz="1400" spc="-50" dirty="0"/>
          </a:p>
        </p:txBody>
      </p:sp>
      <p:sp>
        <p:nvSpPr>
          <p:cNvPr id="6" name="TextBox 5">
            <a:extLst>
              <a:ext uri="{FF2B5EF4-FFF2-40B4-BE49-F238E27FC236}">
                <a16:creationId xmlns:a16="http://schemas.microsoft.com/office/drawing/2014/main" id="{4A09F014-E8A6-40A8-8CF5-D7108D852D8E}"/>
              </a:ext>
            </a:extLst>
          </p:cNvPr>
          <p:cNvSpPr txBox="1"/>
          <p:nvPr>
            <p:custDataLst>
              <p:tags r:id="rId5"/>
            </p:custDataLst>
          </p:nvPr>
        </p:nvSpPr>
        <p:spPr>
          <a:xfrm>
            <a:off x="8591501" y="3833140"/>
            <a:ext cx="360050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County Health Rankings and Roadmaps, Social Associations, 2020-2024 </a:t>
            </a:r>
            <a:endParaRPr lang="en-US" sz="800" dirty="0"/>
          </a:p>
        </p:txBody>
      </p:sp>
      <p:graphicFrame>
        <p:nvGraphicFramePr>
          <p:cNvPr id="7" name="Chart 6">
            <a:extLst>
              <a:ext uri="{FF2B5EF4-FFF2-40B4-BE49-F238E27FC236}">
                <a16:creationId xmlns:a16="http://schemas.microsoft.com/office/drawing/2014/main" id="{5739B93F-4A5B-4396-A20F-8AC3C73474B2}"/>
              </a:ext>
            </a:extLst>
          </p:cNvPr>
          <p:cNvGraphicFramePr/>
          <p:nvPr>
            <p:custDataLst>
              <p:tags r:id="rId6"/>
            </p:custDataLst>
            <p:extLst>
              <p:ext uri="{D42A27DB-BD31-4B8C-83A1-F6EECF244321}">
                <p14:modId xmlns:p14="http://schemas.microsoft.com/office/powerpoint/2010/main" val="1474671680"/>
              </p:ext>
            </p:extLst>
          </p:nvPr>
        </p:nvGraphicFramePr>
        <p:xfrm>
          <a:off x="3197889" y="705774"/>
          <a:ext cx="6665302" cy="5956283"/>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AB86BAE2-4661-4C8A-B2B4-E14D32A11D64}"/>
              </a:ext>
            </a:extLst>
          </p:cNvPr>
          <p:cNvSpPr txBox="1"/>
          <p:nvPr>
            <p:custDataLst>
              <p:tags r:id="rId7"/>
            </p:custDataLst>
          </p:nvPr>
        </p:nvSpPr>
        <p:spPr>
          <a:xfrm>
            <a:off x="-2771" y="272855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652C7DD3-0BAB-4078-987E-45FA5D0B4D6B}"/>
              </a:ext>
            </a:extLst>
          </p:cNvPr>
          <p:cNvSpPr txBox="1"/>
          <p:nvPr>
            <p:custDataLst>
              <p:tags r:id="rId8"/>
            </p:custDataLst>
          </p:nvPr>
        </p:nvSpPr>
        <p:spPr>
          <a:xfrm>
            <a:off x="35459" y="422086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Social</a:t>
            </a:r>
            <a:endParaRPr lang="en-US" sz="2400" dirty="0">
              <a:solidFill>
                <a:schemeClr val="bg1"/>
              </a:solidFill>
              <a:latin typeface="Franklin Gothic Demi" panose="020B0703020102020204" pitchFamily="34" charset="0"/>
            </a:endParaRPr>
          </a:p>
        </p:txBody>
      </p:sp>
      <p:sp>
        <p:nvSpPr>
          <p:cNvPr id="11" name="TextBox 10">
            <a:extLst>
              <a:ext uri="{FF2B5EF4-FFF2-40B4-BE49-F238E27FC236}">
                <a16:creationId xmlns:a16="http://schemas.microsoft.com/office/drawing/2014/main" id="{0A7343B1-599C-4F26-91B4-F17BFD1B4CC1}"/>
              </a:ext>
            </a:extLst>
          </p:cNvPr>
          <p:cNvSpPr txBox="1"/>
          <p:nvPr>
            <p:custDataLst>
              <p:tags r:id="rId9"/>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Medium" panose="020B0603020102020204" pitchFamily="34" charset="0"/>
              </a:rPr>
              <a:t>Note: Associations include membership organizations such as civic organizations, bowling centers, golf clubs, fitness centers, sports organizations, religious organizations, political organizations, business organizations, and professional organizations.</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50427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72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2056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240628"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E060E3A-A72E-4BBE-9A79-AC6BFDFAEB5E}"/>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10.1: Domestic violence incidents (rate per 1,000) in NJ (by county)</a:t>
            </a:r>
          </a:p>
        </p:txBody>
      </p:sp>
      <p:sp>
        <p:nvSpPr>
          <p:cNvPr id="4" name="TextBox 3">
            <a:extLst>
              <a:ext uri="{FF2B5EF4-FFF2-40B4-BE49-F238E27FC236}">
                <a16:creationId xmlns:a16="http://schemas.microsoft.com/office/drawing/2014/main" id="{F442D254-E271-4971-833B-DE01120C1424}"/>
              </a:ext>
            </a:extLst>
          </p:cNvPr>
          <p:cNvSpPr txBox="1"/>
          <p:nvPr>
            <p:custDataLst>
              <p:tags r:id="rId3"/>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Police annual domestic violence reports, 2020.  Rate is calculated using American Community Survey, DP05, 2020, 5-year population estimates.</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4"/>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Note that total county population size has not been accounted for in this indicator.</a:t>
            </a:r>
            <a:endParaRPr lang="en-US" sz="1000" dirty="0">
              <a:latin typeface="Franklin Gothic Book" panose="020B0503020102020204" pitchFamily="34" charset="0"/>
            </a:endParaRPr>
          </a:p>
        </p:txBody>
      </p:sp>
      <p:graphicFrame>
        <p:nvGraphicFramePr>
          <p:cNvPr id="6" name="Chart 5">
            <a:extLst>
              <a:ext uri="{FF2B5EF4-FFF2-40B4-BE49-F238E27FC236}">
                <a16:creationId xmlns:a16="http://schemas.microsoft.com/office/drawing/2014/main" id="{9D2DAA06-9F42-C443-822B-CD15FDE00A65}"/>
              </a:ext>
            </a:extLst>
          </p:cNvPr>
          <p:cNvGraphicFramePr/>
          <p:nvPr>
            <p:custDataLst>
              <p:tags r:id="rId5"/>
            </p:custDataLst>
            <p:extLst>
              <p:ext uri="{D42A27DB-BD31-4B8C-83A1-F6EECF244321}">
                <p14:modId xmlns:p14="http://schemas.microsoft.com/office/powerpoint/2010/main" val="2041612017"/>
              </p:ext>
            </p:extLst>
          </p:nvPr>
        </p:nvGraphicFramePr>
        <p:xfrm>
          <a:off x="3124200" y="731737"/>
          <a:ext cx="8948376" cy="593446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878034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BB69A2-1F1C-478E-BDF4-B77422B6B26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10.2: Domestic violence incidents (# reported) over time, in county </a:t>
            </a:r>
          </a:p>
        </p:txBody>
      </p:sp>
      <p:sp>
        <p:nvSpPr>
          <p:cNvPr id="4" name="TextBox 3">
            <a:extLst>
              <a:ext uri="{FF2B5EF4-FFF2-40B4-BE49-F238E27FC236}">
                <a16:creationId xmlns:a16="http://schemas.microsoft.com/office/drawing/2014/main" id="{DCB0414E-B44F-43F5-903E-8683E43A7D21}"/>
              </a:ext>
            </a:extLst>
          </p:cNvPr>
          <p:cNvSpPr txBox="1"/>
          <p:nvPr>
            <p:custDataLst>
              <p:tags r:id="rId2"/>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Police annual domestic violence reports, 2018-2020. Rate is calculated using American Community Survey, DP05, 2018-2020, 5-year population estimates.</a:t>
            </a:r>
            <a:endParaRPr lang="en-US" sz="1200" dirty="0"/>
          </a:p>
        </p:txBody>
      </p:sp>
      <p:sp>
        <p:nvSpPr>
          <p:cNvPr id="5" name="TextBox 4">
            <a:extLst>
              <a:ext uri="{FF2B5EF4-FFF2-40B4-BE49-F238E27FC236}">
                <a16:creationId xmlns:a16="http://schemas.microsoft.com/office/drawing/2014/main" id="{3501A9F9-3862-41A7-B73A-6B8AC365A646}"/>
              </a:ext>
            </a:extLst>
          </p:cNvPr>
          <p:cNvSpPr txBox="1"/>
          <p:nvPr>
            <p:custDataLst>
              <p:tags r:id="rId3"/>
            </p:custDataLst>
          </p:nvPr>
        </p:nvSpPr>
        <p:spPr>
          <a:xfrm>
            <a:off x="3124200" y="6400800"/>
            <a:ext cx="9001962" cy="457200"/>
          </a:xfrm>
          <a:prstGeom prst="rect">
            <a:avLst/>
          </a:prstGeom>
          <a:noFill/>
        </p:spPr>
        <p:txBody>
          <a:bodyPr wrap="square" rtlCol="0" anchor="ctr" anchorCtr="0">
            <a:noAutofit/>
          </a:bodyPr>
          <a:lstStyle/>
          <a:p>
            <a:pPr algn="just"/>
            <a:r>
              <a:rPr lang="en-US" sz="1000">
                <a:latin typeface="Franklin Gothic Book"/>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a:t>
            </a:r>
            <a:endParaRPr lang="en-US" sz="1000" dirty="0">
              <a:solidFill>
                <a:srgbClr val="FF0000"/>
              </a:solidFill>
              <a:latin typeface="Franklin Gothic Book"/>
            </a:endParaRPr>
          </a:p>
        </p:txBody>
      </p:sp>
      <p:graphicFrame>
        <p:nvGraphicFramePr>
          <p:cNvPr id="8" name="Chart 7">
            <a:extLst>
              <a:ext uri="{FF2B5EF4-FFF2-40B4-BE49-F238E27FC236}">
                <a16:creationId xmlns:a16="http://schemas.microsoft.com/office/drawing/2014/main" id="{243A5A88-D7E2-4661-8214-D4F12F6DFAF9}"/>
              </a:ext>
            </a:extLst>
          </p:cNvPr>
          <p:cNvGraphicFramePr/>
          <p:nvPr>
            <p:custDataLst>
              <p:tags r:id="rId4"/>
            </p:custDataLst>
            <p:extLst>
              <p:ext uri="{D42A27DB-BD31-4B8C-83A1-F6EECF244321}">
                <p14:modId xmlns:p14="http://schemas.microsoft.com/office/powerpoint/2010/main" val="1976463293"/>
              </p:ext>
            </p:extLst>
          </p:nvPr>
        </p:nvGraphicFramePr>
        <p:xfrm>
          <a:off x="3246120" y="719666"/>
          <a:ext cx="871728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7"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28600"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857803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17D82D-1BD5-4743-BE06-CA35D8E899E8}"/>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10.3: Domestic violence offenses by type (#) in County </a:t>
            </a:r>
            <a:endParaRPr lang="en-US" sz="2000" spc="-50" dirty="0"/>
          </a:p>
        </p:txBody>
      </p:sp>
      <p:sp>
        <p:nvSpPr>
          <p:cNvPr id="5" name="TextBox 4">
            <a:extLst>
              <a:ext uri="{FF2B5EF4-FFF2-40B4-BE49-F238E27FC236}">
                <a16:creationId xmlns:a16="http://schemas.microsoft.com/office/drawing/2014/main" id="{B9A87B01-F842-4F86-B69D-A27D7A2EDD89}"/>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Policy annual domestic violence reports, 2020</a:t>
            </a:r>
            <a:endParaRPr lang="en-US" sz="1200" dirty="0"/>
          </a:p>
        </p:txBody>
      </p:sp>
      <p:graphicFrame>
        <p:nvGraphicFramePr>
          <p:cNvPr id="8" name="Chart 7">
            <a:extLst>
              <a:ext uri="{FF2B5EF4-FFF2-40B4-BE49-F238E27FC236}">
                <a16:creationId xmlns:a16="http://schemas.microsoft.com/office/drawing/2014/main" id="{95E84ED8-84A1-4025-ADB3-B327C3556C6D}"/>
              </a:ext>
            </a:extLst>
          </p:cNvPr>
          <p:cNvGraphicFramePr/>
          <p:nvPr>
            <p:custDataLst>
              <p:tags r:id="rId3"/>
            </p:custDataLst>
            <p:extLst>
              <p:ext uri="{D42A27DB-BD31-4B8C-83A1-F6EECF244321}">
                <p14:modId xmlns:p14="http://schemas.microsoft.com/office/powerpoint/2010/main" val="805846704"/>
              </p:ext>
            </p:extLst>
          </p:nvPr>
        </p:nvGraphicFramePr>
        <p:xfrm>
          <a:off x="3326992" y="1128734"/>
          <a:ext cx="8584261"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200400" y="6547401"/>
            <a:ext cx="7746062"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47304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D32B3C-A67A-F3E8-8270-8397AD379E47}"/>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10.4: Domestic Violence Statistics, Family Cases, New Complaints Filed (#) (by county)</a:t>
            </a:r>
            <a:endParaRPr lang="en-US" sz="2000" spc="-50" dirty="0"/>
          </a:p>
        </p:txBody>
      </p:sp>
      <p:graphicFrame>
        <p:nvGraphicFramePr>
          <p:cNvPr id="3" name="Chart 2">
            <a:extLst>
              <a:ext uri="{FF2B5EF4-FFF2-40B4-BE49-F238E27FC236}">
                <a16:creationId xmlns:a16="http://schemas.microsoft.com/office/drawing/2014/main" id="{F595AB22-A638-F5B4-8ECD-119DE9B66D64}"/>
              </a:ext>
            </a:extLst>
          </p:cNvPr>
          <p:cNvGraphicFramePr/>
          <p:nvPr>
            <p:custDataLst>
              <p:tags r:id="rId2"/>
            </p:custDataLst>
            <p:extLst>
              <p:ext uri="{D42A27DB-BD31-4B8C-83A1-F6EECF244321}">
                <p14:modId xmlns:p14="http://schemas.microsoft.com/office/powerpoint/2010/main" val="1867622896"/>
              </p:ext>
            </p:extLst>
          </p:nvPr>
        </p:nvGraphicFramePr>
        <p:xfrm>
          <a:off x="3197889" y="914400"/>
          <a:ext cx="9017202" cy="5486399"/>
        </p:xfrm>
        <a:graphic>
          <a:graphicData uri="http://schemas.openxmlformats.org/drawingml/2006/chart">
            <c:chart xmlns:c="http://schemas.openxmlformats.org/drawingml/2006/chart" xmlns:r="http://schemas.openxmlformats.org/officeDocument/2006/relationships" r:id="rId6"/>
          </a:graphicData>
        </a:graphic>
      </p:graphicFrame>
      <p:sp>
        <p:nvSpPr>
          <p:cNvPr id="4" name="TextBox 3">
            <a:extLst>
              <a:ext uri="{FF2B5EF4-FFF2-40B4-BE49-F238E27FC236}">
                <a16:creationId xmlns:a16="http://schemas.microsoft.com/office/drawing/2014/main" id="{77D50E42-EF87-B442-D4B8-B925FBE248DD}"/>
              </a:ext>
            </a:extLst>
          </p:cNvPr>
          <p:cNvSpPr txBox="1"/>
          <p:nvPr>
            <p:custDataLst>
              <p:tags r:id="rId3"/>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Administrative Office of the Courts, Report on the Prevention of Domestic Violence Act, Domestic Violence Annual Report, 2022</a:t>
            </a:r>
            <a:endParaRPr lang="en-US" sz="1200" dirty="0"/>
          </a:p>
        </p:txBody>
      </p:sp>
    </p:spTree>
    <p:extLst>
      <p:ext uri="{BB962C8B-B14F-4D97-AF65-F5344CB8AC3E}">
        <p14:creationId xmlns:p14="http://schemas.microsoft.com/office/powerpoint/2010/main" val="4406631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A327D4-6867-4DA4-8249-4CEA05235026}"/>
              </a:ext>
            </a:extLst>
          </p:cNvPr>
          <p:cNvSpPr txBox="1"/>
          <p:nvPr>
            <p:custDataLst>
              <p:tags r:id="rId1"/>
            </p:custDataLst>
          </p:nvPr>
        </p:nvSpPr>
        <p:spPr>
          <a:xfrm>
            <a:off x="3124200" y="332601"/>
            <a:ext cx="8400675" cy="2616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100"/>
              <a:t>Source: American Community Survey. Selected economic characteristics. 2023, American Community Survey, 1-yr estimates.</a:t>
            </a:r>
            <a:endParaRPr lang="en-US" sz="1100" dirty="0"/>
          </a:p>
        </p:txBody>
      </p:sp>
      <p:sp>
        <p:nvSpPr>
          <p:cNvPr id="6" name="TextBox 5">
            <a:extLst>
              <a:ext uri="{FF2B5EF4-FFF2-40B4-BE49-F238E27FC236}">
                <a16:creationId xmlns:a16="http://schemas.microsoft.com/office/drawing/2014/main" id="{B79396B7-AA38-43E7-B10D-1E60C66FB6C6}"/>
              </a:ext>
            </a:extLst>
          </p:cNvPr>
          <p:cNvSpPr txBox="1"/>
          <p:nvPr>
            <p:custDataLst>
              <p:tags r:id="rId2"/>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3"/>
            </p:custDataLst>
            <p:extLst>
              <p:ext uri="{D42A27DB-BD31-4B8C-83A1-F6EECF244321}">
                <p14:modId xmlns:p14="http://schemas.microsoft.com/office/powerpoint/2010/main" val="524470599"/>
              </p:ext>
            </p:extLst>
          </p:nvPr>
        </p:nvGraphicFramePr>
        <p:xfrm>
          <a:off x="3124200" y="594211"/>
          <a:ext cx="8948376" cy="6172349"/>
        </p:xfrm>
        <a:graphic>
          <a:graphicData uri="http://schemas.openxmlformats.org/drawingml/2006/chart">
            <c:chart xmlns:c="http://schemas.openxmlformats.org/drawingml/2006/chart" xmlns:r="http://schemas.openxmlformats.org/officeDocument/2006/relationships" r:id="rId8"/>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10.5: Median income ($) by sex in NJ (by county)</a:t>
            </a:r>
            <a:endParaRPr lang="en-US" sz="2000" spc="-50" dirty="0"/>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0096522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1874F4-72C5-444A-A128-02C259D0204B}"/>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10.6: Median income ($) by sex, over time, in county</a:t>
            </a:r>
            <a:endParaRPr lang="en-US" sz="2000" spc="-50" dirty="0"/>
          </a:p>
        </p:txBody>
      </p:sp>
      <p:sp>
        <p:nvSpPr>
          <p:cNvPr id="5" name="TextBox 4">
            <a:extLst>
              <a:ext uri="{FF2B5EF4-FFF2-40B4-BE49-F238E27FC236}">
                <a16:creationId xmlns:a16="http://schemas.microsoft.com/office/drawing/2014/main" id="{E14B3017-3660-4ED4-8559-22D3D0F4738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for median earnings for full-time, year-round workers, 2019-2023</a:t>
            </a:r>
            <a:endParaRPr lang="en-US" sz="1200" dirty="0"/>
          </a:p>
        </p:txBody>
      </p:sp>
      <p:graphicFrame>
        <p:nvGraphicFramePr>
          <p:cNvPr id="8" name="Chart 7">
            <a:extLst>
              <a:ext uri="{FF2B5EF4-FFF2-40B4-BE49-F238E27FC236}">
                <a16:creationId xmlns:a16="http://schemas.microsoft.com/office/drawing/2014/main" id="{E6BB556B-F4FB-463C-8892-F1BF36735009}"/>
              </a:ext>
            </a:extLst>
          </p:cNvPr>
          <p:cNvGraphicFramePr/>
          <p:nvPr>
            <p:custDataLst>
              <p:tags r:id="rId3"/>
            </p:custDataLst>
            <p:extLst>
              <p:ext uri="{D42A27DB-BD31-4B8C-83A1-F6EECF244321}">
                <p14:modId xmlns:p14="http://schemas.microsoft.com/office/powerpoint/2010/main" val="3305904204"/>
              </p:ext>
            </p:extLst>
          </p:nvPr>
        </p:nvGraphicFramePr>
        <p:xfrm>
          <a:off x="3167425" y="819441"/>
          <a:ext cx="8986722" cy="5886159"/>
        </p:xfrm>
        <a:graphic>
          <a:graphicData uri="http://schemas.openxmlformats.org/drawingml/2006/chart">
            <c:chart xmlns:c="http://schemas.openxmlformats.org/drawingml/2006/chart" xmlns:r="http://schemas.openxmlformats.org/officeDocument/2006/relationships" r:id="rId8"/>
          </a:graphicData>
        </a:graphic>
      </p:graphicFrame>
      <p:sp>
        <p:nvSpPr>
          <p:cNvPr id="9" name="Title 1">
            <a:extLst>
              <a:ext uri="{FF2B5EF4-FFF2-40B4-BE49-F238E27FC236}">
                <a16:creationId xmlns:a16="http://schemas.microsoft.com/office/drawing/2014/main" id="{57CAEC4C-2AD8-40D7-8EF6-4C07503BD85B}"/>
              </a:ext>
            </a:extLst>
          </p:cNvPr>
          <p:cNvSpPr txBox="1">
            <a:spLocks/>
          </p:cNvSpPr>
          <p:nvPr>
            <p:custDataLst>
              <p:tags r:id="rId4"/>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7E126146-A5CC-36E6-7FA2-CD473AC1677B}"/>
              </a:ext>
            </a:extLst>
          </p:cNvPr>
          <p:cNvSpPr txBox="1"/>
          <p:nvPr>
            <p:custDataLst>
              <p:tags r:id="rId5"/>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041275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3875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11.1: Substance offenses in schools (# reported incidents)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2022-2023</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2222726785"/>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0" name="Title 1">
            <a:extLst>
              <a:ext uri="{FF2B5EF4-FFF2-40B4-BE49-F238E27FC236}">
                <a16:creationId xmlns:a16="http://schemas.microsoft.com/office/drawing/2014/main" id="{B4D2A5D3-F6E2-4716-9AEB-65F49181E92D}"/>
              </a:ext>
            </a:extLst>
          </p:cNvPr>
          <p:cNvSpPr txBox="1">
            <a:spLocks/>
          </p:cNvSpPr>
          <p:nvPr>
            <p:custDataLst>
              <p:tags r:id="rId5"/>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7329041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F53E4AD-3E47-4240-B176-AD235410A6D3}"/>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11.2: Change (%) in suspected opioid overdose deaths in NJ (by county) between 2022 and 2023</a:t>
            </a:r>
            <a:endParaRPr lang="en-US" sz="2000" spc="-50" dirty="0"/>
          </a:p>
        </p:txBody>
      </p:sp>
      <p:sp>
        <p:nvSpPr>
          <p:cNvPr id="5" name="TextBox 4">
            <a:extLst>
              <a:ext uri="{FF2B5EF4-FFF2-40B4-BE49-F238E27FC236}">
                <a16:creationId xmlns:a16="http://schemas.microsoft.com/office/drawing/2014/main" id="{C20C6F73-5238-4D06-BC93-CECFA8F0CBFC}"/>
              </a:ext>
            </a:extLst>
          </p:cNvPr>
          <p:cNvSpPr txBox="1"/>
          <p:nvPr>
            <p:custDataLst>
              <p:tags r:id="rId3"/>
            </p:custDataLst>
          </p:nvPr>
        </p:nvSpPr>
        <p:spPr>
          <a:xfrm>
            <a:off x="3124200" y="6374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Cares - Office of the Attorney General</a:t>
            </a:r>
            <a:endParaRPr lang="en-US" sz="1200" dirty="0"/>
          </a:p>
        </p:txBody>
      </p:sp>
      <p:sp>
        <p:nvSpPr>
          <p:cNvPr id="6" name="TextBox 5">
            <a:extLst>
              <a:ext uri="{FF2B5EF4-FFF2-40B4-BE49-F238E27FC236}">
                <a16:creationId xmlns:a16="http://schemas.microsoft.com/office/drawing/2014/main" id="{08998BB9-5F64-4A41-A09B-4A8FDE9F142D}"/>
              </a:ext>
            </a:extLst>
          </p:cNvPr>
          <p:cNvSpPr txBox="1"/>
          <p:nvPr>
            <p:custDataLst>
              <p:tags r:id="rId4"/>
            </p:custDataLst>
          </p:nvPr>
        </p:nvSpPr>
        <p:spPr>
          <a:xfrm>
            <a:off x="8534400" y="333758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11.3: Number of (#) suspected opioid deaths over time, in county</a:t>
            </a:r>
            <a:endParaRPr lang="en-US" sz="1400" spc="-50" dirty="0"/>
          </a:p>
        </p:txBody>
      </p:sp>
      <p:sp>
        <p:nvSpPr>
          <p:cNvPr id="7" name="Rectangle 6">
            <a:extLst>
              <a:ext uri="{FF2B5EF4-FFF2-40B4-BE49-F238E27FC236}">
                <a16:creationId xmlns:a16="http://schemas.microsoft.com/office/drawing/2014/main" id="{01CCA3F2-6399-4A1F-A98C-957BA85D803B}"/>
              </a:ext>
            </a:extLst>
          </p:cNvPr>
          <p:cNvSpPr/>
          <p:nvPr>
            <p:custDataLst>
              <p:tags r:id="rId5"/>
            </p:custDataLst>
          </p:nvPr>
        </p:nvSpPr>
        <p:spPr>
          <a:xfrm>
            <a:off x="8534400" y="3813115"/>
            <a:ext cx="3581400" cy="2308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Cares - Office of the Attorney General, 2019-2023</a:t>
            </a:r>
            <a:endParaRPr lang="en-US" sz="900" dirty="0"/>
          </a:p>
        </p:txBody>
      </p:sp>
      <p:graphicFrame>
        <p:nvGraphicFramePr>
          <p:cNvPr id="10" name="Chart 9">
            <a:extLst>
              <a:ext uri="{FF2B5EF4-FFF2-40B4-BE49-F238E27FC236}">
                <a16:creationId xmlns:a16="http://schemas.microsoft.com/office/drawing/2014/main" id="{B2A2F454-9897-4DF4-90C1-75065B03B360}"/>
              </a:ext>
            </a:extLst>
          </p:cNvPr>
          <p:cNvGraphicFramePr/>
          <p:nvPr>
            <p:custDataLst>
              <p:tags r:id="rId6"/>
            </p:custDataLst>
            <p:extLst>
              <p:ext uri="{D42A27DB-BD31-4B8C-83A1-F6EECF244321}">
                <p14:modId xmlns:p14="http://schemas.microsoft.com/office/powerpoint/2010/main" val="1332838304"/>
              </p:ext>
            </p:extLst>
          </p:nvPr>
        </p:nvGraphicFramePr>
        <p:xfrm>
          <a:off x="8534400" y="4043947"/>
          <a:ext cx="3281680" cy="2328333"/>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6" name="Chart 15">
            <a:extLst>
              <a:ext uri="{FF2B5EF4-FFF2-40B4-BE49-F238E27FC236}">
                <a16:creationId xmlns:a16="http://schemas.microsoft.com/office/drawing/2014/main" id="{91286CBF-9323-481C-A733-5173DADB8631}"/>
              </a:ext>
            </a:extLst>
          </p:cNvPr>
          <p:cNvGraphicFramePr/>
          <p:nvPr>
            <p:custDataLst>
              <p:tags r:id="rId7"/>
            </p:custDataLst>
            <p:extLst>
              <p:ext uri="{D42A27DB-BD31-4B8C-83A1-F6EECF244321}">
                <p14:modId xmlns:p14="http://schemas.microsoft.com/office/powerpoint/2010/main" val="1519243804"/>
              </p:ext>
            </p:extLst>
          </p:nvPr>
        </p:nvGraphicFramePr>
        <p:xfrm>
          <a:off x="3164074" y="914400"/>
          <a:ext cx="5446526" cy="5481059"/>
        </p:xfrm>
        <a:graphic>
          <a:graphicData uri="http://schemas.openxmlformats.org/drawingml/2006/chart">
            <c:chart xmlns:c="http://schemas.openxmlformats.org/drawingml/2006/chart" xmlns:r="http://schemas.openxmlformats.org/officeDocument/2006/relationships" r:id="rId12"/>
          </a:graphicData>
        </a:graphic>
      </p:graphicFrame>
      <p:sp>
        <p:nvSpPr>
          <p:cNvPr id="8" name="TextBox 7"/>
          <p:cNvSpPr txBox="1"/>
          <p:nvPr>
            <p:custDataLst>
              <p:tags r:id="rId8"/>
            </p:custDataLst>
          </p:nvPr>
        </p:nvSpPr>
        <p:spPr>
          <a:xfrm>
            <a:off x="8536709" y="6355372"/>
            <a:ext cx="3617726" cy="400110"/>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592884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0893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45743" y="60736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56EB777-6223-416D-ABBD-CE25284BE9F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11.4: Types of substances (%) identified at treatment center admissions, in county</a:t>
            </a:r>
            <a:endParaRPr lang="en-US" sz="2000" spc="-50" dirty="0"/>
          </a:p>
        </p:txBody>
      </p:sp>
      <p:sp>
        <p:nvSpPr>
          <p:cNvPr id="4" name="TextBox 3">
            <a:extLst>
              <a:ext uri="{FF2B5EF4-FFF2-40B4-BE49-F238E27FC236}">
                <a16:creationId xmlns:a16="http://schemas.microsoft.com/office/drawing/2014/main" id="{D125BE4E-0061-46F5-A0CA-98249B3D89BD}"/>
              </a:ext>
            </a:extLst>
          </p:cNvPr>
          <p:cNvSpPr txBox="1"/>
          <p:nvPr>
            <p:custDataLst>
              <p:tags r:id="rId3"/>
            </p:custDataLst>
          </p:nvPr>
        </p:nvSpPr>
        <p:spPr>
          <a:xfrm>
            <a:off x="3124200" y="30256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Department of Health Division of Mental Health and Addiction Services Office of Planning, Research, Evaluation and Prevention, 2023 Report. </a:t>
            </a:r>
            <a:endParaRPr lang="en-US" sz="1200" dirty="0"/>
          </a:p>
        </p:txBody>
      </p:sp>
      <p:graphicFrame>
        <p:nvGraphicFramePr>
          <p:cNvPr id="7" name="Chart 6">
            <a:extLst>
              <a:ext uri="{FF2B5EF4-FFF2-40B4-BE49-F238E27FC236}">
                <a16:creationId xmlns:a16="http://schemas.microsoft.com/office/drawing/2014/main" id="{C3235813-9A9C-4983-814A-BFB09D9C6738}"/>
              </a:ext>
            </a:extLst>
          </p:cNvPr>
          <p:cNvGraphicFramePr/>
          <p:nvPr>
            <p:custDataLst>
              <p:tags r:id="rId4"/>
            </p:custDataLst>
            <p:extLst>
              <p:ext uri="{D42A27DB-BD31-4B8C-83A1-F6EECF244321}">
                <p14:modId xmlns:p14="http://schemas.microsoft.com/office/powerpoint/2010/main" val="2145786976"/>
              </p:ext>
            </p:extLst>
          </p:nvPr>
        </p:nvGraphicFramePr>
        <p:xfrm>
          <a:off x="3459526" y="826177"/>
          <a:ext cx="81280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741509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135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10886" y="4724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Programs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01B4BDD-62CE-472D-AF18-5D0697B26C3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12.1: Types of mental health programs (#), in county</a:t>
            </a:r>
            <a:endParaRPr lang="en-US" sz="2000" spc="-50" dirty="0"/>
          </a:p>
        </p:txBody>
      </p:sp>
      <p:sp>
        <p:nvSpPr>
          <p:cNvPr id="5" name="TextBox 4">
            <a:extLst>
              <a:ext uri="{FF2B5EF4-FFF2-40B4-BE49-F238E27FC236}">
                <a16:creationId xmlns:a16="http://schemas.microsoft.com/office/drawing/2014/main" id="{8107882D-EAD0-4FAF-BA00-8A9B5A88F6C4}"/>
              </a:ext>
            </a:extLst>
          </p:cNvPr>
          <p:cNvSpPr txBox="1"/>
          <p:nvPr>
            <p:custDataLst>
              <p:tags r:id="rId4"/>
            </p:custDataLst>
          </p:nvPr>
        </p:nvSpPr>
        <p:spPr>
          <a:xfrm>
            <a:off x="3135086" y="30268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Department of Human Services, Directory of Mental Health Services, 2024</a:t>
            </a:r>
            <a:endParaRPr lang="en-US" sz="1200" dirty="0"/>
          </a:p>
        </p:txBody>
      </p:sp>
      <p:graphicFrame>
        <p:nvGraphicFramePr>
          <p:cNvPr id="8" name="Chart 7">
            <a:extLst>
              <a:ext uri="{FF2B5EF4-FFF2-40B4-BE49-F238E27FC236}">
                <a16:creationId xmlns:a16="http://schemas.microsoft.com/office/drawing/2014/main" id="{9AC6D7FC-6D51-4DF1-A9B1-61A09A31390E}"/>
              </a:ext>
            </a:extLst>
          </p:cNvPr>
          <p:cNvGraphicFramePr/>
          <p:nvPr>
            <p:custDataLst>
              <p:tags r:id="rId5"/>
            </p:custDataLst>
            <p:extLst>
              <p:ext uri="{D42A27DB-BD31-4B8C-83A1-F6EECF244321}">
                <p14:modId xmlns:p14="http://schemas.microsoft.com/office/powerpoint/2010/main" val="3059359691"/>
              </p:ext>
            </p:extLst>
          </p:nvPr>
        </p:nvGraphicFramePr>
        <p:xfrm>
          <a:off x="3246120" y="823780"/>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E525FC82-D742-49BA-B5F3-55C81FAB3D0D}"/>
              </a:ext>
            </a:extLst>
          </p:cNvPr>
          <p:cNvSpPr txBox="1"/>
          <p:nvPr>
            <p:custDataLst>
              <p:tags r:id="rId6"/>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Medium" panose="020B0603020102020204" pitchFamily="34" charset="0"/>
              </a:rPr>
              <a:t>Note: These services are DMHAS Contracted Providers Only. </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32895307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9357" y="4838677"/>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FDA4A31-9CCE-4B46-9C73-6F325F883FB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12.2: Frequency (%) of mental health distress in NJ (by county) – age adjusted</a:t>
            </a:r>
            <a:endParaRPr lang="en-US" sz="2000" spc="-50" dirty="0"/>
          </a:p>
        </p:txBody>
      </p:sp>
      <p:sp>
        <p:nvSpPr>
          <p:cNvPr id="5" name="TextBox 4">
            <a:extLst>
              <a:ext uri="{FF2B5EF4-FFF2-40B4-BE49-F238E27FC236}">
                <a16:creationId xmlns:a16="http://schemas.microsoft.com/office/drawing/2014/main" id="{7BCBB176-3C1D-4DE3-8B27-D56EDC52FA2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graphicFrame>
        <p:nvGraphicFramePr>
          <p:cNvPr id="8" name="Chart 7">
            <a:extLst>
              <a:ext uri="{FF2B5EF4-FFF2-40B4-BE49-F238E27FC236}">
                <a16:creationId xmlns:a16="http://schemas.microsoft.com/office/drawing/2014/main" id="{44951912-7FA3-42A2-A1F3-4F9159A521FF}"/>
              </a:ext>
            </a:extLst>
          </p:cNvPr>
          <p:cNvGraphicFramePr/>
          <p:nvPr>
            <p:custDataLst>
              <p:tags r:id="rId4"/>
            </p:custDataLst>
            <p:extLst>
              <p:ext uri="{D42A27DB-BD31-4B8C-83A1-F6EECF244321}">
                <p14:modId xmlns:p14="http://schemas.microsoft.com/office/powerpoint/2010/main" val="443627653"/>
              </p:ext>
            </p:extLst>
          </p:nvPr>
        </p:nvGraphicFramePr>
        <p:xfrm>
          <a:off x="3252819" y="738664"/>
          <a:ext cx="4671981" cy="6119336"/>
        </p:xfrm>
        <a:graphic>
          <a:graphicData uri="http://schemas.openxmlformats.org/drawingml/2006/chart">
            <c:chart xmlns:c="http://schemas.openxmlformats.org/drawingml/2006/chart" xmlns:r="http://schemas.openxmlformats.org/officeDocument/2006/relationships" r:id="rId11"/>
          </a:graphicData>
        </a:graphic>
      </p:graphicFrame>
      <p:sp>
        <p:nvSpPr>
          <p:cNvPr id="9" name="TextBox 8">
            <a:extLst>
              <a:ext uri="{FF2B5EF4-FFF2-40B4-BE49-F238E27FC236}">
                <a16:creationId xmlns:a16="http://schemas.microsoft.com/office/drawing/2014/main" id="{5BD6E97D-1E6F-4D71-B062-9EAFDF33D04F}"/>
              </a:ext>
            </a:extLst>
          </p:cNvPr>
          <p:cNvSpPr txBox="1"/>
          <p:nvPr>
            <p:custDataLst>
              <p:tags r:id="rId5"/>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12.3: Frequency (%) of mental health distress over time - age adjusted, in county</a:t>
            </a:r>
            <a:endParaRPr lang="en-US" sz="1400" spc="-50" dirty="0"/>
          </a:p>
        </p:txBody>
      </p:sp>
      <p:sp>
        <p:nvSpPr>
          <p:cNvPr id="10" name="Rectangle 9">
            <a:extLst>
              <a:ext uri="{FF2B5EF4-FFF2-40B4-BE49-F238E27FC236}">
                <a16:creationId xmlns:a16="http://schemas.microsoft.com/office/drawing/2014/main" id="{0468E016-2933-428E-BE81-58C2628BADF9}"/>
              </a:ext>
            </a:extLst>
          </p:cNvPr>
          <p:cNvSpPr/>
          <p:nvPr>
            <p:custDataLst>
              <p:tags r:id="rId6"/>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Query Building Tool, 2017-2022. 2019 data not available.</a:t>
            </a:r>
            <a:endParaRPr lang="en-US" sz="900" dirty="0"/>
          </a:p>
        </p:txBody>
      </p:sp>
      <p:graphicFrame>
        <p:nvGraphicFramePr>
          <p:cNvPr id="13" name="Chart 12">
            <a:extLst>
              <a:ext uri="{FF2B5EF4-FFF2-40B4-BE49-F238E27FC236}">
                <a16:creationId xmlns:a16="http://schemas.microsoft.com/office/drawing/2014/main" id="{06F582B7-453A-42F3-86AE-899A7E7B62C6}"/>
              </a:ext>
            </a:extLst>
          </p:cNvPr>
          <p:cNvGraphicFramePr/>
          <p:nvPr>
            <p:custDataLst>
              <p:tags r:id="rId7"/>
            </p:custDataLst>
            <p:extLst>
              <p:ext uri="{D42A27DB-BD31-4B8C-83A1-F6EECF244321}">
                <p14:modId xmlns:p14="http://schemas.microsoft.com/office/powerpoint/2010/main" val="4092853692"/>
              </p:ext>
            </p:extLst>
          </p:nvPr>
        </p:nvGraphicFramePr>
        <p:xfrm>
          <a:off x="8407400" y="4315877"/>
          <a:ext cx="358140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1"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1885760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0" y="4343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24200" y="146695"/>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12.4: Frequency (%) of mental health distress by race/ethnicity  - age adjusted, in county </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3"/>
            </p:custDataLst>
          </p:nvPr>
        </p:nvSpPr>
        <p:spPr>
          <a:xfrm>
            <a:off x="3124199" y="733015"/>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4"/>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12.5: Frequency (%) of mental health distress by sex – age adjusted, in county</a:t>
            </a:r>
            <a:endParaRPr lang="en-US" sz="2000" spc="-50" dirty="0"/>
          </a:p>
        </p:txBody>
      </p:sp>
      <p:sp>
        <p:nvSpPr>
          <p:cNvPr id="8" name="TextBox 7">
            <a:extLst>
              <a:ext uri="{FF2B5EF4-FFF2-40B4-BE49-F238E27FC236}">
                <a16:creationId xmlns:a16="http://schemas.microsoft.com/office/drawing/2014/main" id="{BA139A88-3BC0-4802-9727-94A9BC8F993C}"/>
              </a:ext>
            </a:extLst>
          </p:cNvPr>
          <p:cNvSpPr txBox="1"/>
          <p:nvPr>
            <p:custDataLst>
              <p:tags r:id="rId5"/>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Mental health distress = % of respondents who indicated that 14 or more of the past 30 days were “not good”.</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6"/>
            </p:custDataLst>
            <p:extLst>
              <p:ext uri="{D42A27DB-BD31-4B8C-83A1-F6EECF244321}">
                <p14:modId xmlns:p14="http://schemas.microsoft.com/office/powerpoint/2010/main" val="2010338162"/>
              </p:ext>
            </p:extLst>
          </p:nvPr>
        </p:nvGraphicFramePr>
        <p:xfrm>
          <a:off x="3352800" y="1010014"/>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7"/>
            </p:custDataLst>
            <p:extLst>
              <p:ext uri="{D42A27DB-BD31-4B8C-83A1-F6EECF244321}">
                <p14:modId xmlns:p14="http://schemas.microsoft.com/office/powerpoint/2010/main" val="71764759"/>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8"/>
            </p:custDataLst>
          </p:nvPr>
        </p:nvSpPr>
        <p:spPr>
          <a:xfrm>
            <a:off x="3203419" y="6311195"/>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9"/>
            </p:custDataLst>
          </p:nvPr>
        </p:nvSpPr>
        <p:spPr>
          <a:xfrm>
            <a:off x="-60960" y="56652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F05B8BA3-6314-4ADD-8850-401D7130D415}"/>
              </a:ext>
            </a:extLst>
          </p:cNvPr>
          <p:cNvSpPr txBox="1"/>
          <p:nvPr>
            <p:custDataLst>
              <p:tags r:id="rId10"/>
            </p:custDataLst>
          </p:nvPr>
        </p:nvSpPr>
        <p:spPr>
          <a:xfrm>
            <a:off x="3154680" y="3871426"/>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Tree>
    <p:extLst>
      <p:ext uri="{BB962C8B-B14F-4D97-AF65-F5344CB8AC3E}">
        <p14:creationId xmlns:p14="http://schemas.microsoft.com/office/powerpoint/2010/main" val="146240699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2658" y="4343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53A52EB-70D7-4AF5-A4D4-89A18F5CC56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12.6: Frequency of diagnosed depression (%) in NJ (by county)  - age adjusted</a:t>
            </a:r>
            <a:endParaRPr lang="en-US" sz="2000" spc="-50" dirty="0"/>
          </a:p>
        </p:txBody>
      </p:sp>
      <p:sp>
        <p:nvSpPr>
          <p:cNvPr id="6" name="TextBox 5">
            <a:extLst>
              <a:ext uri="{FF2B5EF4-FFF2-40B4-BE49-F238E27FC236}">
                <a16:creationId xmlns:a16="http://schemas.microsoft.com/office/drawing/2014/main" id="{F15A34B5-6F58-4627-BDF4-701E7F24B8A7}"/>
              </a:ext>
            </a:extLst>
          </p:cNvPr>
          <p:cNvSpPr txBox="1"/>
          <p:nvPr>
            <p:custDataLst>
              <p:tags r:id="rId3"/>
            </p:custDataLst>
          </p:nvPr>
        </p:nvSpPr>
        <p:spPr>
          <a:xfrm>
            <a:off x="8534400" y="32509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12.7: Frequency (%) of depression over time, in county</a:t>
            </a:r>
            <a:endParaRPr lang="en-US" sz="1400" spc="-50" dirty="0"/>
          </a:p>
        </p:txBody>
      </p:sp>
      <p:sp>
        <p:nvSpPr>
          <p:cNvPr id="7" name="Rectangle 6">
            <a:extLst>
              <a:ext uri="{FF2B5EF4-FFF2-40B4-BE49-F238E27FC236}">
                <a16:creationId xmlns:a16="http://schemas.microsoft.com/office/drawing/2014/main" id="{00F27AC9-A132-4413-AB6B-92E1D0F2FA8D}"/>
              </a:ext>
            </a:extLst>
          </p:cNvPr>
          <p:cNvSpPr/>
          <p:nvPr>
            <p:custDataLst>
              <p:tags r:id="rId4"/>
            </p:custDataLst>
          </p:nvPr>
        </p:nvSpPr>
        <p:spPr>
          <a:xfrm>
            <a:off x="8534400" y="36576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Query Building Tool, 2017-2022. 2019 data not available.</a:t>
            </a:r>
            <a:endParaRPr lang="en-US" sz="900" dirty="0"/>
          </a:p>
        </p:txBody>
      </p:sp>
      <p:sp>
        <p:nvSpPr>
          <p:cNvPr id="8" name="TextBox 7">
            <a:extLst>
              <a:ext uri="{FF2B5EF4-FFF2-40B4-BE49-F238E27FC236}">
                <a16:creationId xmlns:a16="http://schemas.microsoft.com/office/drawing/2014/main" id="{3DCEA526-37F3-412A-A852-0E66ECBA405E}"/>
              </a:ext>
            </a:extLst>
          </p:cNvPr>
          <p:cNvSpPr txBox="1"/>
          <p:nvPr>
            <p:custDataLst>
              <p:tags r:id="rId5"/>
            </p:custDataLst>
          </p:nvPr>
        </p:nvSpPr>
        <p:spPr>
          <a:xfrm>
            <a:off x="3167424" y="6339290"/>
            <a:ext cx="8495867" cy="457200"/>
          </a:xfrm>
          <a:prstGeom prst="rect">
            <a:avLst/>
          </a:prstGeom>
          <a:noFill/>
        </p:spPr>
        <p:txBody>
          <a:bodyPr wrap="square" rtlCol="0" anchor="ctr" anchorCtr="0">
            <a:noAutofit/>
          </a:bodyPr>
          <a:lstStyle/>
          <a:p>
            <a:pPr algn="just"/>
            <a:r>
              <a:rPr lang="en-US" sz="1000">
                <a:latin typeface="Franklin Gothic Book"/>
              </a:rPr>
              <a:t>Explanation. These rates represent the percentage of the population with depression diagnosis from a professional at any time during one’s lifetime.</a:t>
            </a:r>
            <a:endParaRPr lang="en-US" sz="1000" i="1" dirty="0">
              <a:latin typeface="Franklin Gothic Book"/>
            </a:endParaRPr>
          </a:p>
        </p:txBody>
      </p:sp>
      <p:graphicFrame>
        <p:nvGraphicFramePr>
          <p:cNvPr id="11" name="Chart 10">
            <a:extLst>
              <a:ext uri="{FF2B5EF4-FFF2-40B4-BE49-F238E27FC236}">
                <a16:creationId xmlns:a16="http://schemas.microsoft.com/office/drawing/2014/main" id="{22F07298-F47E-404C-BC6B-18ABDCCABBF1}"/>
              </a:ext>
            </a:extLst>
          </p:cNvPr>
          <p:cNvGraphicFramePr/>
          <p:nvPr>
            <p:custDataLst>
              <p:tags r:id="rId6"/>
            </p:custDataLst>
            <p:extLst>
              <p:ext uri="{D42A27DB-BD31-4B8C-83A1-F6EECF244321}">
                <p14:modId xmlns:p14="http://schemas.microsoft.com/office/powerpoint/2010/main" val="3968342973"/>
              </p:ext>
            </p:extLst>
          </p:nvPr>
        </p:nvGraphicFramePr>
        <p:xfrm>
          <a:off x="3167424" y="685800"/>
          <a:ext cx="5900376" cy="57150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16A3EE50-7EEE-4B49-873E-2777915CC41A}"/>
              </a:ext>
            </a:extLst>
          </p:cNvPr>
          <p:cNvGraphicFramePr/>
          <p:nvPr>
            <p:custDataLst>
              <p:tags r:id="rId7"/>
            </p:custDataLst>
            <p:extLst>
              <p:ext uri="{D42A27DB-BD31-4B8C-83A1-F6EECF244321}">
                <p14:modId xmlns:p14="http://schemas.microsoft.com/office/powerpoint/2010/main" val="2175207158"/>
              </p:ext>
            </p:extLst>
          </p:nvPr>
        </p:nvGraphicFramePr>
        <p:xfrm>
          <a:off x="8542774" y="4026932"/>
          <a:ext cx="3255891" cy="2393152"/>
        </p:xfrm>
        <a:graphic>
          <a:graphicData uri="http://schemas.openxmlformats.org/drawingml/2006/chart">
            <c:chart xmlns:c="http://schemas.openxmlformats.org/drawingml/2006/chart" xmlns:r="http://schemas.openxmlformats.org/officeDocument/2006/relationships" r:id="rId13"/>
          </a:graphicData>
        </a:graphic>
      </p:graphicFrame>
      <p:sp>
        <p:nvSpPr>
          <p:cNvPr id="12"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28903" y="518778"/>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3" name="TextBox 12">
            <a:extLst>
              <a:ext uri="{FF2B5EF4-FFF2-40B4-BE49-F238E27FC236}">
                <a16:creationId xmlns:a16="http://schemas.microsoft.com/office/drawing/2014/main" id="{4F8AEB08-FEAD-400E-8069-CEFD60261B14}"/>
              </a:ext>
            </a:extLst>
          </p:cNvPr>
          <p:cNvSpPr txBox="1"/>
          <p:nvPr>
            <p:custDataLst>
              <p:tags r:id="rId9"/>
            </p:custDataLst>
          </p:nvPr>
        </p:nvSpPr>
        <p:spPr>
          <a:xfrm>
            <a:off x="3124200" y="32800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Tree>
    <p:extLst>
      <p:ext uri="{BB962C8B-B14F-4D97-AF65-F5344CB8AC3E}">
        <p14:creationId xmlns:p14="http://schemas.microsoft.com/office/powerpoint/2010/main" val="7224175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16329" y="44196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74798"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12.8: Diagnosed depression by race/ethnicity, in county</a:t>
            </a:r>
            <a:endParaRPr lang="en-US" sz="2000" spc="-50" dirty="0"/>
          </a:p>
        </p:txBody>
      </p:sp>
      <p:sp>
        <p:nvSpPr>
          <p:cNvPr id="6" name="TextBox 5">
            <a:extLst>
              <a:ext uri="{FF2B5EF4-FFF2-40B4-BE49-F238E27FC236}">
                <a16:creationId xmlns:a16="http://schemas.microsoft.com/office/drawing/2014/main" id="{390DE39C-EC98-4916-BA0E-2953EA2F8DD7}"/>
              </a:ext>
            </a:extLst>
          </p:cNvPr>
          <p:cNvSpPr txBox="1"/>
          <p:nvPr>
            <p:custDataLst>
              <p:tags r:id="rId3"/>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12.9: Diagnosed depression by sex, in county  </a:t>
            </a:r>
            <a:endParaRPr lang="en-US" sz="2000" spc="-50" dirty="0"/>
          </a:p>
        </p:txBody>
      </p:sp>
      <p:sp>
        <p:nvSpPr>
          <p:cNvPr id="8" name="TextBox 7">
            <a:extLst>
              <a:ext uri="{FF2B5EF4-FFF2-40B4-BE49-F238E27FC236}">
                <a16:creationId xmlns:a16="http://schemas.microsoft.com/office/drawing/2014/main" id="{BA139A88-3BC0-4802-9727-94A9BC8F993C}"/>
              </a:ext>
            </a:extLst>
          </p:cNvPr>
          <p:cNvSpPr txBox="1"/>
          <p:nvPr>
            <p:custDataLst>
              <p:tags r:id="rId4"/>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These rates represent the percentage of the population with depression diagnosis from a professional at any time during one’s lifetime.</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5"/>
            </p:custDataLst>
            <p:extLst>
              <p:ext uri="{D42A27DB-BD31-4B8C-83A1-F6EECF244321}">
                <p14:modId xmlns:p14="http://schemas.microsoft.com/office/powerpoint/2010/main" val="3641875133"/>
              </p:ext>
            </p:extLst>
          </p:nvPr>
        </p:nvGraphicFramePr>
        <p:xfrm>
          <a:off x="3352800" y="800461"/>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6"/>
            </p:custDataLst>
            <p:extLst>
              <p:ext uri="{D42A27DB-BD31-4B8C-83A1-F6EECF244321}">
                <p14:modId xmlns:p14="http://schemas.microsoft.com/office/powerpoint/2010/main" val="2556297591"/>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7"/>
            </p:custDataLst>
          </p:nvPr>
        </p:nvSpPr>
        <p:spPr>
          <a:xfrm>
            <a:off x="3194183" y="6315977"/>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676781"/>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A9C75816-D3CD-4733-B79A-DB135B6F4B9A}"/>
              </a:ext>
            </a:extLst>
          </p:cNvPr>
          <p:cNvSpPr txBox="1"/>
          <p:nvPr>
            <p:custDataLst>
              <p:tags r:id="rId9"/>
            </p:custDataLst>
          </p:nvPr>
        </p:nvSpPr>
        <p:spPr>
          <a:xfrm>
            <a:off x="3194183" y="2985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
        <p:nvSpPr>
          <p:cNvPr id="16" name="TextBox 15">
            <a:extLst>
              <a:ext uri="{FF2B5EF4-FFF2-40B4-BE49-F238E27FC236}">
                <a16:creationId xmlns:a16="http://schemas.microsoft.com/office/drawing/2014/main" id="{C014EBC2-F3F4-49E4-9A27-4FA7A14BE6E3}"/>
              </a:ext>
            </a:extLst>
          </p:cNvPr>
          <p:cNvSpPr txBox="1"/>
          <p:nvPr>
            <p:custDataLst>
              <p:tags r:id="rId10"/>
            </p:custDataLst>
          </p:nvPr>
        </p:nvSpPr>
        <p:spPr>
          <a:xfrm>
            <a:off x="3142161" y="383754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Tree>
    <p:extLst>
      <p:ext uri="{BB962C8B-B14F-4D97-AF65-F5344CB8AC3E}">
        <p14:creationId xmlns:p14="http://schemas.microsoft.com/office/powerpoint/2010/main" val="118424529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060E3A-A72E-4BBE-9A79-AC6BFDFAEB5E}"/>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12.10: Suicide Death Rate (per 100,000 population) – age adjusted (by county)</a:t>
            </a:r>
            <a:endParaRPr lang="en-US" sz="2000" spc="-50" dirty="0"/>
          </a:p>
        </p:txBody>
      </p:sp>
      <p:sp>
        <p:nvSpPr>
          <p:cNvPr id="4" name="TextBox 3">
            <a:extLst>
              <a:ext uri="{FF2B5EF4-FFF2-40B4-BE49-F238E27FC236}">
                <a16:creationId xmlns:a16="http://schemas.microsoft.com/office/drawing/2014/main" id="{F442D254-E271-4971-833B-DE01120C1424}"/>
              </a:ext>
            </a:extLst>
          </p:cNvPr>
          <p:cNvSpPr txBox="1"/>
          <p:nvPr>
            <p:custDataLst>
              <p:tags r:id="rId2"/>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NJSHAD, New Jersey State Health Assessment Data, 2018-2020
</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3"/>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Includes both youth and adults </a:t>
            </a:r>
            <a:endParaRPr lang="en-US" sz="1000" dirty="0">
              <a:latin typeface="Franklin Gothic Book" panose="020B0503020102020204" pitchFamily="34" charset="0"/>
            </a:endParaRPr>
          </a:p>
        </p:txBody>
      </p:sp>
      <p:graphicFrame>
        <p:nvGraphicFramePr>
          <p:cNvPr id="6" name="Chart 5">
            <a:extLst>
              <a:ext uri="{FF2B5EF4-FFF2-40B4-BE49-F238E27FC236}">
                <a16:creationId xmlns:a16="http://schemas.microsoft.com/office/drawing/2014/main" id="{66E00E27-8358-46F8-8263-9970F1EAD8ED}"/>
              </a:ext>
            </a:extLst>
          </p:cNvPr>
          <p:cNvGraphicFramePr/>
          <p:nvPr>
            <p:custDataLst>
              <p:tags r:id="rId4"/>
            </p:custDataLst>
            <p:extLst>
              <p:ext uri="{D42A27DB-BD31-4B8C-83A1-F6EECF244321}">
                <p14:modId xmlns:p14="http://schemas.microsoft.com/office/powerpoint/2010/main" val="1725203934"/>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08B274AE-EC7C-498C-B91A-10632DE8EECA}"/>
              </a:ext>
            </a:extLst>
          </p:cNvPr>
          <p:cNvSpPr txBox="1"/>
          <p:nvPr>
            <p:custDataLst>
              <p:tags r:id="rId5"/>
            </p:custDataLst>
          </p:nvPr>
        </p:nvSpPr>
        <p:spPr>
          <a:xfrm>
            <a:off x="-32084" y="44958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Suicide Rate</a:t>
            </a:r>
            <a:endParaRPr lang="en-US" sz="2400" spc="-1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6"/>
            </p:custDataLst>
          </p:nvPr>
        </p:nvSpPr>
        <p:spPr>
          <a:xfrm>
            <a:off x="-24519" y="61007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5314021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5892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3595BD6-D345-486A-800F-EE766903B9F0}"/>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13.1: Children (#) enrolled in special education services in NJ (by county)</a:t>
            </a:r>
            <a:endParaRPr lang="en-US" sz="20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latin typeface="Franklin Gothic Medium" panose="020B0603020102020204" pitchFamily="34" charset="0"/>
              </a:rPr>
              <a:t>Source: New Jersey Department of Education Office of Special Education Programs, 2022-2023 Special Education Data</a:t>
            </a:r>
            <a:endParaRPr lang="en-US" sz="1200" dirty="0"/>
          </a:p>
        </p:txBody>
      </p:sp>
      <p:sp>
        <p:nvSpPr>
          <p:cNvPr id="6" name="Rectangle 5">
            <a:extLst>
              <a:ext uri="{FF2B5EF4-FFF2-40B4-BE49-F238E27FC236}">
                <a16:creationId xmlns:a16="http://schemas.microsoft.com/office/drawing/2014/main" id="{6E7FD24F-F2C4-45EC-BACA-F10F588D30F7}"/>
              </a:ext>
            </a:extLst>
          </p:cNvPr>
          <p:cNvSpPr/>
          <p:nvPr>
            <p:custDataLst>
              <p:tags r:id="rId4"/>
            </p:custDataLst>
          </p:nvPr>
        </p:nvSpPr>
        <p:spPr>
          <a:xfrm>
            <a:off x="3174798" y="6459265"/>
            <a:ext cx="9017202" cy="246221"/>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a:solidFill>
                  <a:schemeClr val="tx1">
                    <a:lumMod val="95000"/>
                    <a:lumOff val="5000"/>
                  </a:schemeClr>
                </a:solidFill>
                <a:latin typeface="Franklin Gothic Book" panose="020B0503020102020204" pitchFamily="34" charset="0"/>
              </a:rPr>
              <a:t>Note: Charter schools were included in the county of registered address. Note that total county population size has not been accounted for in this indicator</a:t>
            </a:r>
            <a:endParaRPr lang="en-US" sz="1000" dirty="0">
              <a:solidFill>
                <a:schemeClr val="tx1">
                  <a:lumMod val="95000"/>
                  <a:lumOff val="5000"/>
                </a:schemeClr>
              </a:solidFill>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03FE697F-CF90-4546-BD74-AA2598928850}"/>
              </a:ext>
            </a:extLst>
          </p:cNvPr>
          <p:cNvGraphicFramePr/>
          <p:nvPr>
            <p:custDataLst>
              <p:tags r:id="rId5"/>
            </p:custDataLst>
            <p:extLst>
              <p:ext uri="{D42A27DB-BD31-4B8C-83A1-F6EECF244321}">
                <p14:modId xmlns:p14="http://schemas.microsoft.com/office/powerpoint/2010/main" val="756402857"/>
              </p:ext>
            </p:extLst>
          </p:nvPr>
        </p:nvGraphicFramePr>
        <p:xfrm>
          <a:off x="3228171" y="615553"/>
          <a:ext cx="8856936" cy="575807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02664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a:latin typeface="Franklin Gothic Medium"/>
              </a:rPr>
              <a:t>0.1 Cape May County Basic Needs Overview</a:t>
            </a:r>
            <a:endParaRPr lang="en-US" sz="3200" b="1" dirty="0">
              <a:latin typeface="Franklin Gothic Medium"/>
            </a:endParaRPr>
          </a:p>
        </p:txBody>
      </p:sp>
      <p:sp>
        <p:nvSpPr>
          <p:cNvPr id="3" name="TextBox 12">
            <a:extLst>
              <a:ext uri="{FF2B5EF4-FFF2-40B4-BE49-F238E27FC236}">
                <a16:creationId xmlns:a16="http://schemas.microsoft.com/office/drawing/2014/main" id="{C930BC7D-94F5-4A40-A6BB-CB148FB641CB}"/>
              </a:ext>
            </a:extLst>
          </p:cNvPr>
          <p:cNvSpPr txBox="1"/>
          <p:nvPr>
            <p:custDataLst>
              <p:tags r:id="rId2"/>
            </p:custDataLst>
          </p:nvPr>
        </p:nvSpPr>
        <p:spPr>
          <a:xfrm>
            <a:off x="7685661" y="544374"/>
            <a:ext cx="4372304" cy="323165"/>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a:latin typeface="Franklin Gothic Book"/>
              </a:rPr>
              <a:t>Compared to Other Counties</a:t>
            </a:r>
            <a:endParaRPr lang="en-US" sz="1500" dirty="0">
              <a:cs typeface="Calibri"/>
            </a:endParaRPr>
          </a:p>
        </p:txBody>
      </p:sp>
      <p:sp>
        <p:nvSpPr>
          <p:cNvPr id="4" name="TextBox 1"/>
          <p:cNvSpPr txBox="1"/>
          <p:nvPr>
            <p:custDataLst>
              <p:tags r:id="rId3"/>
            </p:custDataLst>
          </p:nvPr>
        </p:nvSpPr>
        <p:spPr>
          <a:xfrm>
            <a:off x="7685661" y="792512"/>
            <a:ext cx="134065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FF0000"/>
                </a:solidFill>
                <a:latin typeface="Franklin Gothic Medium"/>
              </a:rPr>
              <a:t>Greater Need</a:t>
            </a:r>
            <a:endParaRPr lang="en-US" sz="1500" dirty="0">
              <a:solidFill>
                <a:srgbClr val="FF0000"/>
              </a:solidFill>
              <a:latin typeface="Franklin Gothic Medium"/>
            </a:endParaRPr>
          </a:p>
        </p:txBody>
      </p:sp>
      <p:sp>
        <p:nvSpPr>
          <p:cNvPr id="5" name="TextBox 4"/>
          <p:cNvSpPr txBox="1"/>
          <p:nvPr>
            <p:custDataLst>
              <p:tags r:id="rId4"/>
            </p:custDataLst>
          </p:nvPr>
        </p:nvSpPr>
        <p:spPr>
          <a:xfrm>
            <a:off x="10943436" y="819835"/>
            <a:ext cx="1248564"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92D050"/>
                </a:solidFill>
                <a:latin typeface="Franklin Gothic Medium"/>
              </a:rPr>
              <a:t>Lesser Need</a:t>
            </a:r>
            <a:endParaRPr lang="en-US" sz="1500" dirty="0">
              <a:solidFill>
                <a:srgbClr val="92D050"/>
              </a:solidFill>
              <a:latin typeface="Franklin Gothic Medium"/>
            </a:endParaRP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3416558599"/>
              </p:ext>
            </p:extLst>
          </p:nvPr>
        </p:nvGraphicFramePr>
        <p:xfrm>
          <a:off x="3276600" y="544375"/>
          <a:ext cx="4419600" cy="6497568"/>
        </p:xfrm>
        <a:graphic>
          <a:graphicData uri="http://schemas.openxmlformats.org/drawingml/2006/table">
            <a:tbl>
              <a:tblPr firstRow="1" bandRow="1">
                <a:tableStyleId>{C083E6E3-FA7D-4D7B-A595-EF9225AFEA82}</a:tableStyleId>
              </a:tblPr>
              <a:tblGrid>
                <a:gridCol w="838200">
                  <a:extLst>
                    <a:ext uri="{9D8B030D-6E8A-4147-A177-3AD203B41FA5}">
                      <a16:colId xmlns:a16="http://schemas.microsoft.com/office/drawing/2014/main" val="1629768082"/>
                    </a:ext>
                  </a:extLst>
                </a:gridCol>
                <a:gridCol w="3581400">
                  <a:extLst>
                    <a:ext uri="{9D8B030D-6E8A-4147-A177-3AD203B41FA5}">
                      <a16:colId xmlns:a16="http://schemas.microsoft.com/office/drawing/2014/main" val="2346253339"/>
                    </a:ext>
                  </a:extLst>
                </a:gridCol>
              </a:tblGrid>
              <a:tr h="587484">
                <a:tc>
                  <a:txBody>
                    <a:bodyPr/>
                    <a:lstStyle/>
                    <a:p>
                      <a:r>
                        <a:rPr lang="en-US">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a:latin typeface="Franklin Gothic Book" panose="020B0503020102020204" pitchFamily="34" charset="0"/>
                        </a:rPr>
                        <a:t>Data Description</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459912">
                <a:tc>
                  <a:txBody>
                    <a:bodyPr/>
                    <a:lstStyle/>
                    <a:p>
                      <a:r>
                        <a:rPr lang="en-US" sz="1800">
                          <a:latin typeface="Franklin Gothic Book" panose="020B0503020102020204" pitchFamily="34" charset="0"/>
                        </a:rPr>
                        <a:t>2.3</a:t>
                      </a:r>
                      <a:endParaRPr lang="en-US" sz="18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sz="1800">
                          <a:latin typeface="Franklin Gothic Book" panose="020B0503020102020204" pitchFamily="34" charset="0"/>
                        </a:rPr>
                        <a:t>Median household income</a:t>
                      </a:r>
                      <a:endParaRPr lang="en-US" sz="18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587484">
                <a:tc>
                  <a:txBody>
                    <a:bodyPr/>
                    <a:lstStyle/>
                    <a:p>
                      <a:r>
                        <a:rPr lang="en-US" sz="1800">
                          <a:latin typeface="Franklin Gothic Book" panose="020B0503020102020204" pitchFamily="34" charset="0"/>
                        </a:rPr>
                        <a:t>2.6</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800">
                          <a:latin typeface="Franklin Gothic Book" panose="020B0503020102020204" pitchFamily="34" charset="0"/>
                        </a:rPr>
                        <a:t>Families with children under the age of 18 living in poverty</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587484">
                <a:tc>
                  <a:txBody>
                    <a:bodyPr/>
                    <a:lstStyle/>
                    <a:p>
                      <a:r>
                        <a:rPr lang="en-US" sz="1800">
                          <a:latin typeface="Franklin Gothic Book" panose="020B0503020102020204" pitchFamily="34" charset="0"/>
                        </a:rPr>
                        <a:t>3.1</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800">
                          <a:latin typeface="Franklin Gothic Book" panose="020B0503020102020204" pitchFamily="34" charset="0"/>
                        </a:rPr>
                        <a:t>Household income spent on housing</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504473">
                <a:tc>
                  <a:txBody>
                    <a:bodyPr/>
                    <a:lstStyle/>
                    <a:p>
                      <a:r>
                        <a:rPr lang="en-US" sz="1800">
                          <a:latin typeface="Franklin Gothic Book" panose="020B0503020102020204" pitchFamily="34" charset="0"/>
                        </a:rPr>
                        <a:t>4.1</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800" dirty="0">
                          <a:latin typeface="Franklin Gothic Book" panose="020B0503020102020204" pitchFamily="34" charset="0"/>
                        </a:rPr>
                        <a:t>Food insecurity</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587484">
                <a:tc>
                  <a:txBody>
                    <a:bodyPr/>
                    <a:lstStyle/>
                    <a:p>
                      <a:r>
                        <a:rPr lang="en-US" sz="1800">
                          <a:latin typeface="Franklin Gothic Book" panose="020B0503020102020204" pitchFamily="34" charset="0"/>
                        </a:rPr>
                        <a:t>6.3</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noFill/>
                  </a:tcPr>
                </a:tc>
                <a:tc>
                  <a:txBody>
                    <a:bodyPr/>
                    <a:lstStyle/>
                    <a:p>
                      <a:r>
                        <a:rPr lang="en-US" sz="1800" dirty="0">
                          <a:latin typeface="Franklin Gothic Book" panose="020B0503020102020204" pitchFamily="34" charset="0"/>
                        </a:rPr>
                        <a:t>Cost of transportation as a percentage of income in NJ</a:t>
                      </a: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285491812"/>
                  </a:ext>
                </a:extLst>
              </a:tr>
              <a:tr h="605754">
                <a:tc>
                  <a:txBody>
                    <a:bodyPr/>
                    <a:lstStyle/>
                    <a:p>
                      <a:r>
                        <a:rPr lang="en-US" sz="1800">
                          <a:latin typeface="Franklin Gothic Book" panose="020B0503020102020204" pitchFamily="34" charset="0"/>
                        </a:rPr>
                        <a:t>7.1</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Franklin Gothic Book" panose="020B0503020102020204" pitchFamily="34" charset="0"/>
                        </a:rPr>
                        <a:t>Children under the age of 18 without health insurance</a:t>
                      </a: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extLst>
                  <a:ext uri="{0D108BD9-81ED-4DB2-BD59-A6C34878D82A}">
                    <a16:rowId xmlns:a16="http://schemas.microsoft.com/office/drawing/2014/main" val="1499493323"/>
                  </a:ext>
                </a:extLst>
              </a:tr>
              <a:tr h="839263">
                <a:tc>
                  <a:txBody>
                    <a:bodyPr/>
                    <a:lstStyle/>
                    <a:p>
                      <a:r>
                        <a:rPr lang="en-US" sz="1800">
                          <a:latin typeface="Franklin Gothic Book" panose="020B0503020102020204" pitchFamily="34" charset="0"/>
                        </a:rPr>
                        <a:t>7.6</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Franklin Gothic Book" panose="020B0503020102020204" pitchFamily="34" charset="0"/>
                        </a:rPr>
                        <a:t>Percent of children meeting all immunization requirements</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587484">
                <a:tc>
                  <a:txBody>
                    <a:bodyPr/>
                    <a:lstStyle/>
                    <a:p>
                      <a:r>
                        <a:rPr lang="en-US" sz="1800">
                          <a:latin typeface="Franklin Gothic Book" panose="020B0503020102020204" pitchFamily="34" charset="0"/>
                        </a:rPr>
                        <a:t>7.7</a:t>
                      </a:r>
                      <a:endParaRPr lang="en-US" sz="18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sz="1800" baseline="0">
                          <a:latin typeface="Franklin Gothic Book" panose="020B0503020102020204" pitchFamily="34" charset="0"/>
                        </a:rPr>
                        <a:t>Women Receiving Early Prenatal Care</a:t>
                      </a:r>
                      <a:endParaRPr lang="en-US" sz="18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783312">
                <a:tc>
                  <a:txBody>
                    <a:bodyPr/>
                    <a:lstStyle/>
                    <a:p>
                      <a:r>
                        <a:rPr lang="en-US" sz="1800">
                          <a:latin typeface="Franklin Gothic Book" panose="020B0503020102020204" pitchFamily="34" charset="0"/>
                        </a:rPr>
                        <a:t>8.2</a:t>
                      </a:r>
                      <a:endParaRPr lang="en-US" sz="18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latin typeface="Franklin Gothic Book" panose="020B0503020102020204" pitchFamily="34" charset="0"/>
                        </a:rPr>
                        <a:t>Median unemployment rates across counties</a:t>
                      </a:r>
                    </a:p>
                    <a:p>
                      <a:endParaRPr lang="en-US" sz="14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8034891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533400" y="2590800"/>
            <a:ext cx="2057400" cy="2554545"/>
          </a:xfrm>
          <a:prstGeom prst="rect">
            <a:avLst/>
          </a:prstGeom>
          <a:noFill/>
        </p:spPr>
        <p:txBody>
          <a:bodyPr wrap="square" rtlCol="0">
            <a:spAutoFit/>
          </a:bodyPr>
          <a:lstStyle/>
          <a:p>
            <a:pPr algn="ctr"/>
            <a:r>
              <a:rPr lang="en-US" sz="4000">
                <a:solidFill>
                  <a:schemeClr val="bg1"/>
                </a:solidFill>
                <a:latin typeface="Franklin Gothic Demi" panose="020B0703020102020204" pitchFamily="34" charset="0"/>
              </a:rPr>
              <a:t>County Ranking </a:t>
            </a:r>
          </a:p>
          <a:p>
            <a:pPr algn="ctr"/>
            <a:r>
              <a:rPr lang="en-US" sz="4000">
                <a:solidFill>
                  <a:schemeClr val="bg1"/>
                </a:solidFill>
                <a:latin typeface="Franklin Gothic Demi" panose="020B0703020102020204" pitchFamily="34" charset="0"/>
              </a:rPr>
              <a:t>Basic Needs</a:t>
            </a:r>
            <a:endParaRPr lang="en-US" sz="2400" dirty="0">
              <a:solidFill>
                <a:schemeClr val="bg1"/>
              </a:solidFill>
              <a:latin typeface="Franklin Gothic Demi" panose="020B0703020102020204" pitchFamily="34" charset="0"/>
            </a:endParaRPr>
          </a:p>
        </p:txBody>
      </p:sp>
      <p:graphicFrame>
        <p:nvGraphicFramePr>
          <p:cNvPr id="10" name="Chart 9">
            <a:extLst>
              <a:ext uri="{FF2B5EF4-FFF2-40B4-BE49-F238E27FC236}">
                <a16:creationId xmlns:a16="http://schemas.microsoft.com/office/drawing/2014/main" id="{00000000-0008-0000-0100-000004000000}"/>
              </a:ext>
            </a:extLst>
          </p:cNvPr>
          <p:cNvGraphicFramePr>
            <a:graphicFrameLocks/>
          </p:cNvGraphicFramePr>
          <p:nvPr>
            <p:extLst>
              <p:ext uri="{D42A27DB-BD31-4B8C-83A1-F6EECF244321}">
                <p14:modId xmlns:p14="http://schemas.microsoft.com/office/powerpoint/2010/main" val="3315463253"/>
              </p:ext>
            </p:extLst>
          </p:nvPr>
        </p:nvGraphicFramePr>
        <p:xfrm>
          <a:off x="7543800" y="893419"/>
          <a:ext cx="4800599" cy="5964581"/>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458683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13.2: Children (#) receiving early intervention services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Early Intervention System, 2022-2023</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1975653772"/>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0957370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13.3: # of developmental disabilities eligible youth (by county)</a:t>
            </a:r>
            <a:endParaRPr lang="en-US" sz="2000" spc="-50" dirty="0"/>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a:t>Source: New Jersey Child Welfare Data Hub, CSOC Developmental Disabilities Eligible Youth Report, 2023</a:t>
            </a:r>
            <a:endParaRPr lang="en-US" sz="12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10239938"/>
              </p:ext>
            </p:extLst>
          </p:nvPr>
        </p:nvGraphicFramePr>
        <p:xfrm>
          <a:off x="3151415" y="585348"/>
          <a:ext cx="5459186" cy="5511988"/>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4E1F951F-B0A9-4BFE-BA2F-CF1174204657}"/>
              </a:ext>
            </a:extLst>
          </p:cNvPr>
          <p:cNvSpPr txBox="1"/>
          <p:nvPr>
            <p:custDataLst>
              <p:tags r:id="rId4"/>
            </p:custDataLst>
          </p:nvPr>
        </p:nvSpPr>
        <p:spPr>
          <a:xfrm>
            <a:off x="3134481" y="6295418"/>
            <a:ext cx="9057519" cy="562582"/>
          </a:xfrm>
          <a:prstGeom prst="rect">
            <a:avLst/>
          </a:prstGeom>
          <a:noFill/>
        </p:spPr>
        <p:txBody>
          <a:bodyPr wrap="square" rtlCol="0" anchor="ctr" anchorCtr="0">
            <a:noAutofit/>
          </a:bodyPr>
          <a:lstStyle/>
          <a:p>
            <a:pPr algn="just"/>
            <a:r>
              <a:rPr lang="en-US" sz="1050">
                <a:latin typeface="Franklin Gothic Medium" panose="020B0603020102020204" pitchFamily="34" charset="0"/>
              </a:rPr>
              <a:t>Note: Developmental Disabilities Eligible Youth Report, provides the total number of youth, up to 20.9 years old, who are eligible to receive intellectual or developmental disability services through the New Jersey Department of Children and Families (DCF)’s Children’s System of Care (CSOC) within the calendar year.</a:t>
            </a:r>
            <a:endParaRPr lang="en-US" sz="500" dirty="0">
              <a:latin typeface="Franklin Gothic Medium" panose="020B0603020102020204" pitchFamily="34" charset="0"/>
              <a:cs typeface="Calibri"/>
            </a:endParaRPr>
          </a:p>
        </p:txBody>
      </p:sp>
      <p:sp>
        <p:nvSpPr>
          <p:cNvPr id="9" name="TextBox 8">
            <a:extLst>
              <a:ext uri="{FF2B5EF4-FFF2-40B4-BE49-F238E27FC236}">
                <a16:creationId xmlns:a16="http://schemas.microsoft.com/office/drawing/2014/main" id="{08998BB9-5F64-4A41-A09B-4A8FDE9F142D}"/>
              </a:ext>
            </a:extLst>
          </p:cNvPr>
          <p:cNvSpPr txBox="1"/>
          <p:nvPr>
            <p:custDataLst>
              <p:tags r:id="rId5"/>
            </p:custDataLst>
          </p:nvPr>
        </p:nvSpPr>
        <p:spPr>
          <a:xfrm>
            <a:off x="8534398" y="32572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13.4: # of developmental disabilities eligible youth, over time, in county</a:t>
            </a:r>
            <a:endParaRPr lang="en-US" sz="1400" spc="-50" dirty="0"/>
          </a:p>
        </p:txBody>
      </p:sp>
      <p:sp>
        <p:nvSpPr>
          <p:cNvPr id="10" name="Rectangle 9">
            <a:extLst>
              <a:ext uri="{FF2B5EF4-FFF2-40B4-BE49-F238E27FC236}">
                <a16:creationId xmlns:a16="http://schemas.microsoft.com/office/drawing/2014/main" id="{01CCA3F2-6399-4A1F-A98C-957BA85D803B}"/>
              </a:ext>
            </a:extLst>
          </p:cNvPr>
          <p:cNvSpPr/>
          <p:nvPr>
            <p:custDataLst>
              <p:tags r:id="rId6"/>
            </p:custDataLst>
          </p:nvPr>
        </p:nvSpPr>
        <p:spPr>
          <a:xfrm>
            <a:off x="8534398" y="3669091"/>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New Jersey Child Welfare Data Hub, CSOC Developmental Disabilities Eligible Youth Report, 2019-2023</a:t>
            </a:r>
            <a:endParaRPr lang="en-US" sz="800" dirty="0"/>
          </a:p>
        </p:txBody>
      </p:sp>
      <p:graphicFrame>
        <p:nvGraphicFramePr>
          <p:cNvPr id="11" name="Chart 10">
            <a:extLst>
              <a:ext uri="{FF2B5EF4-FFF2-40B4-BE49-F238E27FC236}">
                <a16:creationId xmlns:a16="http://schemas.microsoft.com/office/drawing/2014/main" id="{B2A2F454-9897-4DF4-90C1-75065B03B360}"/>
              </a:ext>
            </a:extLst>
          </p:cNvPr>
          <p:cNvGraphicFramePr/>
          <p:nvPr>
            <p:custDataLst>
              <p:tags r:id="rId7"/>
            </p:custDataLst>
            <p:extLst>
              <p:ext uri="{D42A27DB-BD31-4B8C-83A1-F6EECF244321}">
                <p14:modId xmlns:p14="http://schemas.microsoft.com/office/powerpoint/2010/main" val="3607475207"/>
              </p:ext>
            </p:extLst>
          </p:nvPr>
        </p:nvGraphicFramePr>
        <p:xfrm>
          <a:off x="8534399" y="4013730"/>
          <a:ext cx="328168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1766079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595BD6-D345-486A-800F-EE766903B9F0}"/>
              </a:ext>
            </a:extLst>
          </p:cNvPr>
          <p:cNvSpPr txBox="1"/>
          <p:nvPr>
            <p:custDataLst>
              <p:tags r:id="rId1"/>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13.5: Children (% &lt;6 Years) tested for lead with blood lead levels greater than or equal to 5 micrograms/deciliter</a:t>
            </a:r>
            <a:endParaRPr lang="en-US" sz="2000" spc="-50" dirty="0"/>
          </a:p>
        </p:txBody>
      </p:sp>
      <p:sp>
        <p:nvSpPr>
          <p:cNvPr id="4" name="TextBox 3">
            <a:extLst>
              <a:ext uri="{FF2B5EF4-FFF2-40B4-BE49-F238E27FC236}">
                <a16:creationId xmlns:a16="http://schemas.microsoft.com/office/drawing/2014/main" id="{4B6DB604-6639-4C3A-A85B-0C6AC6704512}"/>
              </a:ext>
            </a:extLst>
          </p:cNvPr>
          <p:cNvSpPr txBox="1"/>
          <p:nvPr>
            <p:custDataLst>
              <p:tags r:id="rId2"/>
            </p:custDataLst>
          </p:nvPr>
        </p:nvSpPr>
        <p:spPr>
          <a:xfrm>
            <a:off x="3124200" y="62932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Department of Health Lead Prevention Report, 2022 (Based on State Fiscal Year July 1, 2021 through June 30, 2022)</a:t>
            </a:r>
            <a:endParaRPr lang="en-US" sz="11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343691798"/>
              </p:ext>
            </p:extLst>
          </p:nvPr>
        </p:nvGraphicFramePr>
        <p:xfrm>
          <a:off x="3327501" y="990600"/>
          <a:ext cx="8610599" cy="5715000"/>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24373AFD-46D5-4DE8-90DB-1CCE536BC4E0}"/>
              </a:ext>
            </a:extLst>
          </p:cNvPr>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Lead exposure has been linked to developmental delays, learning disabilities, and poor mental health.</a:t>
            </a:r>
            <a:endParaRPr lang="en-US" sz="1000" dirty="0">
              <a:latin typeface="Franklin Gothic Book" panose="020B0503020102020204" pitchFamily="34" charset="0"/>
            </a:endParaRPr>
          </a:p>
        </p:txBody>
      </p:sp>
      <p:sp>
        <p:nvSpPr>
          <p:cNvPr id="8"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5125736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13.6: Harassment, intimidation, bullying (HIB) offenses in schools (# reported incidents)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51414" y="62059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2022-2023</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1573902893"/>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400110"/>
          </a:xfrm>
          <a:prstGeom prst="rect">
            <a:avLst/>
          </a:prstGeom>
          <a:noFill/>
        </p:spPr>
        <p:txBody>
          <a:bodyPr wrap="square" rtlCol="0">
            <a:spAutoFit/>
          </a:bodyPr>
          <a:lstStyle/>
          <a:p>
            <a:r>
              <a:rPr lang="en-US" sz="1000">
                <a:latin typeface="Franklin Gothic Book" panose="020B0503020102020204" pitchFamily="34" charset="0"/>
              </a:rPr>
              <a:t>Being bullied can be a depression trigger for youth</a:t>
            </a:r>
          </a:p>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1" name="Title 1">
            <a:extLst>
              <a:ext uri="{FF2B5EF4-FFF2-40B4-BE49-F238E27FC236}">
                <a16:creationId xmlns:a16="http://schemas.microsoft.com/office/drawing/2014/main" id="{74A6506F-66D4-4C28-8179-18C3FDD3D087}"/>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Children with I/DD or Behavioral/Mental Health Needs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730426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99457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14.1: Children (#) in the care of CP&amp;P – in and out-of-home placements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73413" y="623496"/>
            <a:ext cx="6442208" cy="276999"/>
          </a:xfrm>
          <a:prstGeom prst="rect">
            <a:avLst/>
          </a:prstGeom>
          <a:noFill/>
        </p:spPr>
        <p:txBody>
          <a:bodyPr wrap="square" rtlCol="0">
            <a:spAutoFit/>
          </a:bodyPr>
          <a:lstStyle/>
          <a:p>
            <a:r>
              <a:rPr lang="en-US" sz="1200">
                <a:latin typeface="Franklin Gothic Medium" panose="020B0603020102020204" pitchFamily="34" charset="0"/>
              </a:rPr>
              <a:t>Source: Department of Children and Families, December 31, 2023</a:t>
            </a:r>
            <a:endParaRPr lang="en-US" sz="1200" dirty="0">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CE4B44E3-49C1-4A0D-9782-9B0034F73A8A}"/>
              </a:ext>
            </a:extLst>
          </p:cNvPr>
          <p:cNvGraphicFramePr/>
          <p:nvPr>
            <p:custDataLst>
              <p:tags r:id="rId4"/>
            </p:custDataLst>
            <p:extLst>
              <p:ext uri="{D42A27DB-BD31-4B8C-83A1-F6EECF244321}">
                <p14:modId xmlns:p14="http://schemas.microsoft.com/office/powerpoint/2010/main" val="4108564929"/>
              </p:ext>
            </p:extLst>
          </p:nvPr>
        </p:nvGraphicFramePr>
        <p:xfrm>
          <a:off x="3173413" y="900495"/>
          <a:ext cx="8942387" cy="5246320"/>
        </p:xfrm>
        <a:graphic>
          <a:graphicData uri="http://schemas.openxmlformats.org/drawingml/2006/chart">
            <c:chart xmlns:c="http://schemas.openxmlformats.org/drawingml/2006/chart" xmlns:r="http://schemas.openxmlformats.org/officeDocument/2006/relationships" r:id="rId8"/>
          </a:graphicData>
        </a:graphic>
      </p:graphicFrame>
      <p:sp>
        <p:nvSpPr>
          <p:cNvPr id="10" name="TextBox 9">
            <a:extLst>
              <a:ext uri="{FF2B5EF4-FFF2-40B4-BE49-F238E27FC236}">
                <a16:creationId xmlns:a16="http://schemas.microsoft.com/office/drawing/2014/main" id="{41FD7A72-B42F-40D6-9D44-49E76B3F7024}"/>
              </a:ext>
            </a:extLst>
          </p:cNvPr>
          <p:cNvSpPr txBox="1"/>
          <p:nvPr>
            <p:custDataLst>
              <p:tags r:id="rId5"/>
            </p:custDataLst>
          </p:nvPr>
        </p:nvSpPr>
        <p:spPr>
          <a:xfrm>
            <a:off x="3124201" y="6364222"/>
            <a:ext cx="9067800" cy="493777"/>
          </a:xfrm>
          <a:prstGeom prst="rect">
            <a:avLst/>
          </a:prstGeom>
          <a:noFill/>
        </p:spPr>
        <p:txBody>
          <a:bodyPr wrap="square" rtlCol="0" anchor="ctr" anchorCtr="0">
            <a:noAutofit/>
          </a:bodyPr>
          <a:lstStyle/>
          <a:p>
            <a:r>
              <a:rPr lang="en-US" sz="1000">
                <a:latin typeface="Franklin Gothic Book"/>
              </a:rPr>
              <a:t>Note: A total of 30,562 children were being served by New Jersey CP&amp;P on December 31, 2023.  Note that total county population size has not been accounted for in this indicator.</a:t>
            </a:r>
            <a:endParaRPr lang="en-US" dirty="0"/>
          </a:p>
        </p:txBody>
      </p:sp>
    </p:spTree>
    <p:extLst>
      <p:ext uri="{BB962C8B-B14F-4D97-AF65-F5344CB8AC3E}">
        <p14:creationId xmlns:p14="http://schemas.microsoft.com/office/powerpoint/2010/main" val="141765673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95410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14.2: Children (#) in CP&amp;P out-of-home placement – kin and non-kin, in county, over time </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6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2"/>
            </p:custDataLst>
          </p:nvPr>
        </p:nvSpPr>
        <p:spPr>
          <a:xfrm>
            <a:off x="3090386" y="715331"/>
            <a:ext cx="6442208" cy="276999"/>
          </a:xfrm>
          <a:prstGeom prst="rect">
            <a:avLst/>
          </a:prstGeom>
          <a:noFill/>
        </p:spPr>
        <p:txBody>
          <a:bodyPr wrap="square" rtlCol="0">
            <a:spAutoFit/>
          </a:bodyPr>
          <a:lstStyle/>
          <a:p>
            <a:r>
              <a:rPr lang="en-US" sz="1200">
                <a:latin typeface="Franklin Gothic Medium" panose="020B0603020102020204" pitchFamily="34" charset="0"/>
              </a:rPr>
              <a:t>Source: Department of Children and Families, December 31, 2023</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4E1F951F-B0A9-4BFE-BA2F-CF1174204657}"/>
              </a:ext>
            </a:extLst>
          </p:cNvPr>
          <p:cNvSpPr txBox="1"/>
          <p:nvPr>
            <p:custDataLst>
              <p:tags r:id="rId3"/>
            </p:custDataLst>
          </p:nvPr>
        </p:nvSpPr>
        <p:spPr>
          <a:xfrm>
            <a:off x="3107372" y="6019800"/>
            <a:ext cx="9084627" cy="838200"/>
          </a:xfrm>
          <a:prstGeom prst="rect">
            <a:avLst/>
          </a:prstGeom>
          <a:noFill/>
        </p:spPr>
        <p:txBody>
          <a:bodyPr wrap="square" rtlCol="0" anchor="ctr" anchorCtr="0">
            <a:noAutofit/>
          </a:bodyPr>
          <a:lstStyle/>
          <a:p>
            <a:r>
              <a:rPr lang="en-US" sz="1000">
                <a:latin typeface="Franklin Gothic Medium" panose="020B0603020102020204" pitchFamily="34" charset="0"/>
              </a:rPr>
              <a:t>Note: To protect the privacy of children and families represented in this report, when data is less than 10, values are not displayed in the chart.</a:t>
            </a:r>
          </a:p>
          <a:p>
            <a:r>
              <a:rPr lang="en-US" sz="1000">
                <a:latin typeface="Franklin Gothic Medium" panose="020B0603020102020204" pitchFamily="34" charset="0"/>
              </a:rPr>
              <a:t>Note: A kinship legal guardian is a relative or close family friend who is appointed by the court to raise a child when the parents are unable to do so.</a:t>
            </a:r>
            <a:br>
              <a:rPr lang="en-US" sz="1000">
                <a:latin typeface="Franklin Gothic Medium" panose="020B0603020102020204" pitchFamily="34" charset="0"/>
              </a:rPr>
            </a:br>
            <a:r>
              <a:rPr lang="en-US" sz="1000">
                <a:latin typeface="Franklin Gothic Medium" panose="020B0603020102020204" pitchFamily="34" charset="0"/>
              </a:rPr>
              <a:t>Note: Non-Kinship Placements include placements with non-kinship resource families, congregate care, and independent living. (Indicator to be included in the HSAC final report). Note that total county population size has not been accounted for in this indicator.</a:t>
            </a:r>
            <a:endParaRPr lang="en-US" sz="1000" dirty="0">
              <a:latin typeface="Franklin Gothic Book"/>
              <a:cs typeface="Calibri"/>
            </a:endParaRPr>
          </a:p>
        </p:txBody>
      </p:sp>
      <p:graphicFrame>
        <p:nvGraphicFramePr>
          <p:cNvPr id="5" name="Chart 4">
            <a:extLst>
              <a:ext uri="{FF2B5EF4-FFF2-40B4-BE49-F238E27FC236}">
                <a16:creationId xmlns:a16="http://schemas.microsoft.com/office/drawing/2014/main" id="{4F292997-B8FF-4EB4-BB5B-86B890275FEA}"/>
              </a:ext>
            </a:extLst>
          </p:cNvPr>
          <p:cNvGraphicFramePr/>
          <p:nvPr>
            <p:custDataLst>
              <p:tags r:id="rId4"/>
            </p:custDataLst>
            <p:extLst>
              <p:ext uri="{D42A27DB-BD31-4B8C-83A1-F6EECF244321}">
                <p14:modId xmlns:p14="http://schemas.microsoft.com/office/powerpoint/2010/main" val="1939993547"/>
              </p:ext>
            </p:extLst>
          </p:nvPr>
        </p:nvGraphicFramePr>
        <p:xfrm>
          <a:off x="3208972" y="990154"/>
          <a:ext cx="8830628" cy="5152516"/>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03673429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200400" y="152400"/>
            <a:ext cx="9372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14.3: Grandparents (#) responsible for own grandchildren under 18 years</a:t>
            </a:r>
            <a:endParaRPr lang="en-US" sz="2000" spc="-50" dirty="0"/>
          </a:p>
        </p:txBody>
      </p:sp>
      <p:graphicFrame>
        <p:nvGraphicFramePr>
          <p:cNvPr id="13" name="Chart 12">
            <a:extLst>
              <a:ext uri="{FF2B5EF4-FFF2-40B4-BE49-F238E27FC236}">
                <a16:creationId xmlns:a16="http://schemas.microsoft.com/office/drawing/2014/main" id="{D3582146-253E-4F22-A2F5-BCBFD2EBF1F6}"/>
              </a:ext>
            </a:extLst>
          </p:cNvPr>
          <p:cNvGraphicFramePr/>
          <p:nvPr>
            <p:custDataLst>
              <p:tags r:id="rId2"/>
            </p:custDataLst>
            <p:extLst>
              <p:ext uri="{D42A27DB-BD31-4B8C-83A1-F6EECF244321}">
                <p14:modId xmlns:p14="http://schemas.microsoft.com/office/powerpoint/2010/main" val="3418321937"/>
              </p:ext>
            </p:extLst>
          </p:nvPr>
        </p:nvGraphicFramePr>
        <p:xfrm>
          <a:off x="3221754" y="740252"/>
          <a:ext cx="8991600" cy="5660547"/>
        </p:xfrm>
        <a:graphic>
          <a:graphicData uri="http://schemas.openxmlformats.org/drawingml/2006/chart">
            <c:chart xmlns:c="http://schemas.openxmlformats.org/drawingml/2006/chart" xmlns:r="http://schemas.openxmlformats.org/officeDocument/2006/relationships" r:id="rId8"/>
          </a:graphicData>
        </a:graphic>
      </p:graphicFrame>
      <p:sp>
        <p:nvSpPr>
          <p:cNvPr id="14" name="TextBox 6">
            <a:extLst>
              <a:ext uri="{FF2B5EF4-FFF2-40B4-BE49-F238E27FC236}">
                <a16:creationId xmlns:a16="http://schemas.microsoft.com/office/drawing/2014/main" id="{23C3F140-43C9-4DB8-91BF-A9DFD2C0E68A}"/>
              </a:ext>
            </a:extLst>
          </p:cNvPr>
          <p:cNvSpPr txBox="1"/>
          <p:nvPr>
            <p:custDataLst>
              <p:tags r:id="rId3"/>
            </p:custDataLst>
          </p:nvPr>
        </p:nvSpPr>
        <p:spPr>
          <a:xfrm>
            <a:off x="3221754" y="463254"/>
            <a:ext cx="644220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latin typeface="Franklin Gothic Medium" panose="020B0603020102020204" pitchFamily="34" charset="0"/>
              </a:rPr>
              <a:t>Source: 5-yr American Community Survey, estimates 2023</a:t>
            </a:r>
            <a:endParaRPr lang="en-US" sz="1200" dirty="0">
              <a:latin typeface="Franklin Gothic Medium" panose="020B0603020102020204" pitchFamily="34" charset="0"/>
            </a:endParaRPr>
          </a:p>
        </p:txBody>
      </p:sp>
      <p:sp>
        <p:nvSpPr>
          <p:cNvPr id="6" name="TextBox 5">
            <a:extLst>
              <a:ext uri="{FF2B5EF4-FFF2-40B4-BE49-F238E27FC236}">
                <a16:creationId xmlns:a16="http://schemas.microsoft.com/office/drawing/2014/main" id="{ED8EE465-EBD6-47CE-9073-394306853D4F}"/>
              </a:ext>
            </a:extLst>
          </p:cNvPr>
          <p:cNvSpPr txBox="1"/>
          <p:nvPr>
            <p:custDataLst>
              <p:tags r:id="rId4"/>
            </p:custDataLst>
          </p:nvPr>
        </p:nvSpPr>
        <p:spPr>
          <a:xfrm>
            <a:off x="3276600" y="6569992"/>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9960569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5B0E80-599F-43BA-88E2-C71088FC466C}"/>
              </a:ext>
            </a:extLst>
          </p:cNvPr>
          <p:cNvSpPr/>
          <p:nvPr>
            <p:custDataLst>
              <p:tags r:id="rId1"/>
            </p:custDataLst>
          </p:nvPr>
        </p:nvSpPr>
        <p:spPr>
          <a:xfrm>
            <a:off x="3471384" y="1600200"/>
            <a:ext cx="8305800" cy="5690419"/>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Jewish Family Service of Atlantic and Cape May Counties [Family Counseling]</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Center for Family Services [Teen Center/Kinship/Parenting Support]</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Intensive Family Support Services [Mental Health]</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United Way – Atlantic County/Cape May Office [Job, Health, Utilities, Housing]</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Shore Family Success Center</a:t>
            </a:r>
          </a:p>
          <a:p>
            <a:endParaRPr lang="en-US" sz="1600" spc="-20" dirty="0">
              <a:latin typeface="Franklin Gothic Medium" panose="020B0603020102020204" pitchFamily="34" charset="0"/>
            </a:endParaRPr>
          </a:p>
        </p:txBody>
      </p:sp>
      <p:sp>
        <p:nvSpPr>
          <p:cNvPr id="4" name="TextBox 3">
            <a:extLst>
              <a:ext uri="{FF2B5EF4-FFF2-40B4-BE49-F238E27FC236}">
                <a16:creationId xmlns:a16="http://schemas.microsoft.com/office/drawing/2014/main" id="{F2F1A772-2FD6-4D6F-8AFF-A44BDF56F699}"/>
              </a:ext>
            </a:extLst>
          </p:cNvPr>
          <p:cNvSpPr txBox="1"/>
          <p:nvPr>
            <p:custDataLst>
              <p:tags r:id="rId2"/>
            </p:custDataLst>
          </p:nvPr>
        </p:nvSpPr>
        <p:spPr>
          <a:xfrm>
            <a:off x="3090385" y="43911"/>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14.4: Support for Families including Kinship</a:t>
            </a:r>
            <a:endParaRPr lang="en-US" sz="16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latin typeface="Franklin Gothic Medium" panose="020B0603020102020204" pitchFamily="34" charset="0"/>
              </a:rPr>
              <a:t>Source: capeatlanticresourcenet.org</a:t>
            </a:r>
          </a:p>
        </p:txBody>
      </p:sp>
      <p:sp>
        <p:nvSpPr>
          <p:cNvPr id="6" name="TextBox 5">
            <a:extLst>
              <a:ext uri="{FF2B5EF4-FFF2-40B4-BE49-F238E27FC236}">
                <a16:creationId xmlns:a16="http://schemas.microsoft.com/office/drawing/2014/main" id="{637C6209-88EE-456E-B8D9-14ED38F43877}"/>
              </a:ext>
            </a:extLst>
          </p:cNvPr>
          <p:cNvSpPr txBox="1"/>
          <p:nvPr>
            <p:custDataLst>
              <p:tags r:id="rId4"/>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97579392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5138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a:latin typeface="Franklin Gothic Medium"/>
              </a:rPr>
              <a:t>0.2 Cape May County Service Needs Overview</a:t>
            </a:r>
            <a:endParaRPr lang="en-US" sz="3200" b="1" dirty="0">
              <a:latin typeface="Franklin Gothic Medium"/>
            </a:endParaRPr>
          </a:p>
        </p:txBody>
      </p:sp>
      <p:sp>
        <p:nvSpPr>
          <p:cNvPr id="3" name="TextBox 2">
            <a:extLst>
              <a:ext uri="{FF2B5EF4-FFF2-40B4-BE49-F238E27FC236}">
                <a16:creationId xmlns:a16="http://schemas.microsoft.com/office/drawing/2014/main" id="{CDDCFF91-1C58-4D34-B8C7-9B82799E3EEF}"/>
              </a:ext>
            </a:extLst>
          </p:cNvPr>
          <p:cNvSpPr txBox="1"/>
          <p:nvPr>
            <p:custDataLst>
              <p:tags r:id="rId2"/>
            </p:custDataLst>
          </p:nvPr>
        </p:nvSpPr>
        <p:spPr>
          <a:xfrm>
            <a:off x="7159230" y="734874"/>
            <a:ext cx="4871545" cy="353943"/>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700" b="1">
                <a:latin typeface="Franklin Gothic Book"/>
              </a:rPr>
              <a:t>Compared to Other Counties</a:t>
            </a:r>
            <a:endParaRPr lang="en-US" dirty="0"/>
          </a:p>
        </p:txBody>
      </p:sp>
      <p:sp>
        <p:nvSpPr>
          <p:cNvPr id="4" name="TextBox 6"/>
          <p:cNvSpPr txBox="1"/>
          <p:nvPr>
            <p:custDataLst>
              <p:tags r:id="rId3"/>
            </p:custDataLst>
          </p:nvPr>
        </p:nvSpPr>
        <p:spPr>
          <a:xfrm>
            <a:off x="7159230" y="1003220"/>
            <a:ext cx="127599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FF0000"/>
                </a:solidFill>
                <a:latin typeface="Franklin Gothic Medium"/>
              </a:rPr>
              <a:t>Greater Need</a:t>
            </a:r>
            <a:endParaRPr lang="en-US" sz="1500" dirty="0">
              <a:solidFill>
                <a:srgbClr val="FF0000"/>
              </a:solidFill>
              <a:latin typeface="Franklin Gothic Medium"/>
            </a:endParaRPr>
          </a:p>
        </p:txBody>
      </p:sp>
      <p:sp>
        <p:nvSpPr>
          <p:cNvPr id="5" name="TextBox 7"/>
          <p:cNvSpPr txBox="1"/>
          <p:nvPr>
            <p:custDataLst>
              <p:tags r:id="rId4"/>
            </p:custDataLst>
          </p:nvPr>
        </p:nvSpPr>
        <p:spPr>
          <a:xfrm>
            <a:off x="10953168" y="1022484"/>
            <a:ext cx="1238832"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92D050"/>
                </a:solidFill>
                <a:latin typeface="Franklin Gothic Medium"/>
              </a:rPr>
              <a:t>Lesser Need</a:t>
            </a:r>
            <a:endParaRPr lang="en-US" sz="1500" dirty="0">
              <a:solidFill>
                <a:srgbClr val="92D050"/>
              </a:solidFill>
              <a:latin typeface="Franklin Gothic Medium"/>
            </a:endParaRP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2321917811"/>
              </p:ext>
            </p:extLst>
          </p:nvPr>
        </p:nvGraphicFramePr>
        <p:xfrm>
          <a:off x="3124200" y="772984"/>
          <a:ext cx="4041957" cy="5977516"/>
        </p:xfrm>
        <a:graphic>
          <a:graphicData uri="http://schemas.openxmlformats.org/drawingml/2006/table">
            <a:tbl>
              <a:tblPr firstRow="1" bandRow="1">
                <a:tableStyleId>{C083E6E3-FA7D-4D7B-A595-EF9225AFEA82}</a:tableStyleId>
              </a:tblPr>
              <a:tblGrid>
                <a:gridCol w="1043232">
                  <a:extLst>
                    <a:ext uri="{9D8B030D-6E8A-4147-A177-3AD203B41FA5}">
                      <a16:colId xmlns:a16="http://schemas.microsoft.com/office/drawing/2014/main" val="1629768082"/>
                    </a:ext>
                  </a:extLst>
                </a:gridCol>
                <a:gridCol w="2998725">
                  <a:extLst>
                    <a:ext uri="{9D8B030D-6E8A-4147-A177-3AD203B41FA5}">
                      <a16:colId xmlns:a16="http://schemas.microsoft.com/office/drawing/2014/main" val="2346253339"/>
                    </a:ext>
                  </a:extLst>
                </a:gridCol>
              </a:tblGrid>
              <a:tr h="556836">
                <a:tc>
                  <a:txBody>
                    <a:bodyPr/>
                    <a:lstStyle/>
                    <a:p>
                      <a:r>
                        <a:rPr lang="en-US">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Data Description</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723262">
                <a:tc>
                  <a:txBody>
                    <a:bodyPr/>
                    <a:lstStyle/>
                    <a:p>
                      <a:r>
                        <a:rPr lang="en-US">
                          <a:latin typeface="Franklin Gothic Book" panose="020B0503020102020204" pitchFamily="34" charset="0"/>
                        </a:rPr>
                        <a:t>9.1</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a:latin typeface="Franklin Gothic Book" panose="020B0503020102020204" pitchFamily="34" charset="0"/>
                        </a:rPr>
                        <a:t>Violent Crime Rate (per 100,000)</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802499">
                <a:tc>
                  <a:txBody>
                    <a:bodyPr/>
                    <a:lstStyle/>
                    <a:p>
                      <a:r>
                        <a:rPr lang="en-US">
                          <a:latin typeface="Franklin Gothic Book" panose="020B0503020102020204" pitchFamily="34" charset="0"/>
                        </a:rPr>
                        <a:t>9.3</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Juvenile arrest rates (per 1,000)</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725819">
                <a:tc>
                  <a:txBody>
                    <a:bodyPr/>
                    <a:lstStyle/>
                    <a:p>
                      <a:r>
                        <a:rPr lang="en-US">
                          <a:latin typeface="Franklin Gothic Book" panose="020B0503020102020204" pitchFamily="34" charset="0"/>
                        </a:rPr>
                        <a:t>10.1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dirty="0">
                          <a:latin typeface="Franklin Gothic Book" panose="020B0503020102020204" pitchFamily="34" charset="0"/>
                        </a:rPr>
                        <a:t>Domestic violence incidents reported to law enforcement</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651364">
                <a:tc>
                  <a:txBody>
                    <a:bodyPr/>
                    <a:lstStyle/>
                    <a:p>
                      <a:r>
                        <a:rPr lang="en-US">
                          <a:latin typeface="Franklin Gothic Book" panose="020B0503020102020204" pitchFamily="34" charset="0"/>
                        </a:rPr>
                        <a:t>11.2</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Change in suspected opioid overdose deaths</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413294">
                <a:tc>
                  <a:txBody>
                    <a:bodyPr/>
                    <a:lstStyle/>
                    <a:p>
                      <a:r>
                        <a:rPr lang="en-US" dirty="0">
                          <a:solidFill>
                            <a:schemeClr val="tx1"/>
                          </a:solidFill>
                          <a:latin typeface="Franklin Gothic Book" panose="020B0503020102020204" pitchFamily="34" charset="0"/>
                        </a:rPr>
                        <a:t>12.6</a:t>
                      </a:r>
                    </a:p>
                  </a:txBody>
                  <a:tcP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r>
                        <a:rPr lang="en-US" dirty="0">
                          <a:solidFill>
                            <a:schemeClr val="tx1"/>
                          </a:solidFill>
                          <a:latin typeface="Franklin Gothic Book" panose="020B0503020102020204" pitchFamily="34" charset="0"/>
                        </a:rPr>
                        <a:t>Frequency of depression</a:t>
                      </a:r>
                    </a:p>
                  </a:txBody>
                  <a:tcP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85491812"/>
                  </a:ext>
                </a:extLst>
              </a:tr>
              <a:tr h="723262">
                <a:tc>
                  <a:txBody>
                    <a:bodyPr/>
                    <a:lstStyle/>
                    <a:p>
                      <a:r>
                        <a:rPr lang="en-US">
                          <a:latin typeface="Franklin Gothic Book" panose="020B0503020102020204" pitchFamily="34" charset="0"/>
                        </a:rPr>
                        <a:t>13.1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65000"/>
                        <a:alpha val="20000"/>
                      </a:schemeClr>
                    </a:solidFill>
                  </a:tcPr>
                </a:tc>
                <a:tc>
                  <a:txBody>
                    <a:bodyPr/>
                    <a:lstStyle/>
                    <a:p>
                      <a:r>
                        <a:rPr lang="en-US" dirty="0">
                          <a:latin typeface="Franklin Gothic Book" panose="020B0503020102020204" pitchFamily="34" charset="0"/>
                        </a:rPr>
                        <a:t>Children receiving special education services</a:t>
                      </a:r>
                    </a:p>
                  </a:txBody>
                  <a:tcPr>
                    <a:lnL>
                      <a:noFill/>
                    </a:lnL>
                    <a:lnR>
                      <a:noFill/>
                    </a:lnR>
                    <a:lnT>
                      <a:noFill/>
                    </a:lnT>
                    <a:lnB>
                      <a:noFill/>
                    </a:lnB>
                    <a:lnTlToBr w="12700" cmpd="sng">
                      <a:noFill/>
                      <a:prstDash val="solid"/>
                    </a:lnTlToBr>
                    <a:lnBlToTr w="12700" cmpd="sng">
                      <a:noFill/>
                      <a:prstDash val="solid"/>
                    </a:lnBlToTr>
                    <a:solidFill>
                      <a:schemeClr val="bg1">
                        <a:lumMod val="65000"/>
                        <a:alpha val="20000"/>
                      </a:schemeClr>
                    </a:solidFill>
                  </a:tcPr>
                </a:tc>
                <a:extLst>
                  <a:ext uri="{0D108BD9-81ED-4DB2-BD59-A6C34878D82A}">
                    <a16:rowId xmlns:a16="http://schemas.microsoft.com/office/drawing/2014/main" val="2802183924"/>
                  </a:ext>
                </a:extLst>
              </a:tr>
              <a:tr h="766266">
                <a:tc>
                  <a:txBody>
                    <a:bodyPr/>
                    <a:lstStyle/>
                    <a:p>
                      <a:r>
                        <a:rPr lang="en-US">
                          <a:latin typeface="Franklin Gothic Book" panose="020B0503020102020204" pitchFamily="34" charset="0"/>
                        </a:rPr>
                        <a:t>13.2</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solidFill>
                  </a:tcPr>
                </a:tc>
                <a:tc>
                  <a:txBody>
                    <a:bodyPr/>
                    <a:lstStyle/>
                    <a:p>
                      <a:r>
                        <a:rPr lang="en-US" dirty="0">
                          <a:latin typeface="Franklin Gothic Book" panose="020B0503020102020204" pitchFamily="34" charset="0"/>
                        </a:rPr>
                        <a:t>Children receiving early intervention services</a:t>
                      </a:r>
                      <a:endParaRPr lang="en-US"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23121526"/>
                  </a:ext>
                </a:extLst>
              </a:tr>
              <a:tr h="614914">
                <a:tc>
                  <a:txBody>
                    <a:bodyPr/>
                    <a:lstStyle/>
                    <a:p>
                      <a:r>
                        <a:rPr lang="en-US">
                          <a:latin typeface="Franklin Gothic Book" panose="020B0503020102020204" pitchFamily="34" charset="0"/>
                        </a:rPr>
                        <a:t>14.1</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65000"/>
                        <a:alpha val="20000"/>
                      </a:schemeClr>
                    </a:solidFill>
                  </a:tcPr>
                </a:tc>
                <a:tc>
                  <a:txBody>
                    <a:bodyPr/>
                    <a:lstStyle/>
                    <a:p>
                      <a:r>
                        <a:rPr lang="en-US" dirty="0">
                          <a:latin typeface="Franklin Gothic Book" panose="020B0503020102020204" pitchFamily="34" charset="0"/>
                        </a:rPr>
                        <a:t>Children served by CP&amp;P</a:t>
                      </a:r>
                    </a:p>
                  </a:txBody>
                  <a:tcPr>
                    <a:lnL>
                      <a:noFill/>
                    </a:lnL>
                    <a:lnR>
                      <a:noFill/>
                    </a:lnR>
                    <a:lnT>
                      <a:noFill/>
                    </a:lnT>
                    <a:lnB w="12700" cmpd="sng">
                      <a:noFill/>
                    </a:lnB>
                    <a:lnTlToBr w="12700" cmpd="sng">
                      <a:noFill/>
                      <a:prstDash val="solid"/>
                    </a:lnTlToBr>
                    <a:lnBlToTr w="12700" cmpd="sng">
                      <a:noFill/>
                      <a:prstDash val="solid"/>
                    </a:lnBlToTr>
                    <a:solidFill>
                      <a:schemeClr val="bg1">
                        <a:lumMod val="65000"/>
                        <a:alpha val="20000"/>
                      </a:schemeClr>
                    </a:solidFill>
                  </a:tcPr>
                </a:tc>
                <a:extLst>
                  <a:ext uri="{0D108BD9-81ED-4DB2-BD59-A6C34878D82A}">
                    <a16:rowId xmlns:a16="http://schemas.microsoft.com/office/drawing/2014/main" val="8031217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228600" y="2590800"/>
            <a:ext cx="2590800" cy="2554545"/>
          </a:xfrm>
          <a:prstGeom prst="rect">
            <a:avLst/>
          </a:prstGeom>
          <a:noFill/>
        </p:spPr>
        <p:txBody>
          <a:bodyPr wrap="square" rtlCol="0">
            <a:spAutoFit/>
          </a:bodyPr>
          <a:lstStyle/>
          <a:p>
            <a:pPr algn="ctr"/>
            <a:r>
              <a:rPr lang="en-US" sz="4000">
                <a:solidFill>
                  <a:schemeClr val="bg1"/>
                </a:solidFill>
                <a:latin typeface="Franklin Gothic Demi" panose="020B0703020102020204" pitchFamily="34" charset="0"/>
              </a:rPr>
              <a:t>County Ranking </a:t>
            </a:r>
          </a:p>
          <a:p>
            <a:pPr algn="ctr"/>
            <a:r>
              <a:rPr lang="en-US" sz="4000">
                <a:solidFill>
                  <a:schemeClr val="bg1"/>
                </a:solidFill>
                <a:latin typeface="Franklin Gothic Demi" panose="020B0703020102020204" pitchFamily="34" charset="0"/>
              </a:rPr>
              <a:t>Support/Services</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00000000-0008-0000-0100-000005000000}"/>
              </a:ext>
            </a:extLst>
          </p:cNvPr>
          <p:cNvGraphicFramePr>
            <a:graphicFrameLocks/>
          </p:cNvGraphicFramePr>
          <p:nvPr>
            <p:extLst>
              <p:ext uri="{D42A27DB-BD31-4B8C-83A1-F6EECF244321}">
                <p14:modId xmlns:p14="http://schemas.microsoft.com/office/powerpoint/2010/main" val="4274716700"/>
              </p:ext>
            </p:extLst>
          </p:nvPr>
        </p:nvGraphicFramePr>
        <p:xfrm>
          <a:off x="7010400" y="1376426"/>
          <a:ext cx="5181600" cy="599274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497018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DC19D5-FCD1-54D9-52EA-F09B537F97C9}"/>
              </a:ext>
            </a:extLst>
          </p:cNvPr>
          <p:cNvSpPr txBox="1"/>
          <p:nvPr>
            <p:custDataLst>
              <p:tags r:id="rId1"/>
            </p:custDataLst>
          </p:nvPr>
        </p:nvSpPr>
        <p:spPr>
          <a:xfrm>
            <a:off x="3124200" y="-13855"/>
            <a:ext cx="9372600"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15.1: Percentage of 3rd Graders Meeting or Exceeding Expectations on New Jersey Student Learning Assessments, English Language Arts (by county)</a:t>
            </a:r>
            <a:endParaRPr lang="en-US" sz="2000" spc="-50" dirty="0"/>
          </a:p>
        </p:txBody>
      </p:sp>
      <p:sp>
        <p:nvSpPr>
          <p:cNvPr id="6" name="TextBox 5">
            <a:extLst>
              <a:ext uri="{FF2B5EF4-FFF2-40B4-BE49-F238E27FC236}">
                <a16:creationId xmlns:a16="http://schemas.microsoft.com/office/drawing/2014/main" id="{C24D94D3-AAAA-B4E4-23E0-7D31E66E4590}"/>
              </a:ext>
            </a:extLst>
          </p:cNvPr>
          <p:cNvSpPr txBox="1"/>
          <p:nvPr>
            <p:custDataLst>
              <p:tags r:id="rId2"/>
            </p:custDataLst>
          </p:nvPr>
        </p:nvSpPr>
        <p:spPr>
          <a:xfrm>
            <a:off x="3124200" y="69403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via ACNJ Kids Count Data Dashboard, 2021-2022 and 2022-2023</a:t>
            </a:r>
            <a:endParaRPr lang="en-US" sz="1200" dirty="0"/>
          </a:p>
        </p:txBody>
      </p:sp>
      <p:graphicFrame>
        <p:nvGraphicFramePr>
          <p:cNvPr id="7" name="Chart 6">
            <a:extLst>
              <a:ext uri="{FF2B5EF4-FFF2-40B4-BE49-F238E27FC236}">
                <a16:creationId xmlns:a16="http://schemas.microsoft.com/office/drawing/2014/main" id="{73791B9A-AFFE-E9F5-33D9-8CF3B0371748}"/>
              </a:ext>
            </a:extLst>
          </p:cNvPr>
          <p:cNvGraphicFramePr/>
          <p:nvPr>
            <p:custDataLst>
              <p:tags r:id="rId3"/>
            </p:custDataLst>
            <p:extLst>
              <p:ext uri="{D42A27DB-BD31-4B8C-83A1-F6EECF244321}">
                <p14:modId xmlns:p14="http://schemas.microsoft.com/office/powerpoint/2010/main" val="367520792"/>
              </p:ext>
            </p:extLst>
          </p:nvPr>
        </p:nvGraphicFramePr>
        <p:xfrm>
          <a:off x="3336312" y="984885"/>
          <a:ext cx="8948376" cy="6172349"/>
        </p:xfrm>
        <a:graphic>
          <a:graphicData uri="http://schemas.openxmlformats.org/drawingml/2006/chart">
            <c:chart xmlns:c="http://schemas.openxmlformats.org/drawingml/2006/chart" xmlns:r="http://schemas.openxmlformats.org/officeDocument/2006/relationships" r:id="rId7"/>
          </a:graphicData>
        </a:graphic>
      </p:graphicFrame>
      <p:sp>
        <p:nvSpPr>
          <p:cNvPr id="8" name="TextBox 7">
            <a:extLst>
              <a:ext uri="{FF2B5EF4-FFF2-40B4-BE49-F238E27FC236}">
                <a16:creationId xmlns:a16="http://schemas.microsoft.com/office/drawing/2014/main" id="{34889E98-AE66-3F16-2C11-C687611C20E2}"/>
              </a:ext>
            </a:extLst>
          </p:cNvPr>
          <p:cNvSpPr txBox="1"/>
          <p:nvPr>
            <p:custDataLst>
              <p:tags r:id="rId4"/>
            </p:custDataLst>
          </p:nvPr>
        </p:nvSpPr>
        <p:spPr>
          <a:xfrm>
            <a:off x="0" y="2560318"/>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Education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28085249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A4439D-CDBB-C068-3D2B-8804E61361A1}"/>
              </a:ext>
            </a:extLst>
          </p:cNvPr>
          <p:cNvSpPr txBox="1"/>
          <p:nvPr>
            <p:custDataLst>
              <p:tags r:id="rId1"/>
            </p:custDataLst>
          </p:nvPr>
        </p:nvSpPr>
        <p:spPr>
          <a:xfrm>
            <a:off x="3124200" y="0"/>
            <a:ext cx="9372600"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15.2: Percentage of 3rd Graders Meeting or Exceeding Expectations on New Jersey Student Learning Assessments, Mathematics (by county)</a:t>
            </a:r>
            <a:endParaRPr lang="en-US" sz="2000" spc="-50" dirty="0"/>
          </a:p>
        </p:txBody>
      </p:sp>
      <p:sp>
        <p:nvSpPr>
          <p:cNvPr id="6" name="TextBox 5">
            <a:extLst>
              <a:ext uri="{FF2B5EF4-FFF2-40B4-BE49-F238E27FC236}">
                <a16:creationId xmlns:a16="http://schemas.microsoft.com/office/drawing/2014/main" id="{14011372-DFE4-C4C1-69B0-BDE486468D76}"/>
              </a:ext>
            </a:extLst>
          </p:cNvPr>
          <p:cNvSpPr txBox="1"/>
          <p:nvPr>
            <p:custDataLst>
              <p:tags r:id="rId2"/>
            </p:custDataLst>
          </p:nvPr>
        </p:nvSpPr>
        <p:spPr>
          <a:xfrm>
            <a:off x="3124200" y="707886"/>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via ACNJ Kids Count Data Dashboard, 2021-2022 and 2022-2023</a:t>
            </a:r>
            <a:endParaRPr lang="en-US" sz="1200" dirty="0"/>
          </a:p>
        </p:txBody>
      </p:sp>
      <p:graphicFrame>
        <p:nvGraphicFramePr>
          <p:cNvPr id="7" name="Chart 6">
            <a:extLst>
              <a:ext uri="{FF2B5EF4-FFF2-40B4-BE49-F238E27FC236}">
                <a16:creationId xmlns:a16="http://schemas.microsoft.com/office/drawing/2014/main" id="{4C5837C7-6F27-1AD5-0D4D-0ED2C3B0F9C9}"/>
              </a:ext>
            </a:extLst>
          </p:cNvPr>
          <p:cNvGraphicFramePr/>
          <p:nvPr>
            <p:custDataLst>
              <p:tags r:id="rId3"/>
            </p:custDataLst>
            <p:extLst>
              <p:ext uri="{D42A27DB-BD31-4B8C-83A1-F6EECF244321}">
                <p14:modId xmlns:p14="http://schemas.microsoft.com/office/powerpoint/2010/main" val="370256271"/>
              </p:ext>
            </p:extLst>
          </p:nvPr>
        </p:nvGraphicFramePr>
        <p:xfrm>
          <a:off x="3336312" y="984885"/>
          <a:ext cx="8948376" cy="6172349"/>
        </p:xfrm>
        <a:graphic>
          <a:graphicData uri="http://schemas.openxmlformats.org/drawingml/2006/chart">
            <c:chart xmlns:c="http://schemas.openxmlformats.org/drawingml/2006/chart" xmlns:r="http://schemas.openxmlformats.org/officeDocument/2006/relationships" r:id="rId7"/>
          </a:graphicData>
        </a:graphic>
      </p:graphicFrame>
      <p:sp>
        <p:nvSpPr>
          <p:cNvPr id="8" name="TextBox 7">
            <a:extLst>
              <a:ext uri="{FF2B5EF4-FFF2-40B4-BE49-F238E27FC236}">
                <a16:creationId xmlns:a16="http://schemas.microsoft.com/office/drawing/2014/main" id="{3CC3DBFD-AE91-81FD-1A0B-4524980915BD}"/>
              </a:ext>
            </a:extLst>
          </p:cNvPr>
          <p:cNvSpPr txBox="1"/>
          <p:nvPr>
            <p:custDataLst>
              <p:tags r:id="rId4"/>
            </p:custDataLst>
          </p:nvPr>
        </p:nvSpPr>
        <p:spPr>
          <a:xfrm>
            <a:off x="0" y="2560318"/>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Education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28285827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EB431E-F4C2-0322-AB17-196660C1A8D4}"/>
              </a:ext>
            </a:extLst>
          </p:cNvPr>
          <p:cNvSpPr txBox="1"/>
          <p:nvPr>
            <p:custDataLst>
              <p:tags r:id="rId1"/>
            </p:custDataLst>
          </p:nvPr>
        </p:nvSpPr>
        <p:spPr>
          <a:xfrm>
            <a:off x="3048000" y="0"/>
            <a:ext cx="9372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15.3: State Funded Preschool </a:t>
            </a:r>
            <a:r>
              <a:rPr lang="en-US" sz="2000" spc="-50"/>
              <a:t>Enrollment %-</a:t>
            </a:r>
            <a:r>
              <a:rPr lang="en-US" sz="2000" spc="-50" dirty="0"/>
              <a:t>change (by county)</a:t>
            </a:r>
          </a:p>
        </p:txBody>
      </p:sp>
      <p:sp>
        <p:nvSpPr>
          <p:cNvPr id="3" name="TextBox 2">
            <a:extLst>
              <a:ext uri="{FF2B5EF4-FFF2-40B4-BE49-F238E27FC236}">
                <a16:creationId xmlns:a16="http://schemas.microsoft.com/office/drawing/2014/main" id="{128442D4-129F-6791-634A-D195197DC9BC}"/>
              </a:ext>
            </a:extLst>
          </p:cNvPr>
          <p:cNvSpPr txBox="1"/>
          <p:nvPr>
            <p:custDataLst>
              <p:tags r:id="rId2"/>
            </p:custDataLst>
          </p:nvPr>
        </p:nvSpPr>
        <p:spPr>
          <a:xfrm>
            <a:off x="3200400" y="4001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via ACNJ Kids Count Data Dashboard, 2021-2022 and 2022-2023</a:t>
            </a:r>
            <a:endParaRPr lang="en-US" sz="1200" dirty="0"/>
          </a:p>
        </p:txBody>
      </p:sp>
      <p:sp>
        <p:nvSpPr>
          <p:cNvPr id="6" name="TextBox 5">
            <a:extLst>
              <a:ext uri="{FF2B5EF4-FFF2-40B4-BE49-F238E27FC236}">
                <a16:creationId xmlns:a16="http://schemas.microsoft.com/office/drawing/2014/main" id="{86DB0BBB-10F7-C1FE-DB8E-D744D0BB22F1}"/>
              </a:ext>
            </a:extLst>
          </p:cNvPr>
          <p:cNvSpPr txBox="1"/>
          <p:nvPr>
            <p:custDataLst>
              <p:tags r:id="rId3"/>
            </p:custDataLst>
          </p:nvPr>
        </p:nvSpPr>
        <p:spPr>
          <a:xfrm>
            <a:off x="0" y="2560318"/>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Education</a:t>
            </a:r>
            <a:endParaRPr lang="en-US" sz="36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E66EB24-1C88-2A70-F0D9-D513C77FB35B}"/>
              </a:ext>
            </a:extLst>
          </p:cNvPr>
          <p:cNvGraphicFramePr/>
          <p:nvPr>
            <p:custDataLst>
              <p:tags r:id="rId4"/>
            </p:custDataLst>
            <p:extLst>
              <p:ext uri="{D42A27DB-BD31-4B8C-83A1-F6EECF244321}">
                <p14:modId xmlns:p14="http://schemas.microsoft.com/office/powerpoint/2010/main" val="3486603926"/>
              </p:ext>
            </p:extLst>
          </p:nvPr>
        </p:nvGraphicFramePr>
        <p:xfrm>
          <a:off x="3164074" y="914400"/>
          <a:ext cx="5446526" cy="59436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81722895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84750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16.1: Pro Bono Legal/Advocacy Services</a:t>
            </a:r>
            <a:endParaRPr lang="en-US" sz="1600" spc="-50" dirty="0"/>
          </a:p>
        </p:txBody>
      </p:sp>
      <p:sp>
        <p:nvSpPr>
          <p:cNvPr id="3" name="Rectangle 2">
            <a:extLst>
              <a:ext uri="{FF2B5EF4-FFF2-40B4-BE49-F238E27FC236}">
                <a16:creationId xmlns:a16="http://schemas.microsoft.com/office/drawing/2014/main" id="{C4C8D5A1-FD7A-47F2-82EE-68F312D0283E}"/>
              </a:ext>
            </a:extLst>
          </p:cNvPr>
          <p:cNvSpPr/>
          <p:nvPr>
            <p:custDataLst>
              <p:tags r:id="rId2"/>
            </p:custDataLst>
          </p:nvPr>
        </p:nvSpPr>
        <p:spPr>
          <a:xfrm>
            <a:off x="2822171" y="543966"/>
            <a:ext cx="8430226" cy="6314034"/>
          </a:xfrm>
          <a:prstGeom prst="rect">
            <a:avLst/>
          </a:prstGeom>
        </p:spPr>
        <p:txBody>
          <a:bodyPr wrap="square" numCol="2">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General</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South Jersey Legal Services </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Legal Services of NJ</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ACLU of New Jersey</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Volunteer Lawyers for Justice</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Immigration</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AFSC Immigrant Rights Program</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Disability</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Disability Rights NJ</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Intimate Partner Violence</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Manavi </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Coalition Against Rape and Abuse Project</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Military</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Military Legal Assistance Program</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LGBTQ</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LGBT Bar Association of Greater NY</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Children</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Unchained at Last [Child Marriage]</a:t>
            </a:r>
          </a:p>
          <a:p>
            <a:pPr marL="0" marR="0" indent="457200">
              <a:spcBef>
                <a:spcPts val="0"/>
              </a:spcBef>
              <a:spcAft>
                <a:spcPts val="800"/>
              </a:spcAft>
            </a:pPr>
            <a:endParaRPr lang="en-US" sz="13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latin typeface="Franklin Gothic Medium" panose="020B0603020102020204" pitchFamily="34" charset="0"/>
              </a:rPr>
              <a:t>Source: probononj.org</a:t>
            </a:r>
            <a:endParaRPr lang="en-US" sz="1200" dirty="0"/>
          </a:p>
        </p:txBody>
      </p:sp>
      <p:sp>
        <p:nvSpPr>
          <p:cNvPr id="6" name="TextBox 5">
            <a:extLst>
              <a:ext uri="{FF2B5EF4-FFF2-40B4-BE49-F238E27FC236}">
                <a16:creationId xmlns:a16="http://schemas.microsoft.com/office/drawing/2014/main" id="{637C6209-88EE-456E-B8D9-14ED38F43877}"/>
              </a:ext>
            </a:extLst>
          </p:cNvPr>
          <p:cNvSpPr txBox="1"/>
          <p:nvPr>
            <p:custDataLst>
              <p:tags r:id="rId4"/>
            </p:custDataLst>
          </p:nvPr>
        </p:nvSpPr>
        <p:spPr>
          <a:xfrm>
            <a:off x="-26276" y="3098967"/>
            <a:ext cx="3124200" cy="769441"/>
          </a:xfrm>
          <a:prstGeom prst="rect">
            <a:avLst/>
          </a:prstGeom>
          <a:noFill/>
        </p:spPr>
        <p:txBody>
          <a:bodyPr wrap="square" rtlCol="0">
            <a:spAutoFit/>
          </a:bodyPr>
          <a:lstStyle/>
          <a:p>
            <a:pPr algn="ctr"/>
            <a:r>
              <a:rPr lang="en-US" sz="4400">
                <a:solidFill>
                  <a:schemeClr val="bg1"/>
                </a:solidFill>
                <a:latin typeface="Franklin Gothic Demi" panose="020B0703020102020204" pitchFamily="34" charset="0"/>
              </a:rPr>
              <a:t>Advocacy</a:t>
            </a:r>
            <a:endParaRPr lang="en-US" sz="4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3116217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763274|-9800581|-14475488|-16743511|-749539|Rutgers&quot;,&quot;Id&quot;:&quot;67ee8df644394377f83a43c4&quot;,&quot;SmartGridHorizontal&quot;:0,&quot;LinkedExcelSources&quot;:{&quot;67cefed43842343a900c2c16&quot;:&quot;{{Desktop}}\\hsac 25\\engage\\archive\\Cape May_County_Engage_2025_03_05.xlsx&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B178PCD2E9rly1MeUvg_1741604501&quot;,&quot;DataType&quot;:1,&quot;ImageAutosize&quot;:1,&quot;ZIndexPreserved&quot;:true,&quot;ValueBgColor&quot;:false,&quot;ValueFontColor&quot;:false,&quot;ValueBorderColor&quot;:false}]"/>
</p:tagLst>
</file>

<file path=ppt/tags/tag1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7M3x2o9shU6i5AvZbj8_1741604520&quot;,&quot;DataType&quot;:1,&quot;ImageAutosize&quot;:1,&quot;ZIndexPreserved&quot;:true,&quot;ValueBgColor&quot;:false,&quot;ValueFontColor&quot;:false,&quot;ValueBorderColor&quot;:false}]"/>
</p:tagLst>
</file>

<file path=ppt/tags/tag1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S0VN5s75ee2DIvLw8a5_1741604520&quot;,&quot;DataType&quot;:1,&quot;ImageAutosize&quot;:1,&quot;ZIndexPreserved&quot;:true,&quot;ValueBgColor&quot;:false,&quot;ValueFontColor&quot;:false,&quot;ValueBorderColor&quot;:false}]"/>
</p:tagLst>
</file>

<file path=ppt/tags/tag1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5TVgGwU5ritT9Ytxu7F_1741604520&quot;,&quot;DataType&quot;:1,&quot;ImageAutosize&quot;:1,&quot;ZIndexPreserved&quot;:true,&quot;ValueBgColor&quot;:false,&quot;ValueFontColor&quot;:false,&quot;ValueBorderColor&quot;:false}]"/>
</p:tagLst>
</file>

<file path=ppt/tags/tag1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BCS1OV0Z5IAQYHQXZdy_1741604521&quot;,&quot;DataType&quot;:1,&quot;ImageAutosize&quot;:1,&quot;ZIndexPreserved&quot;:true,&quot;ValueBgColor&quot;:false,&quot;ValueFontColor&quot;:false,&quot;ValueBorderColor&quot;:false}]"/>
</p:tagLst>
</file>

<file path=ppt/tags/tag1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UQSKrCLMXo41GwKVAOA_1741604521&quot;,&quot;DataType&quot;:1,&quot;ImageAutosize&quot;:1,&quot;ZIndexPreserved&quot;:true,&quot;ValueBgColor&quot;:false,&quot;ValueFontColor&quot;:false,&quot;ValueBorderColor&quot;:false}]"/>
</p:tagLst>
</file>

<file path=ppt/tags/tag1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F0nK0xRmSt5q8D5Uv8B_1741604523&quot;,&quot;DataType&quot;:1,&quot;ImageAutosize&quot;:1,&quot;ZIndexPreserved&quot;:true,&quot;ValueBgColor&quot;:false,&quot;ValueFontColor&quot;:false,&quot;ValueBorderColor&quot;:false}]"/>
</p:tagLst>
</file>

<file path=ppt/tags/tag1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cA7CvFGqcn33TFOwsI8_1741604524&quot;,&quot;DataType&quot;:1,&quot;ImageAutosize&quot;:1,&quot;ZIndexPreserved&quot;:true,&quot;ValueBgColor&quot;:false,&quot;ValueFontColor&quot;:false,&quot;ValueBorderColor&quot;:false}]"/>
</p:tagLst>
</file>

<file path=ppt/tags/tag1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swlJWGLccwVszux4KGv_1741604524&quot;,&quot;DataType&quot;:1,&quot;ImageAutosize&quot;:1,&quot;ZIndexPreserved&quot;:true,&quot;ValueBgColor&quot;:false,&quot;ValueFontColor&quot;:false,&quot;ValueBorderColor&quot;:false}]"/>
</p:tagLst>
</file>

<file path=ppt/tags/tag1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P1l2v93R04LLfCzsHMX_1741604524&quot;,&quot;DataType&quot;:1,&quot;ImageAutosize&quot;:1,&quot;ZIndexPreserved&quot;:true,&quot;ValueBgColor&quot;:false,&quot;ValueFontColor&quot;:false,&quot;ValueBorderColor&quot;:false}]"/>
</p:tagLst>
</file>

<file path=ppt/tags/tag1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yxdscaNG62f3A4QF9Ld_1741604524&quot;,&quot;DataType&quot;:1,&quot;ImageAutosize&quot;:1,&quot;ZIndexPreserved&quot;:true,&quot;ValueBgColor&quot;:false,&quot;ValueFontColor&quot;:false,&quot;ValueBorderColor&quot;:false}]"/>
</p:tagLst>
</file>

<file path=ppt/tags/tag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rhEyUJlENu7SZB68o6u_1741604502&quot;,&quot;DataType&quot;:1,&quot;ImageAutosize&quot;:1,&quot;ZIndexPreserved&quot;:true,&quot;ValueBgColor&quot;:false,&quot;ValueFontColor&quot;:false,&quot;ValueBorderColor&quot;:false}]"/>
</p:tagLst>
</file>

<file path=ppt/tags/tag1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l68oWomLgPuVFPqwb3y_1741604524&quot;,&quot;DataType&quot;:1,&quot;ImageAutosize&quot;:1,&quot;ZIndexPreserved&quot;:true,&quot;ValueBgColor&quot;:false,&quot;ValueFontColor&quot;:false,&quot;ValueBorderColor&quot;:false}]"/>
</p:tagLst>
</file>

<file path=ppt/tags/tag1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0BOdG9cqnJjwDtRiak5_1741604524&quot;,&quot;DataType&quot;:1,&quot;ImageAutosize&quot;:1,&quot;ZIndexPreserved&quot;:true,&quot;ValueBgColor&quot;:false,&quot;ValueFontColor&quot;:false,&quot;ValueBorderColor&quot;:false}]"/>
</p:tagLst>
</file>

<file path=ppt/tags/tag1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OVhej5s6ktBLLGgLlBb_1741604525&quot;,&quot;DataType&quot;:1,&quot;ImageAutosize&quot;:1,&quot;ZIndexPreserved&quot;:true,&quot;ValueBgColor&quot;:false,&quot;ValueFontColor&quot;:false,&quot;ValueBorderColor&quot;:false}]"/>
</p:tagLst>
</file>

<file path=ppt/tags/tag1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utp8uPLcNAffFa0Sms6_1741604525&quot;,&quot;DataType&quot;:1,&quot;ImageAutosize&quot;:1,&quot;ZIndexPreserved&quot;:true,&quot;ValueBgColor&quot;:false,&quot;ValueFontColor&quot;:false,&quot;ValueBorderColor&quot;:false}]"/>
</p:tagLst>
</file>

<file path=ppt/tags/tag1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o3BcjENjQUJJjxbfHJ7_1741604525&quot;,&quot;DataType&quot;:1,&quot;ImageAutosize&quot;:1,&quot;ZIndexPreserved&quot;:true,&quot;ValueBgColor&quot;:false,&quot;ValueFontColor&quot;:false,&quot;ValueBorderColor&quot;:false}]"/>
</p:tagLst>
</file>

<file path=ppt/tags/tag1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As1TZRIKgGYIqQESEmy_1741604525&quot;,&quot;DataType&quot;:1,&quot;ImageAutosize&quot;:1,&quot;ZIndexPreserved&quot;:true,&quot;ValueBgColor&quot;:false,&quot;ValueFontColor&quot;:false,&quot;ValueBorderColor&quot;:false}]"/>
</p:tagLst>
</file>

<file path=ppt/tags/tag1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aldcHp1HyqaUxQZSoVI_1741604525&quot;,&quot;DataType&quot;:1,&quot;ImageAutosize&quot;:1,&quot;ZIndexPreserved&quot;:true,&quot;ValueBgColor&quot;:false,&quot;ValueFontColor&quot;:false,&quot;ValueBorderColor&quot;:false}]"/>
</p:tagLst>
</file>

<file path=ppt/tags/tag1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e6YnxZVjU7kYE2oYbKX_1741604525&quot;,&quot;DataType&quot;:1,&quot;ImageAutosize&quot;:1,&quot;ZIndexPreserved&quot;:true,&quot;ValueBgColor&quot;:false,&quot;ValueFontColor&quot;:false,&quot;ValueBorderColor&quot;:false}]"/>
</p:tagLst>
</file>

<file path=ppt/tags/tag1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2RuQBwaV4BjcLPMXagi_1741604525&quot;,&quot;DataType&quot;:1,&quot;ImageAutosize&quot;:1,&quot;ZIndexPreserved&quot;:true,&quot;ValueBgColor&quot;:false,&quot;ValueFontColor&quot;:false,&quot;ValueBorderColor&quot;:false}]"/>
</p:tagLst>
</file>

<file path=ppt/tags/tag1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qKNk3CZRCgR4PFL5WQu_1741604525&quot;,&quot;DataType&quot;:1,&quot;ImageAutosize&quot;:1,&quot;ZIndexPreserved&quot;:true,&quot;ValueBgColor&quot;:false,&quot;ValueFontColor&quot;:false,&quot;ValueBorderColor&quot;:false}]"/>
</p:tagLst>
</file>

<file path=ppt/tags/tag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LqOCkdbEYMohgjG5274_1741604502&quot;,&quot;DataType&quot;:1,&quot;ImageAutosize&quot;:1,&quot;ZIndexPreserved&quot;:true,&quot;ValueBgColor&quot;:false,&quot;ValueFontColor&quot;:false,&quot;ValueBorderColor&quot;:false}]"/>
</p:tagLst>
</file>

<file path=ppt/tags/tag1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j2ZFCXW5YzKOeCRgAXN_1741604528&quot;,&quot;DataType&quot;:1,&quot;ImageAutosize&quot;:1,&quot;ZIndexPreserved&quot;:true,&quot;ValueBgColor&quot;:false,&quot;ValueFontColor&quot;:false,&quot;ValueBorderColor&quot;:false}]"/>
</p:tagLst>
</file>

<file path=ppt/tags/tag1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OP6WDQEFNXRyEtnbAfl_1741604528&quot;,&quot;DataType&quot;:1,&quot;ImageAutosize&quot;:1,&quot;ZIndexPreserved&quot;:true,&quot;ValueBgColor&quot;:false,&quot;ValueFontColor&quot;:false,&quot;ValueBorderColor&quot;:false}]"/>
</p:tagLst>
</file>

<file path=ppt/tags/tag1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yT1uxEMS04BIPrl2YoY_1741604529&quot;,&quot;DataType&quot;:1,&quot;ImageAutosize&quot;:1,&quot;ZIndexPreserved&quot;:true,&quot;ValueBgColor&quot;:false,&quot;ValueFontColor&quot;:false,&quot;ValueBorderColor&quot;:false}]"/>
</p:tagLst>
</file>

<file path=ppt/tags/tag1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Kycd5aKS6JhZ8JIC93Q_1741604529&quot;,&quot;DataType&quot;:1,&quot;ImageAutosize&quot;:1,&quot;ZIndexPreserved&quot;:true,&quot;ValueBgColor&quot;:false,&quot;ValueFontColor&quot;:false,&quot;ValueBorderColor&quot;:false}]"/>
</p:tagLst>
</file>

<file path=ppt/tags/tag1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Rf9qfFJRWtGZwM1bii5_1741604529&quot;,&quot;DataType&quot;:1,&quot;ImageAutosize&quot;:1,&quot;ZIndexPreserved&quot;:true,&quot;ValueBgColor&quot;:false,&quot;ValueFontColor&quot;:false,&quot;ValueBorderColor&quot;:false}]"/>
</p:tagLst>
</file>

<file path=ppt/tags/tag1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WnglQbjpEKewTnt1Bcc_1741604529&quot;,&quot;DataType&quot;:1,&quot;ImageAutosize&quot;:1,&quot;ZIndexPreserved&quot;:true,&quot;ValueBgColor&quot;:false,&quot;ValueFontColor&quot;:false,&quot;ValueBorderColor&quot;:false}]"/>
</p:tagLst>
</file>

<file path=ppt/tags/tag1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RrTW9uvAx88EfqCLK32_1741604529&quot;,&quot;DataType&quot;:1,&quot;ImageAutosize&quot;:1,&quot;ZIndexPreserved&quot;:true,&quot;ValueBgColor&quot;:false,&quot;ValueFontColor&quot;:false,&quot;ValueBorderColor&quot;:false}]"/>
</p:tagLst>
</file>

<file path=ppt/tags/tag1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aZT75utBgTyUkjXOr1o_1741604529&quot;,&quot;DataType&quot;:1,&quot;ImageAutosize&quot;:1,&quot;ZIndexPreserved&quot;:true,&quot;ValueBgColor&quot;:false,&quot;ValueFontColor&quot;:false,&quot;ValueBorderColor&quot;:false}]"/>
</p:tagLst>
</file>

<file path=ppt/tags/tag1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3vwsD711DAr4sphZ9Jf_1741604530&quot;,&quot;DataType&quot;:1,&quot;ImageAutosize&quot;:1,&quot;ZIndexPreserved&quot;:true,&quot;ValueBgColor&quot;:false,&quot;ValueFontColor&quot;:false,&quot;ValueBorderColor&quot;:false}]"/>
</p:tagLst>
</file>

<file path=ppt/tags/tag1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Y5XREEICRQn9ecI606o_1741604530&quot;,&quot;DataType&quot;:1,&quot;ImageAutosize&quot;:1,&quot;ZIndexPreserved&quot;:true,&quot;ValueBgColor&quot;:false,&quot;ValueFontColor&quot;:false,&quot;ValueBorderColor&quot;:false}]"/>
</p:tagLst>
</file>

<file path=ppt/tags/tag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DNeK9WlpFBNZFr5zYDk_1741604502&quot;,&quot;DataType&quot;:1,&quot;ImageAutosize&quot;:1,&quot;ZIndexPreserved&quot;:true,&quot;ValueBgColor&quot;:false,&quot;ValueFontColor&quot;:false,&quot;ValueBorderColor&quot;:false}]"/>
</p:tagLst>
</file>

<file path=ppt/tags/tag1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oQqvZFO1M1uQaGB2C0E_1741604530&quot;,&quot;DataType&quot;:1,&quot;ImageAutosize&quot;:1,&quot;ZIndexPreserved&quot;:true,&quot;ValueBgColor&quot;:false,&quot;ValueFontColor&quot;:false,&quot;ValueBorderColor&quot;:false}]"/>
</p:tagLst>
</file>

<file path=ppt/tags/tag1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LLuJVdl3c776HS5mi5b_1741604530&quot;,&quot;DataType&quot;:1,&quot;ImageAutosize&quot;:1,&quot;ZIndexPreserved&quot;:true,&quot;ValueBgColor&quot;:false,&quot;ValueFontColor&quot;:false,&quot;ValueBorderColor&quot;:false}]"/>
</p:tagLst>
</file>

<file path=ppt/tags/tag1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EMXt0vzmkBlgmfV8xej_1741604530&quot;,&quot;DataType&quot;:1,&quot;ImageAutosize&quot;:1,&quot;ZIndexPreserved&quot;:true,&quot;ValueBgColor&quot;:false,&quot;ValueFontColor&quot;:false,&quot;ValueBorderColor&quot;:false}]"/>
</p:tagLst>
</file>

<file path=ppt/tags/tag1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MNiDifoPzXunFNUP1UV_1741604532&quot;,&quot;DataType&quot;:1,&quot;ImageAutosize&quot;:1,&quot;ZIndexPreserved&quot;:true,&quot;ValueBgColor&quot;:false,&quot;ValueFontColor&quot;:false,&quot;ValueBorderColor&quot;:false}]"/>
</p:tagLst>
</file>

<file path=ppt/tags/tag1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vDCRHhM20z76jmZfMcs_1741604532&quot;,&quot;DataType&quot;:1,&quot;ImageAutosize&quot;:1,&quot;ZIndexPreserved&quot;:true,&quot;ValueBgColor&quot;:false,&quot;ValueFontColor&quot;:false,&quot;ValueBorderColor&quot;:false}]"/>
</p:tagLst>
</file>

<file path=ppt/tags/tag1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AgI566FNCsWJvEqoA0J_1741604532&quot;,&quot;DataType&quot;:1,&quot;ImageAutosize&quot;:1,&quot;ZIndexPreserved&quot;:true,&quot;ValueBgColor&quot;:false,&quot;ValueFontColor&quot;:false,&quot;ValueBorderColor&quot;:false}]"/>
</p:tagLst>
</file>

<file path=ppt/tags/tag1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cgVc06fzBBQgJiIyHkf_1741604533&quot;,&quot;DataType&quot;:1,&quot;ImageAutosize&quot;:1,&quot;ZIndexPreserved&quot;:true,&quot;ValueBgColor&quot;:false,&quot;ValueFontColor&quot;:false,&quot;ValueBorderColor&quot;:false}]"/>
</p:tagLst>
</file>

<file path=ppt/tags/tag1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M6bR9HLusFeZgOA4SxE_1741604533&quot;,&quot;DataType&quot;:1,&quot;ImageAutosize&quot;:1,&quot;ZIndexPreserved&quot;:true,&quot;ValueBgColor&quot;:false,&quot;ValueFontColor&quot;:false,&quot;ValueBorderColor&quot;:false}]"/>
</p:tagLst>
</file>

<file path=ppt/tags/tag1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pNQD2Q8QQmOTVlgyvFf_1741604533&quot;,&quot;DataType&quot;:1,&quot;ImageAutosize&quot;:1,&quot;ZIndexPreserved&quot;:true,&quot;ValueBgColor&quot;:false,&quot;ValueFontColor&quot;:false,&quot;ValueBorderColor&quot;:false}]"/>
</p:tagLst>
</file>

<file path=ppt/tags/tag1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SHpZVZW6rqLiZbaDgr1_1741604533&quot;,&quot;DataType&quot;:1,&quot;ImageAutosize&quot;:1,&quot;ZIndexPreserved&quot;:true,&quot;ValueBgColor&quot;:false,&quot;ValueFontColor&quot;:false,&quot;ValueBorderColor&quot;:false}]"/>
</p:tagLst>
</file>

<file path=ppt/tags/tag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nac7zvzRRLigW8llPnb_1741604502&quot;,&quot;DataType&quot;:1,&quot;ImageAutosize&quot;:1,&quot;ZIndexPreserved&quot;:true,&quot;ValueBgColor&quot;:false,&quot;ValueFontColor&quot;:false,&quot;ValueBorderColor&quot;:false}]"/>
</p:tagLst>
</file>

<file path=ppt/tags/tag1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PImAXp84JTLI34pANjt_1741604533&quot;,&quot;DataType&quot;:1,&quot;ImageAutosize&quot;:1,&quot;ZIndexPreserved&quot;:true,&quot;ValueBgColor&quot;:false,&quot;ValueFontColor&quot;:false,&quot;ValueBorderColor&quot;:false}]"/>
</p:tagLst>
</file>

<file path=ppt/tags/tag1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T3IuKaSW9LPDa1vJcby_1741604533&quot;,&quot;DataType&quot;:1,&quot;ImageAutosize&quot;:1,&quot;ZIndexPreserved&quot;:true,&quot;ValueBgColor&quot;:false,&quot;ValueFontColor&quot;:false,&quot;ValueBorderColor&quot;:false}]"/>
</p:tagLst>
</file>

<file path=ppt/tags/tag1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Q7rV6wk5pgRkY3Aww73_1741604533&quot;,&quot;DataType&quot;:1,&quot;ImageAutosize&quot;:1,&quot;ZIndexPreserved&quot;:true,&quot;ValueBgColor&quot;:false,&quot;ValueFontColor&quot;:false,&quot;ValueBorderColor&quot;:false}]"/>
</p:tagLst>
</file>

<file path=ppt/tags/tag1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jXcs8GYcopQDHSlLZRg_1741604533&quot;,&quot;DataType&quot;:1,&quot;ImageAutosize&quot;:1,&quot;ZIndexPreserved&quot;:true,&quot;ValueBgColor&quot;:false,&quot;ValueFontColor&quot;:false,&quot;ValueBorderColor&quot;:false}]"/>
</p:tagLst>
</file>

<file path=ppt/tags/tag1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cbL3MswKZzOU37dbrjj_1741604533&quot;,&quot;DataType&quot;:1,&quot;ImageAutosize&quot;:1,&quot;ZIndexPreserved&quot;:true,&quot;ValueBgColor&quot;:false,&quot;ValueFontColor&quot;:false,&quot;ValueBorderColor&quot;:false}]"/>
</p:tagLst>
</file>

<file path=ppt/tags/tag1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kA9zqaGA25SyECFper3_1741604536&quot;,&quot;DataType&quot;:1,&quot;ImageAutosize&quot;:1,&quot;ZIndexPreserved&quot;:true,&quot;ValueBgColor&quot;:false,&quot;ValueFontColor&quot;:false,&quot;ValueBorderColor&quot;:false}]"/>
</p:tagLst>
</file>

<file path=ppt/tags/tag1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ZuPz5cLiTBJsW8kqAks_1741604536&quot;,&quot;DataType&quot;:1,&quot;ImageAutosize&quot;:1,&quot;ZIndexPreserved&quot;:true,&quot;ValueBgColor&quot;:false,&quot;ValueFontColor&quot;:false,&quot;ValueBorderColor&quot;:false}]"/>
</p:tagLst>
</file>

<file path=ppt/tags/tag1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CW7ETPVXPAPYNgBUBv6_1741604536&quot;,&quot;DataType&quot;:1,&quot;ImageAutosize&quot;:1,&quot;ZIndexPreserved&quot;:true,&quot;ValueBgColor&quot;:false,&quot;ValueFontColor&quot;:false,&quot;ValueBorderColor&quot;:false}]"/>
</p:tagLst>
</file>

<file path=ppt/tags/tag1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RsxuEwTStrn83RW5AkD_1741604536&quot;,&quot;DataType&quot;:1,&quot;ImageAutosize&quot;:1,&quot;ZIndexPreserved&quot;:true,&quot;ValueBgColor&quot;:false,&quot;ValueFontColor&quot;:false,&quot;ValueBorderColor&quot;:false}]"/>
</p:tagLst>
</file>

<file path=ppt/tags/tag1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SOD2fr18ydzNOqlJwUU_1741604536&quot;,&quot;DataType&quot;:1,&quot;ImageAutosize&quot;:1,&quot;ZIndexPreserved&quot;:true,&quot;ValueBgColor&quot;:false,&quot;ValueFontColor&quot;:false,&quot;ValueBorderColor&quot;:false}]"/>
</p:tagLst>
</file>

<file path=ppt/tags/tag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McCxzUYY8HwiyRZd1CT_1741604502&quot;,&quot;DataType&quot;:1,&quot;ImageAutosize&quot;:1,&quot;ZIndexPreserved&quot;:true,&quot;ValueBgColor&quot;:false,&quot;ValueFontColor&quot;:false,&quot;ValueBorderColor&quot;:false}]"/>
</p:tagLst>
</file>

<file path=ppt/tags/tag1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FqQaZCRGyTYvUPpxDAu_1741604536&quot;,&quot;DataType&quot;:1,&quot;ImageAutosize&quot;:1,&quot;ZIndexPreserved&quot;:true,&quot;ValueBgColor&quot;:false,&quot;ValueFontColor&quot;:false,&quot;ValueBorderColor&quot;:false}]"/>
</p:tagLst>
</file>

<file path=ppt/tags/tag1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iiHH7MtiAAP13JOZaS6_1741604536&quot;,&quot;DataType&quot;:1,&quot;ImageAutosize&quot;:1,&quot;ZIndexPreserved&quot;:true,&quot;ValueBgColor&quot;:false,&quot;ValueFontColor&quot;:false,&quot;ValueBorderColor&quot;:false}]"/>
</p:tagLst>
</file>

<file path=ppt/tags/tag1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sXJxfhQv5Blj14Qffkp_1741604537&quot;,&quot;DataType&quot;:1,&quot;ImageAutosize&quot;:1,&quot;ZIndexPreserved&quot;:true,&quot;ValueBgColor&quot;:false,&quot;ValueFontColor&quot;:false,&quot;ValueBorderColor&quot;:false}]"/>
</p:tagLst>
</file>

<file path=ppt/tags/tag1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teRduB8jY8bSyt2jpCJ_1741604537&quot;,&quot;DataType&quot;:1,&quot;ImageAutosize&quot;:1,&quot;ZIndexPreserved&quot;:true,&quot;ValueBgColor&quot;:false,&quot;ValueFontColor&quot;:false,&quot;ValueBorderColor&quot;:false}]"/>
</p:tagLst>
</file>

<file path=ppt/tags/tag1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2sLFhkLGT8D8U4unfBS_1741604537&quot;,&quot;DataType&quot;:1,&quot;ImageAutosize&quot;:1,&quot;ZIndexPreserved&quot;:true,&quot;ValueBgColor&quot;:false,&quot;ValueFontColor&quot;:false,&quot;ValueBorderColor&quot;:false}]"/>
</p:tagLst>
</file>

<file path=ppt/tags/tag1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5OmPJWkyvX74ufsvUjO_1741604537&quot;,&quot;DataType&quot;:1,&quot;ImageAutosize&quot;:1,&quot;ZIndexPreserved&quot;:true,&quot;ValueBgColor&quot;:false,&quot;ValueFontColor&quot;:false,&quot;ValueBorderColor&quot;:false}]"/>
</p:tagLst>
</file>

<file path=ppt/tags/tag1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bFx6NJ2X8aqXY0eGVL1_1741604537&quot;,&quot;DataType&quot;:1,&quot;ImageAutosize&quot;:1,&quot;ZIndexPreserved&quot;:true,&quot;ValueBgColor&quot;:false,&quot;ValueFontColor&quot;:false,&quot;ValueBorderColor&quot;:false}]"/>
</p:tagLst>
</file>

<file path=ppt/tags/tag1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1QyB2qncjqHyezUMO6_1741604537&quot;,&quot;DataType&quot;:1,&quot;ImageAutosize&quot;:1,&quot;ZIndexPreserved&quot;:true,&quot;ValueBgColor&quot;:false,&quot;ValueFontColor&quot;:false,&quot;ValueBorderColor&quot;:false}]"/>
</p:tagLst>
</file>

<file path=ppt/tags/tag1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EtWRvXGVyZ4mJw91rGS_1741604537&quot;,&quot;DataType&quot;:1,&quot;ImageAutosize&quot;:1,&quot;ZIndexPreserved&quot;:true,&quot;ValueBgColor&quot;:false,&quot;ValueFontColor&quot;:false,&quot;ValueBorderColor&quot;:false}]"/>
</p:tagLst>
</file>

<file path=ppt/tags/tag1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zklWoQXvBzRDGbJ0Vsa_1741604538&quot;,&quot;DataType&quot;:1,&quot;ImageAutosize&quot;:1,&quot;ZIndexPreserved&quot;:true,&quot;ValueBgColor&quot;:false,&quot;ValueFontColor&quot;:false,&quot;ValueBorderColor&quot;:false}]"/>
</p:tagLst>
</file>

<file path=ppt/tags/tag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F0zKPLGLYANhTsWCU7j_1741604502&quot;,&quot;DataType&quot;:1,&quot;ImageAutosize&quot;:1,&quot;ZIndexPreserved&quot;:true,&quot;ValueBgColor&quot;:false,&quot;ValueFontColor&quot;:false,&quot;ValueBorderColor&quot;:false}]"/>
</p:tagLst>
</file>

<file path=ppt/tags/tag1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C1e1PeHEzaOOj5oa3OJ_1741604538&quot;,&quot;DataType&quot;:1,&quot;ImageAutosize&quot;:1,&quot;ZIndexPreserved&quot;:true,&quot;ValueBgColor&quot;:false,&quot;ValueFontColor&quot;:false,&quot;ValueBorderColor&quot;:false}]"/>
</p:tagLst>
</file>

<file path=ppt/tags/tag1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8Wc3gzRldmtpxvLSnGv_1741604538&quot;,&quot;DataType&quot;:1,&quot;ImageAutosize&quot;:1,&quot;ZIndexPreserved&quot;:true,&quot;ValueBgColor&quot;:false,&quot;ValueFontColor&quot;:false,&quot;ValueBorderColor&quot;:false}]"/>
</p:tagLst>
</file>

<file path=ppt/tags/tag1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Mdie0GA7xA6SO9RXzk5_1741604538&quot;,&quot;DataType&quot;:1,&quot;ImageAutosize&quot;:1,&quot;ZIndexPreserved&quot;:true,&quot;ValueBgColor&quot;:false,&quot;ValueFontColor&quot;:false,&quot;ValueBorderColor&quot;:false}]"/>
</p:tagLst>
</file>

<file path=ppt/tags/tag1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O7lALmJtGnqR5GJq79C_1741604538&quot;,&quot;DataType&quot;:1,&quot;ImageAutosize&quot;:1,&quot;ZIndexPreserved&quot;:true,&quot;ValueBgColor&quot;:false,&quot;ValueFontColor&quot;:false,&quot;ValueBorderColor&quot;:false}]"/>
</p:tagLst>
</file>

<file path=ppt/tags/tag1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lfu91qH2nfDPGy8tefp_1741604538&quot;,&quot;DataType&quot;:1,&quot;ImageAutosize&quot;:1,&quot;ZIndexPreserved&quot;:true,&quot;ValueBgColor&quot;:false,&quot;ValueFontColor&quot;:false,&quot;ValueBorderColor&quot;:false}]"/>
</p:tagLst>
</file>

<file path=ppt/tags/tag1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DewPplTcXH7Z8GxvO7X_1741604538&quot;,&quot;DataType&quot;:1,&quot;ImageAutosize&quot;:1,&quot;ZIndexPreserved&quot;:true,&quot;ValueBgColor&quot;:false,&quot;ValueFontColor&quot;:false,&quot;ValueBorderColor&quot;:false}]"/>
</p:tagLst>
</file>

<file path=ppt/tags/tag1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uSEG1gpHV7cWMhS2OoZ_1741604539&quot;,&quot;DataType&quot;:1,&quot;ImageAutosize&quot;:1,&quot;ZIndexPreserved&quot;:true,&quot;ValueBgColor&quot;:false,&quot;ValueFontColor&quot;:false,&quot;ValueBorderColor&quot;:false}]"/>
</p:tagLst>
</file>

<file path=ppt/tags/tag1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guARaHKlq4hQDORbtUU_1741604539&quot;,&quot;DataType&quot;:1,&quot;ImageAutosize&quot;:1,&quot;ZIndexPreserved&quot;:true,&quot;ValueBgColor&quot;:false,&quot;ValueFontColor&quot;:false,&quot;ValueBorderColor&quot;:false}]"/>
</p:tagLst>
</file>

<file path=ppt/tags/tag1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ktH9e1SIORFG4G4dm2a_1741604542&quot;,&quot;DataType&quot;:1,&quot;ImageAutosize&quot;:1,&quot;ZIndexPreserved&quot;:true,&quot;ValueBgColor&quot;:false,&quot;ValueFontColor&quot;:false,&quot;ValueBorderColor&quot;:false}]"/>
</p:tagLst>
</file>

<file path=ppt/tags/tag1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kspzG6kRoieIo4t6fuZ_1741604542&quot;,&quot;DataType&quot;:1,&quot;ImageAutosize&quot;:1,&quot;ZIndexPreserved&quot;:true,&quot;ValueBgColor&quot;:false,&quot;ValueFontColor&quot;:false,&quot;ValueBorderColor&quot;:false}]"/>
</p:tagLst>
</file>

<file path=ppt/tags/tag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b6RGPaz6o68zX0flq9x_1741604502&quot;,&quot;DataType&quot;:1,&quot;ImageAutosize&quot;:1,&quot;ZIndexPreserved&quot;:true,&quot;ValueBgColor&quot;:false,&quot;ValueFontColor&quot;:false,&quot;ValueBorderColor&quot;:false}]"/>
</p:tagLst>
</file>

<file path=ppt/tags/tag1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ZrebRXTqFQf4gzse8I3_1741604542&quot;,&quot;DataType&quot;:1,&quot;ImageAutosize&quot;:1,&quot;ZIndexPreserved&quot;:true,&quot;ValueBgColor&quot;:false,&quot;ValueFontColor&quot;:false,&quot;ValueBorderColor&quot;:false}]"/>
</p:tagLst>
</file>

<file path=ppt/tags/tag1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WOgiTdUuiNU2A1zu8AE_1741604542&quot;,&quot;DataType&quot;:1,&quot;ImageAutosize&quot;:1,&quot;ZIndexPreserved&quot;:true,&quot;ValueBgColor&quot;:false,&quot;ValueFontColor&quot;:false,&quot;ValueBorderColor&quot;:false}]"/>
</p:tagLst>
</file>

<file path=ppt/tags/tag1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LF4wN4hlnZwJEp0pxjb_1741604542&quot;,&quot;DataType&quot;:1,&quot;ImageAutosize&quot;:1,&quot;ZIndexPreserved&quot;:true,&quot;ValueBgColor&quot;:false,&quot;ValueFontColor&quot;:false,&quot;ValueBorderColor&quot;:false}]"/>
</p:tagLst>
</file>

<file path=ppt/tags/tag1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bnz0fz0ihFafqR1a0FP_1741604542&quot;,&quot;DataType&quot;:1,&quot;ImageAutosize&quot;:1,&quot;ZIndexPreserved&quot;:true,&quot;ValueBgColor&quot;:false,&quot;ValueFontColor&quot;:false,&quot;ValueBorderColor&quot;:false}]"/>
</p:tagLst>
</file>

<file path=ppt/tags/tag1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3pb8imDFGTMZvOf7joM_1741604544&quot;,&quot;DataType&quot;:1,&quot;ImageAutosize&quot;:1,&quot;ZIndexPreserved&quot;:true,&quot;ValueBgColor&quot;:false,&quot;ValueFontColor&quot;:false,&quot;ValueBorderColor&quot;:false}]"/>
</p:tagLst>
</file>

<file path=ppt/tags/tag1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ySCONedRntxjp5iozGl_1741604544&quot;,&quot;DataType&quot;:1,&quot;ImageAutosize&quot;:1,&quot;ZIndexPreserved&quot;:true,&quot;ValueBgColor&quot;:false,&quot;ValueFontColor&quot;:false,&quot;ValueBorderColor&quot;:false}]"/>
</p:tagLst>
</file>

<file path=ppt/tags/tag1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hngrPeZtzn1BgvXEU26_1741604544&quot;,&quot;DataType&quot;:1,&quot;ImageAutosize&quot;:1,&quot;ZIndexPreserved&quot;:true,&quot;ValueBgColor&quot;:false,&quot;ValueFontColor&quot;:false,&quot;ValueBorderColor&quot;:false}]"/>
</p:tagLst>
</file>

<file path=ppt/tags/tag1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lMGmrLKNklBDMdKeXzD_1741604544&quot;,&quot;DataType&quot;:1,&quot;ImageAutosize&quot;:1,&quot;ZIndexPreserved&quot;:true,&quot;ValueBgColor&quot;:false,&quot;ValueFontColor&quot;:false,&quot;ValueBorderColor&quot;:false}]"/>
</p:tagLst>
</file>

<file path=ppt/tags/tag1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fLgoyW8D3RW3CRPNZ8V_1741604545&quot;,&quot;DataType&quot;:1,&quot;ImageAutosize&quot;:1,&quot;ZIndexPreserved&quot;:true,&quot;ValueBgColor&quot;:false,&quot;ValueFontColor&quot;:false,&quot;ValueBorderColor&quot;:false}]"/>
</p:tagLst>
</file>

<file path=ppt/tags/tag1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OEx2uLmTuFHx7EToLux_1741604545&quot;,&quot;DataType&quot;:1,&quot;ImageAutosize&quot;:1,&quot;ZIndexPreserved&quot;:true,&quot;ValueBgColor&quot;:false,&quot;ValueFontColor&quot;:false,&quot;ValueBorderColor&quot;:false}]"/>
</p:tagLst>
</file>

<file path=ppt/tags/tag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l4tmzFctsXLu9sSJB90_1741604502&quot;,&quot;DataType&quot;:1,&quot;ImageAutosize&quot;:1,&quot;ZIndexPreserved&quot;:true,&quot;ValueBgColor&quot;:false,&quot;ValueFontColor&quot;:false,&quot;ValueBorderColor&quot;:false}]"/>
</p:tagLst>
</file>

<file path=ppt/tags/tag1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dBtXTOzNcEYRHfkVk9X_1741604545&quot;,&quot;DataType&quot;:1,&quot;ImageAutosize&quot;:1,&quot;ZIndexPreserved&quot;:true,&quot;ValueBgColor&quot;:false,&quot;ValueFontColor&quot;:false,&quot;ValueBorderColor&quot;:false}]"/>
</p:tagLst>
</file>

<file path=ppt/tags/tag1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7cpXNmAwQvekWRN8lll_1741604545&quot;,&quot;DataType&quot;:1,&quot;ImageAutosize&quot;:1,&quot;ZIndexPreserved&quot;:true,&quot;ValueBgColor&quot;:false,&quot;ValueFontColor&quot;:false,&quot;ValueBorderColor&quot;:false}]"/>
</p:tagLst>
</file>

<file path=ppt/tags/tag1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OuZ3fzlPtBubRbWimUu_1741604545&quot;,&quot;DataType&quot;:1,&quot;ImageAutosize&quot;:1,&quot;ZIndexPreserved&quot;:true,&quot;ValueBgColor&quot;:false,&quot;ValueFontColor&quot;:false,&quot;ValueBorderColor&quot;:false}]"/>
</p:tagLst>
</file>

<file path=ppt/tags/tag1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hi6tY73NEBzIFfvqM5T_1741604547&quot;,&quot;DataType&quot;:1,&quot;ImageAutosize&quot;:1,&quot;ZIndexPreserved&quot;:true,&quot;ValueBgColor&quot;:false,&quot;ValueFontColor&quot;:false,&quot;ValueBorderColor&quot;:false}]"/>
</p:tagLst>
</file>

<file path=ppt/tags/tag1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oWqP0Ae9fhRm2S78TDu_1741604547&quot;,&quot;DataType&quot;:1,&quot;ImageAutosize&quot;:1,&quot;ZIndexPreserved&quot;:true,&quot;ValueBgColor&quot;:false,&quot;ValueFontColor&quot;:false,&quot;ValueBorderColor&quot;:false}]"/>
</p:tagLst>
</file>

<file path=ppt/tags/tag1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IQMGczKfQQk1eJwU31B_1741604547&quot;,&quot;DataType&quot;:1,&quot;ImageAutosize&quot;:1,&quot;ZIndexPreserved&quot;:true,&quot;ValueBgColor&quot;:false,&quot;ValueFontColor&quot;:false,&quot;ValueBorderColor&quot;:false}]"/>
</p:tagLst>
</file>

<file path=ppt/tags/tag1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AncGIKEDqW5ymEdlR6H_1741604547&quot;,&quot;DataType&quot;:1,&quot;ImageAutosize&quot;:1,&quot;ZIndexPreserved&quot;:true,&quot;ValueBgColor&quot;:false,&quot;ValueFontColor&quot;:false,&quot;ValueBorderColor&quot;:false}]"/>
</p:tagLst>
</file>

<file path=ppt/tags/tag1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3FFuDFXE8sNO36BNz1E_1741604547&quot;,&quot;DataType&quot;:1,&quot;ImageAutosize&quot;:1,&quot;ZIndexPreserved&quot;:true,&quot;ValueBgColor&quot;:false,&quot;ValueFontColor&quot;:false,&quot;ValueBorderColor&quot;:false}]"/>
</p:tagLst>
</file>

<file path=ppt/tags/tag1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YXm75Y4LdTrBtPcPiM3_1741604547&quot;,&quot;DataType&quot;:1,&quot;ImageAutosize&quot;:1,&quot;ZIndexPreserved&quot;:true,&quot;ValueBgColor&quot;:false,&quot;ValueFontColor&quot;:false,&quot;ValueBorderColor&quot;:false}]"/>
</p:tagLst>
</file>

<file path=ppt/tags/tag1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9HwFnZ1HL9HemjSjpUJ_1741604549&quot;,&quot;DataType&quot;:1,&quot;ImageAutosize&quot;:1,&quot;ZIndexPreserved&quot;:true,&quot;ValueBgColor&quot;:false,&quot;ValueFontColor&quot;:false,&quot;ValueBorderColor&quot;:false}]"/>
</p:tagLst>
</file>

<file path=ppt/tags/tag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2TPJlNcrKKIuEk9rfzQ_1741604503&quot;,&quot;DataType&quot;:1,&quot;ImageAutosize&quot;:1,&quot;ZIndexPreserved&quot;:true,&quot;ValueBgColor&quot;:false,&quot;ValueFontColor&quot;:false,&quot;ValueBorderColor&quot;:false}]"/>
</p:tagLst>
</file>

<file path=ppt/tags/tag1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KexIwLmelggjte8uBhz_1741604549&quot;,&quot;DataType&quot;:1,&quot;ImageAutosize&quot;:1,&quot;ZIndexPreserved&quot;:true,&quot;ValueBgColor&quot;:false,&quot;ValueFontColor&quot;:false,&quot;ValueBorderColor&quot;:false}]"/>
</p:tagLst>
</file>

<file path=ppt/tags/tag1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v9UkKrGljCGP4mSr1Pv_1741604550&quot;,&quot;DataType&quot;:1,&quot;ImageAutosize&quot;:1,&quot;ZIndexPreserved&quot;:true,&quot;ValueBgColor&quot;:false,&quot;ValueFontColor&quot;:false,&quot;ValueBorderColor&quot;:false}]"/>
</p:tagLst>
</file>

<file path=ppt/tags/tag19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UXO9dVuGBhN0iL2erBQ_1741604550&quot;,&quot;DataType&quot;:1,&quot;ImageAutosize&quot;:1,&quot;ZIndexPreserved&quot;:true,&quot;ValueBgColor&quot;:false,&quot;ValueFontColor&quot;:false,&quot;ValueBorderColor&quot;:false}]"/>
</p:tagLst>
</file>

<file path=ppt/tags/tag1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mFwFXOzPTLATSTcqETu_1741604550&quot;,&quot;DataType&quot;:1,&quot;ImageAutosize&quot;:1,&quot;ZIndexPreserved&quot;:true,&quot;ValueBgColor&quot;:false,&quot;ValueFontColor&quot;:false,&quot;ValueBorderColor&quot;:false}]"/>
</p:tagLst>
</file>

<file path=ppt/tags/tag1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ABinDbbf5wFW9YYf1yf_1741604550&quot;,&quot;DataType&quot;:1,&quot;ImageAutosize&quot;:1,&quot;ZIndexPreserved&quot;:true,&quot;ValueBgColor&quot;:false,&quot;ValueFontColor&quot;:false,&quot;ValueBorderColor&quot;:false}]"/>
</p:tagLst>
</file>

<file path=ppt/tags/tag1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Db7ISEv6EkkxdjRsbO7_1741604550&quot;,&quot;DataType&quot;:1,&quot;ImageAutosize&quot;:1,&quot;ZIndexPreserved&quot;:true,&quot;ValueBgColor&quot;:false,&quot;ValueFontColor&quot;:false,&quot;ValueBorderColor&quot;:false}]"/>
</p:tagLst>
</file>

<file path=ppt/tags/tag1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mGsO8vVakk7RhUxPgTv_1741604550&quot;,&quot;DataType&quot;:1,&quot;ImageAutosize&quot;:1,&quot;ZIndexPreserved&quot;:true,&quot;ValueBgColor&quot;:false,&quot;ValueFontColor&quot;:false,&quot;ValueBorderColor&quot;:false}]"/>
</p:tagLst>
</file>

<file path=ppt/tags/tag1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PL3jkLdY2Y2ydlRSGbx_1741604551&quot;,&quot;DataType&quot;:1,&quot;ImageAutosize&quot;:1,&quot;ZIndexPreserved&quot;:true,&quot;ValueBgColor&quot;:false,&quot;ValueFontColor&quot;:false,&quot;ValueBorderColor&quot;:false}]"/>
</p:tagLst>
</file>

<file path=ppt/tags/tag1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ysQPgryRMFwCQN4q65P_1741604551&quot;,&quot;DataType&quot;:1,&quot;ImageAutosize&quot;:1,&quot;ZIndexPreserved&quot;:true,&quot;ValueBgColor&quot;:false,&quot;ValueFontColor&quot;:false,&quot;ValueBorderColor&quot;:false}]"/>
</p:tagLst>
</file>

<file path=ppt/tags/tag1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6UBFqJB48W2RUqLq1ez_1741604551&quot;,&quot;DataType&quot;:1,&quot;ImageAutosize&quot;:1,&quot;ZIndexPreserved&quot;:true,&quot;ValueBgColor&quot;:false,&quot;ValueFontColor&quot;:false,&quot;ValueBorderColor&quot;:false}]"/>
</p:tagLst>
</file>

<file path=ppt/tags/tag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ypXyFiHWKfhx3lmyorX_1741604501&quot;,&quot;DataType&quot;:1,&quot;ImageAutosize&quot;:1,&quot;ZIndexPreserved&quot;:true,&quot;ValueBgColor&quot;:false,&quot;ValueFontColor&quot;:false,&quot;ValueBorderColor&quot;:false}]"/>
</p:tagLst>
</file>

<file path=ppt/tags/tag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0tVRUzAeQfd5NZE2H5Z_1741604503&quot;,&quot;DataType&quot;:1,&quot;ImageAutosize&quot;:1,&quot;ZIndexPreserved&quot;:true,&quot;ValueBgColor&quot;:false,&quot;ValueFontColor&quot;:false,&quot;ValueBorderColor&quot;:false}]"/>
</p:tagLst>
</file>

<file path=ppt/tags/tag2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tHHcT0G2CRtHcfaYvtq_1741604551&quot;,&quot;DataType&quot;:1,&quot;ImageAutosize&quot;:1,&quot;ZIndexPreserved&quot;:true,&quot;ValueBgColor&quot;:false,&quot;ValueFontColor&quot;:false,&quot;ValueBorderColor&quot;:false}]"/>
</p:tagLst>
</file>

<file path=ppt/tags/tag2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8Cwy0vDatxvbEpGhops_1741604551&quot;,&quot;DataType&quot;:1,&quot;ImageAutosize&quot;:1,&quot;ZIndexPreserved&quot;:true,&quot;ValueBgColor&quot;:false,&quot;ValueFontColor&quot;:false,&quot;ValueBorderColor&quot;:false}]"/>
</p:tagLst>
</file>

<file path=ppt/tags/tag2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9z8BV7P1jCjwlOunN3V_1741604551&quot;,&quot;DataType&quot;:1,&quot;ImageAutosize&quot;:1,&quot;ZIndexPreserved&quot;:true,&quot;ValueBgColor&quot;:false,&quot;ValueFontColor&quot;:false,&quot;ValueBorderColor&quot;:false}]"/>
</p:tagLst>
</file>

<file path=ppt/tags/tag2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MMOQJdrZ9X6U70fPEod_1741604551&quot;,&quot;DataType&quot;:1,&quot;ImageAutosize&quot;:1,&quot;ZIndexPreserved&quot;:true,&quot;ValueBgColor&quot;:false,&quot;ValueFontColor&quot;:false,&quot;ValueBorderColor&quot;:false}]"/>
</p:tagLst>
</file>

<file path=ppt/tags/tag2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Qtx3hEiOVQ1Am9PUuq9_1741604553&quot;,&quot;DataType&quot;:1,&quot;ImageAutosize&quot;:1,&quot;ZIndexPreserved&quot;:true,&quot;ValueBgColor&quot;:false,&quot;ValueFontColor&quot;:false,&quot;ValueBorderColor&quot;:false}]"/>
</p:tagLst>
</file>

<file path=ppt/tags/tag2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JbMY2npwynMxXBoBXwr_1741604554&quot;,&quot;DataType&quot;:1,&quot;ImageAutosize&quot;:1,&quot;ZIndexPreserved&quot;:true,&quot;ValueBgColor&quot;:false,&quot;ValueFontColor&quot;:false,&quot;ValueBorderColor&quot;:false}]"/>
</p:tagLst>
</file>

<file path=ppt/tags/tag2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Nqafq8dsnVaeCJCl9ZP_1741604554&quot;,&quot;DataType&quot;:1,&quot;ImageAutosize&quot;:1,&quot;ZIndexPreserved&quot;:true,&quot;ValueBgColor&quot;:false,&quot;ValueFontColor&quot;:false,&quot;ValueBorderColor&quot;:false}]"/>
</p:tagLst>
</file>

<file path=ppt/tags/tag2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3oRpwzZTxOxpEhxf6Eg_1741604554&quot;,&quot;DataType&quot;:1,&quot;ImageAutosize&quot;:1,&quot;ZIndexPreserved&quot;:true,&quot;ValueBgColor&quot;:false,&quot;ValueFontColor&quot;:false,&quot;ValueBorderColor&quot;:false}]"/>
</p:tagLst>
</file>

<file path=ppt/tags/tag2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TpGy0jH5DLsCPeAFuNJ_1741604554&quot;,&quot;DataType&quot;:1,&quot;ImageAutosize&quot;:1,&quot;ZIndexPreserved&quot;:true,&quot;ValueBgColor&quot;:false,&quot;ValueFontColor&quot;:false,&quot;ValueBorderColor&quot;:false}]"/>
</p:tagLst>
</file>

<file path=ppt/tags/tag2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udT42CIBlp6cWo6xnOI_1741604554&quot;,&quot;DataType&quot;:1,&quot;ImageAutosize&quot;:1,&quot;ZIndexPreserved&quot;:true,&quot;ValueBgColor&quot;:false,&quot;ValueFontColor&quot;:false,&quot;ValueBorderColor&quot;:false}]"/>
</p:tagLst>
</file>

<file path=ppt/tags/tag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c0m92pnR8s3CRWmVqmV_1741604503&quot;,&quot;DataType&quot;:1,&quot;ImageAutosize&quot;:1,&quot;ZIndexPreserved&quot;:true,&quot;ValueBgColor&quot;:false,&quot;ValueFontColor&quot;:false,&quot;ValueBorderColor&quot;:false}]"/>
</p:tagLst>
</file>

<file path=ppt/tags/tag2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RfJczDdLGAvuWciiOUy_1741604555&quot;,&quot;DataType&quot;:1,&quot;ImageAutosize&quot;:1,&quot;ZIndexPreserved&quot;:true,&quot;ValueBgColor&quot;:false,&quot;ValueFontColor&quot;:false,&quot;ValueBorderColor&quot;:false}]"/>
</p:tagLst>
</file>

<file path=ppt/tags/tag2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Bcix88ChvBbUztK7qgo_1741604556&quot;,&quot;DataType&quot;:1,&quot;ImageAutosize&quot;:1,&quot;ZIndexPreserved&quot;:true,&quot;ValueBgColor&quot;:false,&quot;ValueFontColor&quot;:false,&quot;ValueBorderColor&quot;:false}]"/>
</p:tagLst>
</file>

<file path=ppt/tags/tag2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Gug7ri7Y1LAcc3k5R02_1741604556&quot;,&quot;DataType&quot;:1,&quot;ImageAutosize&quot;:1,&quot;ZIndexPreserved&quot;:true,&quot;ValueBgColor&quot;:false,&quot;ValueFontColor&quot;:false,&quot;ValueBorderColor&quot;:false}]"/>
</p:tagLst>
</file>

<file path=ppt/tags/tag2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jc26fixVnVBTTZTBkgf_1741604556&quot;,&quot;DataType&quot;:1,&quot;ImageAutosize&quot;:1,&quot;ZIndexPreserved&quot;:true,&quot;ValueBgColor&quot;:false,&quot;ValueFontColor&quot;:false,&quot;ValueBorderColor&quot;:false}]"/>
</p:tagLst>
</file>

<file path=ppt/tags/tag2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5vom58CBRBOM8iRCz5p_1741604556&quot;,&quot;DataType&quot;:1,&quot;ImageAutosize&quot;:1,&quot;ZIndexPreserved&quot;:true,&quot;ValueBgColor&quot;:false,&quot;ValueFontColor&quot;:false,&quot;ValueBorderColor&quot;:false}]"/>
</p:tagLst>
</file>

<file path=ppt/tags/tag2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L0suPZ9NfI9JR4ZcZJH_1741604556&quot;,&quot;DataType&quot;:1,&quot;ImageAutosize&quot;:1,&quot;ZIndexPreserved&quot;:true,&quot;ValueBgColor&quot;:false,&quot;ValueFontColor&quot;:false,&quot;ValueBorderColor&quot;:false}]"/>
</p:tagLst>
</file>

<file path=ppt/tags/tag2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iuHZN9xaa3kl2bRg064_1741604556&quot;,&quot;DataType&quot;:1,&quot;ImageAutosize&quot;:1,&quot;ZIndexPreserved&quot;:true,&quot;ValueBgColor&quot;:false,&quot;ValueFontColor&quot;:false,&quot;ValueBorderColor&quot;:false}]"/>
</p:tagLst>
</file>

<file path=ppt/tags/tag2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vdAyDnKGhka9PVt072k_1741604556&quot;,&quot;DataType&quot;:1,&quot;ImageAutosize&quot;:1,&quot;ZIndexPreserved&quot;:true,&quot;ValueBgColor&quot;:false,&quot;ValueFontColor&quot;:false,&quot;ValueBorderColor&quot;:false}]"/>
</p:tagLst>
</file>

<file path=ppt/tags/tag2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HO9w6f1ITLFRK0uKYKq_1741604556&quot;,&quot;DataType&quot;:1,&quot;ImageAutosize&quot;:1,&quot;ZIndexPreserved&quot;:true,&quot;ValueBgColor&quot;:false,&quot;ValueFontColor&quot;:false,&quot;ValueBorderColor&quot;:false}]"/>
</p:tagLst>
</file>

<file path=ppt/tags/tag2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VPiC9NTHRmyynVGGsxy_1741604556&quot;,&quot;DataType&quot;:1,&quot;ImageAutosize&quot;:1,&quot;ZIndexPreserved&quot;:true,&quot;ValueBgColor&quot;:false,&quot;ValueFontColor&quot;:false,&quot;ValueBorderColor&quot;:false}]"/>
</p:tagLst>
</file>

<file path=ppt/tags/tag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XdjhrYSEkyLFqzQy1BP_1741604503&quot;,&quot;DataType&quot;:1,&quot;ImageAutosize&quot;:1,&quot;ZIndexPreserved&quot;:true,&quot;ValueBgColor&quot;:false,&quot;ValueFontColor&quot;:false,&quot;ValueBorderColor&quot;:false}]"/>
</p:tagLst>
</file>

<file path=ppt/tags/tag2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dtrD1cswl2vTt04ulCq_1741604556&quot;,&quot;DataType&quot;:1,&quot;ImageAutosize&quot;:1,&quot;ZIndexPreserved&quot;:true,&quot;ValueBgColor&quot;:false,&quot;ValueFontColor&quot;:false,&quot;ValueBorderColor&quot;:false}]"/>
</p:tagLst>
</file>

<file path=ppt/tags/tag2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RfN7W0A1uQEcRQq2Ubu_1741604556&quot;,&quot;DataType&quot;:1,&quot;ImageAutosize&quot;:1,&quot;ZIndexPreserved&quot;:true,&quot;ValueBgColor&quot;:false,&quot;ValueFontColor&quot;:false,&quot;ValueBorderColor&quot;:false}]"/>
</p:tagLst>
</file>

<file path=ppt/tags/tag2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9SnxYDIc1Ux3SsCgUo3_1741604557&quot;,&quot;DataType&quot;:1,&quot;ImageAutosize&quot;:1,&quot;ZIndexPreserved&quot;:true,&quot;ValueBgColor&quot;:false,&quot;ValueFontColor&quot;:false,&quot;ValueBorderColor&quot;:false}]"/>
</p:tagLst>
</file>

<file path=ppt/tags/tag2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2vFjn5X4TmXtdMWPnom_1741604558&quot;,&quot;DataType&quot;:1,&quot;ImageAutosize&quot;:1,&quot;ZIndexPreserved&quot;:true,&quot;ValueBgColor&quot;:false,&quot;ValueFontColor&quot;:false,&quot;ValueBorderColor&quot;:false}]"/>
</p:tagLst>
</file>

<file path=ppt/tags/tag2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qSqg2Oxvkoe4bBD5Sc3_1741604559&quot;,&quot;DataType&quot;:1,&quot;ImageAutosize&quot;:1,&quot;ZIndexPreserved&quot;:true,&quot;ValueBgColor&quot;:false,&quot;ValueFontColor&quot;:false,&quot;ValueBorderColor&quot;:false}]"/>
</p:tagLst>
</file>

<file path=ppt/tags/tag2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qJsiSbIjhLG4rii0tqo_1741604559&quot;,&quot;DataType&quot;:1,&quot;ImageAutosize&quot;:1,&quot;ZIndexPreserved&quot;:true,&quot;ValueBgColor&quot;:false,&quot;ValueFontColor&quot;:false,&quot;ValueBorderColor&quot;:false}]"/>
</p:tagLst>
</file>

<file path=ppt/tags/tag2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68C9DsiUMHS4idlIOmz_1741604559&quot;,&quot;DataType&quot;:1,&quot;ImageAutosize&quot;:1,&quot;ZIndexPreserved&quot;:true,&quot;ValueBgColor&quot;:false,&quot;ValueFontColor&quot;:false,&quot;ValueBorderColor&quot;:false}]"/>
</p:tagLst>
</file>

<file path=ppt/tags/tag2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eCvW1M8w4vaKoRi82bI_1741604559&quot;,&quot;DataType&quot;:1,&quot;ImageAutosize&quot;:1,&quot;ZIndexPreserved&quot;:true,&quot;ValueBgColor&quot;:false,&quot;ValueFontColor&quot;:false,&quot;ValueBorderColor&quot;:false}]"/>
</p:tagLst>
</file>

<file path=ppt/tags/tag2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to0VKAp713B8ih251nT_1741604560&quot;,&quot;DataType&quot;:1,&quot;ImageAutosize&quot;:1,&quot;ZIndexPreserved&quot;:true,&quot;ValueBgColor&quot;:false,&quot;ValueFontColor&quot;:false,&quot;ValueBorderColor&quot;:false}]"/>
</p:tagLst>
</file>

<file path=ppt/tags/tag2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ewXQH0oLauHV619rB6b_1741604561&quot;,&quot;DataType&quot;:1,&quot;ImageAutosize&quot;:1,&quot;ZIndexPreserved&quot;:true,&quot;ValueBgColor&quot;:false,&quot;ValueFontColor&quot;:false,&quot;ValueBorderColor&quot;:false}]"/>
</p:tagLst>
</file>

<file path=ppt/tags/tag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I7nDZNHMMFJeCvXjGao_1741604503&quot;,&quot;DataType&quot;:1,&quot;ImageAutosize&quot;:1,&quot;ZIndexPreserved&quot;:true,&quot;ValueBgColor&quot;:false,&quot;ValueFontColor&quot;:false,&quot;ValueBorderColor&quot;:false}]"/>
</p:tagLst>
</file>

<file path=ppt/tags/tag2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WpZte87BnbQgRc3vpaX_1741604562&quot;,&quot;DataType&quot;:1,&quot;ImageAutosize&quot;:1,&quot;ZIndexPreserved&quot;:true,&quot;ValueBgColor&quot;:false,&quot;ValueFontColor&quot;:false,&quot;ValueBorderColor&quot;:false}]"/>
</p:tagLst>
</file>

<file path=ppt/tags/tag2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iexJVWg32DSGXcBtCUW_1741604562&quot;,&quot;DataType&quot;:1,&quot;ImageAutosize&quot;:1,&quot;ZIndexPreserved&quot;:true,&quot;ValueBgColor&quot;:false,&quot;ValueFontColor&quot;:false,&quot;ValueBorderColor&quot;:false}]"/>
</p:tagLst>
</file>

<file path=ppt/tags/tag2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L70A5fTYxUwpJK40N72_1741604562&quot;,&quot;DataType&quot;:1,&quot;ImageAutosize&quot;:1,&quot;ZIndexPreserved&quot;:true,&quot;ValueBgColor&quot;:false,&quot;ValueFontColor&quot;:false,&quot;ValueBorderColor&quot;:false}]"/>
</p:tagLst>
</file>

<file path=ppt/tags/tag2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hQkSX6lGpLHeu7nxYtB_1741604563&quot;,&quot;DataType&quot;:1,&quot;ImageAutosize&quot;:1,&quot;ZIndexPreserved&quot;:true,&quot;ValueBgColor&quot;:false,&quot;ValueFontColor&quot;:false,&quot;ValueBorderColor&quot;:false}]"/>
</p:tagLst>
</file>

<file path=ppt/tags/tag2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vdBMAWnVcENYyePZZMd_1741604563&quot;,&quot;DataType&quot;:1,&quot;ImageAutosize&quot;:1,&quot;ZIndexPreserved&quot;:true,&quot;ValueBgColor&quot;:false,&quot;ValueFontColor&quot;:false,&quot;ValueBorderColor&quot;:false}]"/>
</p:tagLst>
</file>

<file path=ppt/tags/tag2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HdxiFThEQpShqwRIvtd_1741604563&quot;,&quot;DataType&quot;:1,&quot;ImageAutosize&quot;:1,&quot;ZIndexPreserved&quot;:true,&quot;ValueBgColor&quot;:false,&quot;ValueFontColor&quot;:false,&quot;ValueBorderColor&quot;:false}]"/>
</p:tagLst>
</file>

<file path=ppt/tags/tag2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wTYqivAychOzDODFgJ5_1741604563&quot;,&quot;DataType&quot;:1,&quot;ImageAutosize&quot;:1,&quot;ZIndexPreserved&quot;:true,&quot;ValueBgColor&quot;:false,&quot;ValueFontColor&quot;:false,&quot;ValueBorderColor&quot;:false}]"/>
</p:tagLst>
</file>

<file path=ppt/tags/tag2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jy3VfPhsdmjmaqsXW7j_1741604563&quot;,&quot;DataType&quot;:1,&quot;ImageAutosize&quot;:1,&quot;ZIndexPreserved&quot;:true,&quot;ValueBgColor&quot;:false,&quot;ValueFontColor&quot;:false,&quot;ValueBorderColor&quot;:false}]"/>
</p:tagLst>
</file>

<file path=ppt/tags/tag2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MqQb37gEYJxrZwkTbwF_1741604564&quot;,&quot;DataType&quot;:1,&quot;ImageAutosize&quot;:1,&quot;ZIndexPreserved&quot;:true,&quot;ValueBgColor&quot;:false,&quot;ValueFontColor&quot;:false,&quot;ValueBorderColor&quot;:false}]"/>
</p:tagLst>
</file>

<file path=ppt/tags/tag2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n7PB8vEbO6ZuXak9h2V_1741604564&quot;,&quot;DataType&quot;:1,&quot;ImageAutosize&quot;:1,&quot;ZIndexPreserved&quot;:true,&quot;ValueBgColor&quot;:false,&quot;ValueFontColor&quot;:false,&quot;ValueBorderColor&quot;:false}]"/>
</p:tagLst>
</file>

<file path=ppt/tags/tag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oatOY1CD7tLc64TFjMw_1741604503&quot;,&quot;DataType&quot;:1,&quot;ImageAutosize&quot;:1,&quot;ZIndexPreserved&quot;:true,&quot;ValueBgColor&quot;:false,&quot;ValueFontColor&quot;:false,&quot;ValueBorderColor&quot;:false}]"/>
</p:tagLst>
</file>

<file path=ppt/tags/tag2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0qNASXo8n4eNGPzKDqM_1741604564&quot;,&quot;DataType&quot;:1,&quot;ImageAutosize&quot;:1,&quot;ZIndexPreserved&quot;:true,&quot;ValueBgColor&quot;:false,&quot;ValueFontColor&quot;:false,&quot;ValueBorderColor&quot;:false}]"/>
</p:tagLst>
</file>

<file path=ppt/tags/tag2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SfS5EBaopULLeydRsMc_1741604564&quot;,&quot;DataType&quot;:1,&quot;ImageAutosize&quot;:1,&quot;ZIndexPreserved&quot;:true,&quot;ValueBgColor&quot;:false,&quot;ValueFontColor&quot;:false,&quot;ValueBorderColor&quot;:false}]"/>
</p:tagLst>
</file>

<file path=ppt/tags/tag2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cdgSuUoYo3Z7YAfaHut_1741604564&quot;,&quot;DataType&quot;:1,&quot;ImageAutosize&quot;:1,&quot;ZIndexPreserved&quot;:true,&quot;ValueBgColor&quot;:false,&quot;ValueFontColor&quot;:false,&quot;ValueBorderColor&quot;:false}]"/>
</p:tagLst>
</file>

<file path=ppt/tags/tag2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ypJNtd4DHI1MoZR8aVQ_1741604564&quot;,&quot;DataType&quot;:1,&quot;ImageAutosize&quot;:1,&quot;ZIndexPreserved&quot;:true,&quot;ValueBgColor&quot;:false,&quot;ValueFontColor&quot;:false,&quot;ValueBorderColor&quot;:false}]"/>
</p:tagLst>
</file>

<file path=ppt/tags/tag2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KJwO0cpKliNIZ6sz1E3_1741604566&quot;,&quot;DataType&quot;:1,&quot;ImageAutosize&quot;:1,&quot;ZIndexPreserved&quot;:true,&quot;ValueBgColor&quot;:false,&quot;ValueFontColor&quot;:false,&quot;ValueBorderColor&quot;:false}]"/>
</p:tagLst>
</file>

<file path=ppt/tags/tag2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yqbLdRUygncsvUykwkF_1741604566&quot;,&quot;DataType&quot;:1,&quot;ImageAutosize&quot;:1,&quot;ZIndexPreserved&quot;:true,&quot;ValueBgColor&quot;:false,&quot;ValueFontColor&quot;:false,&quot;ValueBorderColor&quot;:false}]"/>
</p:tagLst>
</file>

<file path=ppt/tags/tag2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40FTF5atmytxdi7vPga_1741604566&quot;,&quot;DataType&quot;:1,&quot;ImageAutosize&quot;:1,&quot;ZIndexPreserved&quot;:true,&quot;ValueBgColor&quot;:false,&quot;ValueFontColor&quot;:false,&quot;ValueBorderColor&quot;:false}]"/>
</p:tagLst>
</file>

<file path=ppt/tags/tag2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EWwvEVEjnXcMkRSq0za_1741604566&quot;,&quot;DataType&quot;:1,&quot;ImageAutosize&quot;:1,&quot;ZIndexPreserved&quot;:true,&quot;ValueBgColor&quot;:false,&quot;ValueFontColor&quot;:false,&quot;ValueBorderColor&quot;:false}]"/>
</p:tagLst>
</file>

<file path=ppt/tags/tag2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JSS15hHwfy6KuF2K2Na_1741604568&quot;,&quot;DataType&quot;:1,&quot;ImageAutosize&quot;:1,&quot;ZIndexPreserved&quot;:true,&quot;ValueBgColor&quot;:false,&quot;ValueFontColor&quot;:false,&quot;ValueBorderColor&quot;:false}]"/>
</p:tagLst>
</file>

<file path=ppt/tags/tag2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UEYD72m05gS6dI96JRJ_1741604568&quot;,&quot;DataType&quot;:1,&quot;ImageAutosize&quot;:1,&quot;ZIndexPreserved&quot;:true,&quot;ValueBgColor&quot;:false,&quot;ValueFontColor&quot;:false,&quot;ValueBorderColor&quot;:false}]"/>
</p:tagLst>
</file>

<file path=ppt/tags/tag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IswGb2JZEspJPLx4c0u_1741604503&quot;,&quot;DataType&quot;:1,&quot;ImageAutosize&quot;:1,&quot;ZIndexPreserved&quot;:true,&quot;ValueBgColor&quot;:false,&quot;ValueFontColor&quot;:false,&quot;ValueBorderColor&quot;:false}]"/>
</p:tagLst>
</file>

<file path=ppt/tags/tag2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MGn8He8ZvqNHcSKW9BN_1741604568&quot;,&quot;DataType&quot;:1,&quot;ImageAutosize&quot;:1,&quot;ZIndexPreserved&quot;:true,&quot;ValueBgColor&quot;:false,&quot;ValueFontColor&quot;:false,&quot;ValueBorderColor&quot;:false}]"/>
</p:tagLst>
</file>

<file path=ppt/tags/tag2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rN1yqCRmPrp0ePUlz0r_1741604568&quot;,&quot;DataType&quot;:1,&quot;ImageAutosize&quot;:1,&quot;ZIndexPreserved&quot;:true,&quot;ValueBgColor&quot;:false,&quot;ValueFontColor&quot;:false,&quot;ValueBorderColor&quot;:false}]"/>
</p:tagLst>
</file>

<file path=ppt/tags/tag2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kixNGXz03yisVzE7S3t_1741604568&quot;,&quot;DataType&quot;:1,&quot;ImageAutosize&quot;:1,&quot;ZIndexPreserved&quot;:true,&quot;ValueBgColor&quot;:false,&quot;ValueFontColor&quot;:false,&quot;ValueBorderColor&quot;:false}]"/>
</p:tagLst>
</file>

<file path=ppt/tags/tag2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HfkVSA3CEyaCtIW1GgI_1741604568&quot;,&quot;DataType&quot;:1,&quot;ImageAutosize&quot;:1,&quot;ZIndexPreserved&quot;:true,&quot;ValueBgColor&quot;:false,&quot;ValueFontColor&quot;:false,&quot;ValueBorderColor&quot;:false}]"/>
</p:tagLst>
</file>

<file path=ppt/tags/tag2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j46Tp54icVAMkYnDpwG_1741604568&quot;,&quot;DataType&quot;:1,&quot;ImageAutosize&quot;:1,&quot;ZIndexPreserved&quot;:true,&quot;ValueBgColor&quot;:false,&quot;ValueFontColor&quot;:false,&quot;ValueBorderColor&quot;:false}]"/>
</p:tagLst>
</file>

<file path=ppt/tags/tag2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S0RvxciLSscABqXVYYr_1741604569&quot;,&quot;DataType&quot;:1,&quot;ImageAutosize&quot;:1,&quot;ZIndexPreserved&quot;:true,&quot;ValueBgColor&quot;:false,&quot;ValueFontColor&quot;:false,&quot;ValueBorderColor&quot;:false}]"/>
</p:tagLst>
</file>

<file path=ppt/tags/tag2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IHSGKlIv1Yja0bpnWkf_1741604569&quot;,&quot;DataType&quot;:1,&quot;ImageAutosize&quot;:1,&quot;ZIndexPreserved&quot;:true,&quot;ValueBgColor&quot;:false,&quot;ValueFontColor&quot;:false,&quot;ValueBorderColor&quot;:false}]"/>
</p:tagLst>
</file>

<file path=ppt/tags/tag2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LDuGmlhGOmm9ELEh7Mv_1741604569&quot;,&quot;DataType&quot;:1,&quot;ImageAutosize&quot;:1,&quot;ZIndexPreserved&quot;:true,&quot;ValueBgColor&quot;:false,&quot;ValueFontColor&quot;:false,&quot;ValueBorderColor&quot;:false}]"/>
</p:tagLst>
</file>

<file path=ppt/tags/tag2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jOZMavnlL3rdfPDlfz9_1741604570&quot;,&quot;DataType&quot;:1,&quot;ImageAutosize&quot;:1,&quot;ZIndexPreserved&quot;:true,&quot;ValueBgColor&quot;:false,&quot;ValueFontColor&quot;:false,&quot;ValueBorderColor&quot;:false}]"/>
</p:tagLst>
</file>

<file path=ppt/tags/tag2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b8AI9OZwQxNMvonCw1Y_1741604570&quot;,&quot;DataType&quot;:1,&quot;ImageAutosize&quot;:1,&quot;ZIndexPreserved&quot;:true,&quot;ValueBgColor&quot;:false,&quot;ValueFontColor&quot;:false,&quot;ValueBorderColor&quot;:false}]"/>
</p:tagLst>
</file>

<file path=ppt/tags/tag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Abk4IHmjwLGDco7HDqZ_1741604503&quot;,&quot;DataType&quot;:1,&quot;ImageAutosize&quot;:1,&quot;ZIndexPreserved&quot;:true,&quot;ValueBgColor&quot;:false,&quot;ValueFontColor&quot;:false,&quot;ValueBorderColor&quot;:false}]"/>
</p:tagLst>
</file>

<file path=ppt/tags/tag2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uPjdvuGwbP1scnfc4c3_1741604570&quot;,&quot;DataType&quot;:1,&quot;ImageAutosize&quot;:1,&quot;ZIndexPreserved&quot;:true,&quot;ValueBgColor&quot;:false,&quot;ValueFontColor&quot;:false,&quot;ValueBorderColor&quot;:false}]"/>
</p:tagLst>
</file>

<file path=ppt/tags/tag2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mHnQ1zjUREqEKczXw0W_1741604570&quot;,&quot;DataType&quot;:1,&quot;ImageAutosize&quot;:1,&quot;ZIndexPreserved&quot;:true,&quot;ValueBgColor&quot;:false,&quot;ValueFontColor&quot;:false,&quot;ValueBorderColor&quot;:false}]"/>
</p:tagLst>
</file>

<file path=ppt/tags/tag2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YDtBhT1gDD1rPa4aBLs_1741604570&quot;,&quot;DataType&quot;:1,&quot;ImageAutosize&quot;:1,&quot;ZIndexPreserved&quot;:true,&quot;ValueBgColor&quot;:false,&quot;ValueFontColor&quot;:false,&quot;ValueBorderColor&quot;:false}]"/>
</p:tagLst>
</file>

<file path=ppt/tags/tag2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ASxzSdEeCJLGalt5Ubu_1741604570&quot;,&quot;DataType&quot;:1,&quot;ImageAutosize&quot;:1,&quot;ZIndexPreserved&quot;:true,&quot;ValueBgColor&quot;:false,&quot;ValueFontColor&quot;:false,&quot;ValueBorderColor&quot;:false}]"/>
</p:tagLst>
</file>

<file path=ppt/tags/tag2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kOZlkbeRCD1vqe3YZgz_1741604572&quot;,&quot;DataType&quot;:1,&quot;ImageAutosize&quot;:1,&quot;ZIndexPreserved&quot;:true,&quot;ValueBgColor&quot;:false,&quot;ValueFontColor&quot;:false,&quot;ValueBorderColor&quot;:false}]"/>
</p:tagLst>
</file>

<file path=ppt/tags/tag2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D3y0vPYAD7wj6DygA8n_1741604572&quot;,&quot;DataType&quot;:1,&quot;ImageAutosize&quot;:1,&quot;ZIndexPreserved&quot;:true,&quot;ValueBgColor&quot;:false,&quot;ValueFontColor&quot;:false,&quot;ValueBorderColor&quot;:false}]"/>
</p:tagLst>
</file>

<file path=ppt/tags/tag2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jqQ7J7tw4hnLmovPCHI_1741604572&quot;,&quot;DataType&quot;:1,&quot;ImageAutosize&quot;:1,&quot;ZIndexPreserved&quot;:true,&quot;ValueBgColor&quot;:false,&quot;ValueFontColor&quot;:false,&quot;ValueBorderColor&quot;:false}]"/>
</p:tagLst>
</file>

<file path=ppt/tags/tag2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kmxGUA2vmcnvys24V9O_1741604573&quot;,&quot;DataType&quot;:1,&quot;ImageAutosize&quot;:1,&quot;ZIndexPreserved&quot;:true,&quot;ValueBgColor&quot;:false,&quot;ValueFontColor&quot;:false,&quot;ValueBorderColor&quot;:false}]"/>
</p:tagLst>
</file>

<file path=ppt/tags/tag2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vWFD2tFt2ZhqMuunqvb_1741604573&quot;,&quot;DataType&quot;:1,&quot;ImageAutosize&quot;:1,&quot;ZIndexPreserved&quot;:true,&quot;ValueBgColor&quot;:false,&quot;ValueFontColor&quot;:false,&quot;ValueBorderColor&quot;:false}]"/>
</p:tagLst>
</file>

<file path=ppt/tags/tag2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zxwNQSWahqxPKy8J74z_1741604573&quot;,&quot;DataType&quot;:1,&quot;ImageAutosize&quot;:1,&quot;ZIndexPreserved&quot;:true,&quot;ValueBgColor&quot;:false,&quot;ValueFontColor&quot;:false,&quot;ValueBorderColor&quot;:false}]"/>
</p:tagLst>
</file>

<file path=ppt/tags/tag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M1wjzJ2cSJGf6xytlGJ_1741604503&quot;,&quot;DataType&quot;:1,&quot;ImageAutosize&quot;:1,&quot;ZIndexPreserved&quot;:true,&quot;ValueBgColor&quot;:false,&quot;ValueFontColor&quot;:false,&quot;ValueBorderColor&quot;:false}]"/>
</p:tagLst>
</file>

<file path=ppt/tags/tag2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8hWTykIDNDbTtfZN6ni_1741604573&quot;,&quot;DataType&quot;:1,&quot;ImageAutosize&quot;:1,&quot;ZIndexPreserved&quot;:true,&quot;ValueBgColor&quot;:false,&quot;ValueFontColor&quot;:false,&quot;ValueBorderColor&quot;:false}]"/>
</p:tagLst>
</file>

<file path=ppt/tags/tag2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QoD7oNKggw3AXDnwCZt_1741604573&quot;,&quot;DataType&quot;:1,&quot;ImageAutosize&quot;:1,&quot;ZIndexPreserved&quot;:true,&quot;ValueBgColor&quot;:false,&quot;ValueFontColor&quot;:false,&quot;ValueBorderColor&quot;:false}]"/>
</p:tagLst>
</file>

<file path=ppt/tags/tag2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3yYJ4ouIrkLzOQaLW5d_1741604574&quot;,&quot;DataType&quot;:1,&quot;ImageAutosize&quot;:1,&quot;ZIndexPreserved&quot;:true,&quot;ValueBgColor&quot;:false,&quot;ValueFontColor&quot;:false,&quot;ValueBorderColor&quot;:false}]"/>
</p:tagLst>
</file>

<file path=ppt/tags/tag2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ktUOqZP7COp7B7y9h8c_1741604574&quot;,&quot;DataType&quot;:1,&quot;ImageAutosize&quot;:1,&quot;ZIndexPreserved&quot;:true,&quot;ValueBgColor&quot;:false,&quot;ValueFontColor&quot;:false,&quot;ValueBorderColor&quot;:false}]"/>
</p:tagLst>
</file>

<file path=ppt/tags/tag2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TcNnY0XYjLUFrPhp8PB_1741604574&quot;,&quot;DataType&quot;:1,&quot;ImageAutosize&quot;:1,&quot;ZIndexPreserved&quot;:true,&quot;ValueBgColor&quot;:false,&quot;ValueFontColor&quot;:false,&quot;ValueBorderColor&quot;:false}]"/>
</p:tagLst>
</file>

<file path=ppt/tags/tag2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gRZ017x8KrXYBNN0GZN_1741604574&quot;,&quot;DataType&quot;:1,&quot;ImageAutosize&quot;:1,&quot;ZIndexPreserved&quot;:true,&quot;ValueBgColor&quot;:false,&quot;ValueFontColor&quot;:false,&quot;ValueBorderColor&quot;:false}]"/>
</p:tagLst>
</file>

<file path=ppt/tags/tag2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x2tFFQeJRxLn3CDOvSA_1741604574&quot;,&quot;DataType&quot;:1,&quot;ImageAutosize&quot;:1,&quot;ZIndexPreserved&quot;:true,&quot;ValueBgColor&quot;:false,&quot;ValueFontColor&quot;:false,&quot;ValueBorderColor&quot;:false}]"/>
</p:tagLst>
</file>

<file path=ppt/tags/tag2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kWukVX963D3cEnBqN6g_1741604575&quot;,&quot;DataType&quot;:1,&quot;ImageAutosize&quot;:1,&quot;ZIndexPreserved&quot;:true,&quot;ValueBgColor&quot;:false,&quot;ValueFontColor&quot;:false,&quot;ValueBorderColor&quot;:false}]"/>
</p:tagLst>
</file>

<file path=ppt/tags/tag2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KnWvkP9VubUBKFx3sAt_1741604575&quot;,&quot;DataType&quot;:1,&quot;ImageAutosize&quot;:1,&quot;ZIndexPreserved&quot;:true,&quot;ValueBgColor&quot;:false,&quot;ValueFontColor&quot;:false,&quot;ValueBorderColor&quot;:false}]"/>
</p:tagLst>
</file>

<file path=ppt/tags/tag2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Y9CEKzCyfHcblLS523R_1741604575&quot;,&quot;DataType&quot;:1,&quot;ImageAutosize&quot;:1,&quot;ZIndexPreserved&quot;:true,&quot;ValueBgColor&quot;:false,&quot;ValueFontColor&quot;:false,&quot;ValueBorderColor&quot;:false}]"/>
</p:tagLst>
</file>

<file path=ppt/tags/tag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UHRclHwTc40Mr5rQbYw_1741604504&quot;,&quot;DataType&quot;:1,&quot;ImageAutosize&quot;:1,&quot;ZIndexPreserved&quot;:true,&quot;ValueBgColor&quot;:false,&quot;ValueFontColor&quot;:false,&quot;ValueBorderColor&quot;:false}]"/>
</p:tagLst>
</file>

<file path=ppt/tags/tag2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AjEaG8kPU6NnpfLMr22_1741604575&quot;,&quot;DataType&quot;:1,&quot;ImageAutosize&quot;:1,&quot;ZIndexPreserved&quot;:true,&quot;ValueBgColor&quot;:false,&quot;ValueFontColor&quot;:false,&quot;ValueBorderColor&quot;:false}]"/>
</p:tagLst>
</file>

<file path=ppt/tags/tag2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gpUmmODMzUGNPWs8Up6_1741604575&quot;,&quot;DataType&quot;:1,&quot;ImageAutosize&quot;:1,&quot;ZIndexPreserved&quot;:true,&quot;ValueBgColor&quot;:false,&quot;ValueFontColor&quot;:false,&quot;ValueBorderColor&quot;:false}]"/>
</p:tagLst>
</file>

<file path=ppt/tags/tag2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TyjDdkIVSDysjOTamsB_1741604575&quot;,&quot;DataType&quot;:1,&quot;ImageAutosize&quot;:1,&quot;ZIndexPreserved&quot;:true,&quot;ValueBgColor&quot;:false,&quot;ValueFontColor&quot;:false,&quot;ValueBorderColor&quot;:false}]"/>
</p:tagLst>
</file>

<file path=ppt/tags/tag2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A89FNY7HMoux3SidFeo_1741604576&quot;,&quot;DataType&quot;:1,&quot;ImageAutosize&quot;:1,&quot;ZIndexPreserved&quot;:true,&quot;ValueBgColor&quot;:false,&quot;ValueFontColor&quot;:false,&quot;ValueBorderColor&quot;:false}]"/>
</p:tagLst>
</file>

<file path=ppt/tags/tag2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0fG0f4AGt2zqTKTDRj6_1741604576&quot;,&quot;DataType&quot;:1,&quot;ImageAutosize&quot;:1,&quot;ZIndexPreserved&quot;:true,&quot;ValueBgColor&quot;:false,&quot;ValueFontColor&quot;:false,&quot;ValueBorderColor&quot;:false}]"/>
</p:tagLst>
</file>

<file path=ppt/tags/tag2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hFtXl2hLZgPgvsdJIAs_1741604576&quot;,&quot;DataType&quot;:1,&quot;ImageAutosize&quot;:1,&quot;ZIndexPreserved&quot;:true,&quot;ValueBgColor&quot;:false,&quot;ValueFontColor&quot;:false,&quot;ValueBorderColor&quot;:false}]"/>
</p:tagLst>
</file>

<file path=ppt/tags/tag2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s8AzTOnQhTKHSh1OhOJ_1741604576&quot;,&quot;DataType&quot;:1,&quot;ImageAutosize&quot;:1,&quot;ZIndexPreserved&quot;:true,&quot;ValueBgColor&quot;:false,&quot;ValueFontColor&quot;:false,&quot;ValueBorderColor&quot;:false}]"/>
</p:tagLst>
</file>

<file path=ppt/tags/tag2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EOdmCqdZWPfs4nnwYiU_1741604576&quot;,&quot;DataType&quot;:1,&quot;ImageAutosize&quot;:1,&quot;ZIndexPreserved&quot;:true,&quot;ValueBgColor&quot;:false,&quot;ValueFontColor&quot;:false,&quot;ValueBorderColor&quot;:false}]"/>
</p:tagLst>
</file>

<file path=ppt/tags/tag2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lQIPYt4S4YvvYcNZeH1_1741604576&quot;,&quot;DataType&quot;:1,&quot;ImageAutosize&quot;:1,&quot;ZIndexPreserved&quot;:true,&quot;ValueBgColor&quot;:false,&quot;ValueFontColor&quot;:false,&quot;ValueBorderColor&quot;:false}]"/>
</p:tagLst>
</file>

<file path=ppt/tags/tag2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zDFHfJRced0Cp8lYqZc_1741604579&quot;,&quot;DataType&quot;:1,&quot;ImageAutosize&quot;:1,&quot;ZIndexPreserved&quot;:true,&quot;ValueBgColor&quot;:false,&quot;ValueFontColor&quot;:false,&quot;ValueBorderColor&quot;:false}]"/>
</p:tagLst>
</file>

<file path=ppt/tags/tag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14ENu4V1KCNUjN5srwi_1741604504&quot;,&quot;DataType&quot;:1,&quot;ImageAutosize&quot;:1,&quot;ZIndexPreserved&quot;:true,&quot;ValueBgColor&quot;:false,&quot;ValueFontColor&quot;:false,&quot;ValueBorderColor&quot;:false}]"/>
</p:tagLst>
</file>

<file path=ppt/tags/tag2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o48B1Fn2JLSb7WvG4Z9_1741604579&quot;,&quot;DataType&quot;:1,&quot;ImageAutosize&quot;:1,&quot;ZIndexPreserved&quot;:true,&quot;ValueBgColor&quot;:false,&quot;ValueFontColor&quot;:false,&quot;ValueBorderColor&quot;:false}]"/>
</p:tagLst>
</file>

<file path=ppt/tags/tag2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QZJDqZTNVbmtPBEgRjI_1741604580&quot;,&quot;DataType&quot;:1,&quot;ImageAutosize&quot;:1,&quot;ZIndexPreserved&quot;:true,&quot;ValueBgColor&quot;:false,&quot;ValueFontColor&quot;:false,&quot;ValueBorderColor&quot;:false}]"/>
</p:tagLst>
</file>

<file path=ppt/tags/tag292.xml><?xml version="1.0" encoding="utf-8"?>
<p:tagLst xmlns:a="http://schemas.openxmlformats.org/drawingml/2006/main" xmlns:r="http://schemas.openxmlformats.org/officeDocument/2006/relationships" xmlns:p="http://schemas.openxmlformats.org/presentationml/2006/main">
  <p:tag name="ATMTEMSEXCEL" val=""/>
</p:tagLst>
</file>

<file path=ppt/tags/tag2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91r5oAlquXYaR7cBaRf_1741604580&quot;,&quot;DataType&quot;:1,&quot;ImageAutosize&quot;:1,&quot;ZIndexPreserved&quot;:true,&quot;ValueBgColor&quot;:false,&quot;ValueFontColor&quot;:false,&quot;ValueBorderColor&quot;:false}]"/>
</p:tagLst>
</file>

<file path=ppt/tags/tag2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vwxsy2aAgXyYGvQzUvL_1741604582&quot;,&quot;DataType&quot;:1,&quot;ImageAutosize&quot;:1,&quot;ZIndexPreserved&quot;:true,&quot;ValueBgColor&quot;:false,&quot;ValueFontColor&quot;:false,&quot;ValueBorderColor&quot;:false}]"/>
</p:tagLst>
</file>

<file path=ppt/tags/tag2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GUIrTD4EVTfe5knweuw_1741604582&quot;,&quot;DataType&quot;:1,&quot;ImageAutosize&quot;:1,&quot;ZIndexPreserved&quot;:true,&quot;ValueBgColor&quot;:false,&quot;ValueFontColor&quot;:false,&quot;ValueBorderColor&quot;:false}]"/>
</p:tagLst>
</file>

<file path=ppt/tags/tag2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UMd7zvnbW14LFCxm6N9_1741604582&quot;,&quot;DataType&quot;:1,&quot;ImageAutosize&quot;:1,&quot;ZIndexPreserved&quot;:true,&quot;ValueBgColor&quot;:false,&quot;ValueFontColor&quot;:false,&quot;ValueBorderColor&quot;:false}]"/>
</p:tagLst>
</file>

<file path=ppt/tags/tag2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aZLXZPtf0ufHNDHnjft_1741604582&quot;,&quot;DataType&quot;:1,&quot;ImageAutosize&quot;:1,&quot;ZIndexPreserved&quot;:true,&quot;ValueBgColor&quot;:false,&quot;ValueFontColor&quot;:false,&quot;ValueBorderColor&quot;:false}]"/>
</p:tagLst>
</file>

<file path=ppt/tags/tag2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iLAqiuPPmL8TcTyAhoz_1741604582&quot;,&quot;DataType&quot;:1,&quot;ImageAutosize&quot;:1,&quot;ZIndexPreserved&quot;:true,&quot;ValueBgColor&quot;:false,&quot;ValueFontColor&quot;:false,&quot;ValueBorderColor&quot;:false}]"/>
</p:tagLst>
</file>

<file path=ppt/tags/tag2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CLcNgObEsw7YL7RgxLI_1741604582&quot;,&quot;DataType&quot;:1,&quot;ImageAutosize&quot;:1,&quot;ZIndexPreserved&quot;:true,&quot;ValueBgColor&quot;:false,&quot;ValueFontColor&quot;:false,&quot;ValueBorderColor&quot;:false}]"/>
</p:tagLst>
</file>

<file path=ppt/tags/tag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TuH9JuaW8lAjSJ7I1Ce_1741604501&quot;,&quot;DataType&quot;:1,&quot;ImageAutosize&quot;:1,&quot;ZIndexPreserved&quot;:true,&quot;ValueBgColor&quot;:false,&quot;ValueFontColor&quot;:false,&quot;ValueBorderColor&quot;:false}]"/>
</p:tagLst>
</file>

<file path=ppt/tags/tag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2rrjzqWxmEhDuneekyC_1741604504&quot;,&quot;DataType&quot;:1,&quot;ImageAutosize&quot;:1,&quot;ZIndexPreserved&quot;:true,&quot;ValueBgColor&quot;:false,&quot;ValueFontColor&quot;:false,&quot;ValueBorderColor&quot;:false}]"/>
</p:tagLst>
</file>

<file path=ppt/tags/tag3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bs7QgoFoZ7h1S4wSmm_1741604582&quot;,&quot;DataType&quot;:1,&quot;ImageAutosize&quot;:1,&quot;ZIndexPreserved&quot;:true,&quot;ValueBgColor&quot;:false,&quot;ValueFontColor&quot;:false,&quot;ValueBorderColor&quot;:false}]"/>
</p:tagLst>
</file>

<file path=ppt/tags/tag3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w91xUSGDX5gTRbq2PPJ_1741604583&quot;,&quot;DataType&quot;:1,&quot;ImageAutosize&quot;:1,&quot;ZIndexPreserved&quot;:true,&quot;ValueBgColor&quot;:false,&quot;ValueFontColor&quot;:false,&quot;ValueBorderColor&quot;:false}]"/>
</p:tagLst>
</file>

<file path=ppt/tags/tag3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PLGGxKLzpDRJD5K8Obn_1741604583&quot;,&quot;DataType&quot;:1,&quot;ImageAutosize&quot;:1,&quot;ZIndexPreserved&quot;:true,&quot;ValueBgColor&quot;:false,&quot;ValueFontColor&quot;:false,&quot;ValueBorderColor&quot;:false}]"/>
</p:tagLst>
</file>

<file path=ppt/tags/tag3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r1uIzl5iARo7G8zFfGT_1741604583&quot;,&quot;DataType&quot;:1,&quot;ImageAutosize&quot;:1,&quot;ZIndexPreserved&quot;:true,&quot;ValueBgColor&quot;:false,&quot;ValueFontColor&quot;:false,&quot;ValueBorderColor&quot;:false}]"/>
</p:tagLst>
</file>

<file path=ppt/tags/tag3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SP1wnROPnarrOykwiUm_1741604585&quot;,&quot;DataType&quot;:1,&quot;ImageAutosize&quot;:1,&quot;ZIndexPreserved&quot;:true,&quot;ValueBgColor&quot;:false,&quot;ValueFontColor&quot;:false,&quot;ValueBorderColor&quot;:false}]"/>
</p:tagLst>
</file>

<file path=ppt/tags/tag3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0Orpc91FOocC0c4306F_1741604585&quot;,&quot;DataType&quot;:1,&quot;ImageAutosize&quot;:1,&quot;ZIndexPreserved&quot;:true,&quot;ValueBgColor&quot;:false,&quot;ValueFontColor&quot;:false,&quot;ValueBorderColor&quot;:false}]"/>
</p:tagLst>
</file>

<file path=ppt/tags/tag3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mG8O1iUD9ilIIrK0DPX_1741604585&quot;,&quot;DataType&quot;:1,&quot;ImageAutosize&quot;:1,&quot;ZIndexPreserved&quot;:true,&quot;ValueBgColor&quot;:false,&quot;ValueFontColor&quot;:false,&quot;ValueBorderColor&quot;:false}]"/>
</p:tagLst>
</file>

<file path=ppt/tags/tag3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W5B1GemHReFMWP9RY5n_1741604585&quot;,&quot;DataType&quot;:1,&quot;ImageAutosize&quot;:1,&quot;ZIndexPreserved&quot;:true,&quot;ValueBgColor&quot;:false,&quot;ValueFontColor&quot;:false,&quot;ValueBorderColor&quot;:false}]"/>
</p:tagLst>
</file>

<file path=ppt/tags/tag3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vqh4O9Rj69Q8l3N985S_1741604585&quot;,&quot;DataType&quot;:1,&quot;ImageAutosize&quot;:1,&quot;ZIndexPreserved&quot;:true,&quot;ValueBgColor&quot;:false,&quot;ValueFontColor&quot;:false,&quot;ValueBorderColor&quot;:false}]"/>
</p:tagLst>
</file>

<file path=ppt/tags/tag3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Y3OMlzdNd2xTp9pO72m_1741604586&quot;,&quot;DataType&quot;:1,&quot;ImageAutosize&quot;:1,&quot;ZIndexPreserved&quot;:true,&quot;ValueBgColor&quot;:false,&quot;ValueFontColor&quot;:false,&quot;ValueBorderColor&quot;:false}]"/>
</p:tagLst>
</file>

<file path=ppt/tags/tag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nqXqNQujU6VVhcQMbg5_1741604506&quot;,&quot;DataType&quot;:1,&quot;ImageAutosize&quot;:1,&quot;ZIndexPreserved&quot;:true,&quot;ValueBgColor&quot;:false,&quot;ValueFontColor&quot;:false,&quot;ValueBorderColor&quot;:false}]"/>
</p:tagLst>
</file>

<file path=ppt/tags/tag3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2jwGcuY2lbUMMcVAFxa_1741604586&quot;,&quot;DataType&quot;:1,&quot;ImageAutosize&quot;:1,&quot;ZIndexPreserved&quot;:true,&quot;ValueBgColor&quot;:false,&quot;ValueFontColor&quot;:false,&quot;ValueBorderColor&quot;:false}]"/>
</p:tagLst>
</file>

<file path=ppt/tags/tag3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KcnyBShQTjBt2v5y67d_1741604586&quot;,&quot;DataType&quot;:1,&quot;ImageAutosize&quot;:1,&quot;ZIndexPreserved&quot;:true,&quot;ValueBgColor&quot;:false,&quot;ValueFontColor&quot;:false,&quot;ValueBorderColor&quot;:false}]"/>
</p:tagLst>
</file>

<file path=ppt/tags/tag3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4q4iO4m687FUrh6nvwV_1741604587&quot;,&quot;DataType&quot;:1,&quot;ImageAutosize&quot;:1,&quot;ZIndexPreserved&quot;:true,&quot;ValueBgColor&quot;:false,&quot;ValueFontColor&quot;:false,&quot;ValueBorderColor&quot;:false}]"/>
</p:tagLst>
</file>

<file path=ppt/tags/tag3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FCh9iS1BjOjL3XUqxUF_1741604587&quot;,&quot;DataType&quot;:1,&quot;ImageAutosize&quot;:1,&quot;ZIndexPreserved&quot;:true,&quot;ValueBgColor&quot;:false,&quot;ValueFontColor&quot;:false,&quot;ValueBorderColor&quot;:false}]"/>
</p:tagLst>
</file>

<file path=ppt/tags/tag3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9gykJWuPFsffLjTdxud_1741604587&quot;,&quot;DataType&quot;:1,&quot;ImageAutosize&quot;:1,&quot;ZIndexPreserved&quot;:true,&quot;ValueBgColor&quot;:false,&quot;ValueFontColor&quot;:false,&quot;ValueBorderColor&quot;:false}]"/>
</p:tagLst>
</file>

<file path=ppt/tags/tag3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9bg6TvSjyri3kiUqWuU_1741604588&quot;,&quot;DataType&quot;:1,&quot;ImageAutosize&quot;:1,&quot;ZIndexPreserved&quot;:true,&quot;ValueBgColor&quot;:false,&quot;ValueFontColor&quot;:false,&quot;ValueBorderColor&quot;:false}]"/>
</p:tagLst>
</file>

<file path=ppt/tags/tag3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skENFxVpywTBYvByOEd_1741604588&quot;,&quot;DataType&quot;:1,&quot;ImageAutosize&quot;:1,&quot;ZIndexPreserved&quot;:true,&quot;ValueBgColor&quot;:false,&quot;ValueFontColor&quot;:false,&quot;ValueBorderColor&quot;:false}]"/>
</p:tagLst>
</file>

<file path=ppt/tags/tag3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wu5riWb8RLFDRukOusQ_1741604588&quot;,&quot;DataType&quot;:1,&quot;ImageAutosize&quot;:1,&quot;ZIndexPreserved&quot;:true,&quot;ValueBgColor&quot;:false,&quot;ValueFontColor&quot;:false,&quot;ValueBorderColor&quot;:false}]"/>
</p:tagLst>
</file>

<file path=ppt/tags/tag3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1eiMOZDD5auSynohpNr_1741604588&quot;,&quot;DataType&quot;:1,&quot;ImageAutosize&quot;:1,&quot;ZIndexPreserved&quot;:true,&quot;ValueBgColor&quot;:false,&quot;ValueFontColor&quot;:false,&quot;ValueBorderColor&quot;:false}]"/>
</p:tagLst>
</file>

<file path=ppt/tags/tag3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bvjyOB2V3aol1nqMxVE_1741604588&quot;,&quot;DataType&quot;:1,&quot;ImageAutosize&quot;:1,&quot;ZIndexPreserved&quot;:true,&quot;ValueBgColor&quot;:false,&quot;ValueFontColor&quot;:false,&quot;ValueBorderColor&quot;:false}]"/>
</p:tagLst>
</file>

<file path=ppt/tags/tag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esAn9BOLeKZlZnQaCkI_1741604506&quot;,&quot;DataType&quot;:1,&quot;ImageAutosize&quot;:1,&quot;ZIndexPreserved&quot;:true,&quot;ValueBgColor&quot;:false,&quot;ValueFontColor&quot;:false,&quot;ValueBorderColor&quot;:false}]"/>
</p:tagLst>
</file>

<file path=ppt/tags/tag3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DTNUUTjmoMzfQnQymYy_1741604589&quot;,&quot;DataType&quot;:1,&quot;ImageAutosize&quot;:1,&quot;ZIndexPreserved&quot;:true,&quot;ValueBgColor&quot;:false,&quot;ValueFontColor&quot;:false,&quot;ValueBorderColor&quot;:false}]"/>
</p:tagLst>
</file>

<file path=ppt/tags/tag3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feAWDL1w70QQ410GQQa_1741604589&quot;,&quot;DataType&quot;:1,&quot;ImageAutosize&quot;:1,&quot;ZIndexPreserved&quot;:true,&quot;ValueBgColor&quot;:false,&quot;ValueFontColor&quot;:false,&quot;ValueBorderColor&quot;:false}]"/>
</p:tagLst>
</file>

<file path=ppt/tags/tag3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hI00ujdzGpgZ1qRrO9N_1741604589&quot;,&quot;DataType&quot;:1,&quot;ImageAutosize&quot;:1,&quot;ZIndexPreserved&quot;:true,&quot;ValueBgColor&quot;:false,&quot;ValueFontColor&quot;:false,&quot;ValueBorderColor&quot;:false}]"/>
</p:tagLst>
</file>

<file path=ppt/tags/tag3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i6oD4DSFiZVLRLfiXie_1741604589&quot;,&quot;DataType&quot;:1,&quot;ImageAutosize&quot;:1,&quot;ZIndexPreserved&quot;:true,&quot;ValueBgColor&quot;:false,&quot;ValueFontColor&quot;:false,&quot;ValueBorderColor&quot;:false}]"/>
</p:tagLst>
</file>

<file path=ppt/tags/tag3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5GKzHEIYoHrFpNzOh03_1741604591&quot;,&quot;DataType&quot;:1,&quot;ImageAutosize&quot;:1,&quot;ZIndexPreserved&quot;:true,&quot;ValueBgColor&quot;:false,&quot;ValueFontColor&quot;:false,&quot;ValueBorderColor&quot;:false}]"/>
</p:tagLst>
</file>

<file path=ppt/tags/tag3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FfNyxRQHfK6eR0aorif_1741604591&quot;,&quot;DataType&quot;:1,&quot;ImageAutosize&quot;:1,&quot;ZIndexPreserved&quot;:true,&quot;ValueBgColor&quot;:false,&quot;ValueFontColor&quot;:false,&quot;ValueBorderColor&quot;:false}]"/>
</p:tagLst>
</file>

<file path=ppt/tags/tag326.xml><?xml version="1.0" encoding="utf-8"?>
<p:tagLst xmlns:a="http://schemas.openxmlformats.org/drawingml/2006/main" xmlns:r="http://schemas.openxmlformats.org/officeDocument/2006/relationships" xmlns:p="http://schemas.openxmlformats.org/presentationml/2006/main">
  <p:tag name="ATMTEMSEXCEL" val=""/>
</p:tagLst>
</file>

<file path=ppt/tags/tag3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QhVJwL6WiyBXN5wvNFR_1741604591&quot;,&quot;DataType&quot;:1,&quot;ImageAutosize&quot;:1,&quot;ZIndexPreserved&quot;:true,&quot;ValueBgColor&quot;:false,&quot;ValueFontColor&quot;:false,&quot;ValueBorderColor&quot;:false}]"/>
</p:tagLst>
</file>

<file path=ppt/tags/tag3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OXMyQh4qUtFYDdN6abR_1741604594&quot;,&quot;DataType&quot;:1,&quot;ImageAutosize&quot;:1,&quot;ZIndexPreserved&quot;:true,&quot;ValueBgColor&quot;:false,&quot;ValueFontColor&quot;:false,&quot;ValueBorderColor&quot;:false}]"/>
</p:tagLst>
</file>

<file path=ppt/tags/tag3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PJ7tN8uMx3PJEelpJRp_1741604594&quot;,&quot;DataType&quot;:1,&quot;ImageAutosize&quot;:1,&quot;ZIndexPreserved&quot;:true,&quot;ValueBgColor&quot;:false,&quot;ValueFontColor&quot;:false,&quot;ValueBorderColor&quot;:false}]"/>
</p:tagLst>
</file>

<file path=ppt/tags/tag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UgtHysENgsStpWcCuA6_1741604506&quot;,&quot;DataType&quot;:1,&quot;ImageAutosize&quot;:1,&quot;ZIndexPreserved&quot;:true,&quot;ValueBgColor&quot;:false,&quot;ValueFontColor&quot;:false,&quot;ValueBorderColor&quot;:false}]"/>
</p:tagLst>
</file>

<file path=ppt/tags/tag3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rA9p0E4jV4386AjOV5o_1741604594&quot;,&quot;DataType&quot;:1,&quot;ImageAutosize&quot;:1,&quot;ZIndexPreserved&quot;:true,&quot;ValueBgColor&quot;:false,&quot;ValueFontColor&quot;:false,&quot;ValueBorderColor&quot;:false}]"/>
</p:tagLst>
</file>

<file path=ppt/tags/tag3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uBmJlqNwR6WuItU7tGW_1741604595&quot;,&quot;DataType&quot;:1,&quot;ImageAutosize&quot;:1,&quot;ZIndexPreserved&quot;:true,&quot;ValueBgColor&quot;:false,&quot;ValueFontColor&quot;:false,&quot;ValueBorderColor&quot;:false}]"/>
</p:tagLst>
</file>

<file path=ppt/tags/tag3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OAhvJhPi2MptJaE0Gfg_1741604595&quot;,&quot;DataType&quot;:1,&quot;ImageAutosize&quot;:1,&quot;ZIndexPreserved&quot;:true,&quot;ValueBgColor&quot;:false,&quot;ValueFontColor&quot;:false,&quot;ValueBorderColor&quot;:false}]"/>
</p:tagLst>
</file>

<file path=ppt/tags/tag3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eSqUm24ttez3FtOyeWV_1741604595&quot;,&quot;DataType&quot;:1,&quot;ImageAutosize&quot;:1,&quot;ZIndexPreserved&quot;:true,&quot;ValueBgColor&quot;:false,&quot;ValueFontColor&quot;:false,&quot;ValueBorderColor&quot;:false}]"/>
</p:tagLst>
</file>

<file path=ppt/tags/tag3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ike8GQuYhIHn0EhR4Sd_1741604595&quot;,&quot;DataType&quot;:1,&quot;ImageAutosize&quot;:1,&quot;ZIndexPreserved&quot;:true,&quot;ValueBgColor&quot;:false,&quot;ValueFontColor&quot;:false,&quot;ValueBorderColor&quot;:false}]"/>
</p:tagLst>
</file>

<file path=ppt/tags/tag3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0L4Gpf6dUJzgsgOxwn9_1741604595&quot;,&quot;DataType&quot;:1,&quot;ImageAutosize&quot;:1,&quot;ZIndexPreserved&quot;:true,&quot;ValueBgColor&quot;:false,&quot;ValueFontColor&quot;:false,&quot;ValueBorderColor&quot;:false}]"/>
</p:tagLst>
</file>

<file path=ppt/tags/tag3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gDAzROtN8sJwIkvAtrW_1741604595&quot;,&quot;DataType&quot;:1,&quot;ImageAutosize&quot;:1,&quot;ZIndexPreserved&quot;:true,&quot;ValueBgColor&quot;:false,&quot;ValueFontColor&quot;:false,&quot;ValueBorderColor&quot;:false}]"/>
</p:tagLst>
</file>

<file path=ppt/tags/tag3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h16UI6qNa1jCIIHSgBr_1741604596&quot;,&quot;DataType&quot;:1,&quot;ImageAutosize&quot;:1,&quot;ZIndexPreserved&quot;:true,&quot;ValueBgColor&quot;:false,&quot;ValueFontColor&quot;:false,&quot;ValueBorderColor&quot;:false}]"/>
</p:tagLst>
</file>

<file path=ppt/tags/tag3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rSoCTK1jLc7oQOOURjK_1741604597&quot;,&quot;DataType&quot;:1,&quot;ImageAutosize&quot;:1,&quot;ZIndexPreserved&quot;:true,&quot;ValueBgColor&quot;:false,&quot;ValueFontColor&quot;:false,&quot;ValueBorderColor&quot;:false}]"/>
</p:tagLst>
</file>

<file path=ppt/tags/tag3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tLFSqvxoP54dOY3rjZx_1741604597&quot;,&quot;DataType&quot;:1,&quot;ImageAutosize&quot;:1,&quot;ZIndexPreserved&quot;:true,&quot;ValueBgColor&quot;:false,&quot;ValueFontColor&quot;:false,&quot;ValueBorderColor&quot;:false}]"/>
</p:tagLst>
</file>

<file path=ppt/tags/tag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zCh6poKdH7PRnla5vUd_1741604506&quot;,&quot;DataType&quot;:1,&quot;ImageAutosize&quot;:1,&quot;ZIndexPreserved&quot;:true,&quot;ValueBgColor&quot;:false,&quot;ValueFontColor&quot;:false,&quot;ValueBorderColor&quot;:false}]"/>
</p:tagLst>
</file>

<file path=ppt/tags/tag3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DDGROlzD5H6nY6v6Qyi_1741604598&quot;,&quot;DataType&quot;:1,&quot;ImageAutosize&quot;:1,&quot;ZIndexPreserved&quot;:true,&quot;ValueBgColor&quot;:false,&quot;ValueFontColor&quot;:false,&quot;ValueBorderColor&quot;:false}]"/>
</p:tagLst>
</file>

<file path=ppt/tags/tag3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RZEGCVQVfmpLbQF8GPE_1741604598&quot;,&quot;DataType&quot;:1,&quot;ImageAutosize&quot;:1,&quot;ZIndexPreserved&quot;:true,&quot;ValueBgColor&quot;:false,&quot;ValueFontColor&quot;:false,&quot;ValueBorderColor&quot;:false}]"/>
</p:tagLst>
</file>

<file path=ppt/tags/tag3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1Zi3nS3CW8sNHV5bs37_1741604598&quot;,&quot;DataType&quot;:1,&quot;ImageAutosize&quot;:1,&quot;ZIndexPreserved&quot;:true,&quot;ValueBgColor&quot;:false,&quot;ValueFontColor&quot;:false,&quot;ValueBorderColor&quot;:false}]"/>
</p:tagLst>
</file>

<file path=ppt/tags/tag3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y0LX8madl48Yzw1AM1A_1741604598&quot;,&quot;DataType&quot;:1,&quot;ImageAutosize&quot;:1,&quot;ZIndexPreserved&quot;:true,&quot;ValueBgColor&quot;:false,&quot;ValueFontColor&quot;:false,&quot;ValueBorderColor&quot;:false}]"/>
</p:tagLst>
</file>

<file path=ppt/tags/tag3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R9bwWOZIq5l5Leie5G9_1741604598&quot;,&quot;DataType&quot;:1,&quot;ImageAutosize&quot;:1,&quot;ZIndexPreserved&quot;:true,&quot;ValueBgColor&quot;:false,&quot;ValueFontColor&quot;:false,&quot;ValueBorderColor&quot;:false}]"/>
</p:tagLst>
</file>

<file path=ppt/tags/tag3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BggdpE9uUdXsEamXVl9_1741604598&quot;,&quot;DataType&quot;:1,&quot;ImageAutosize&quot;:1,&quot;ZIndexPreserved&quot;:true,&quot;ValueBgColor&quot;:false,&quot;ValueFontColor&quot;:false,&quot;ValueBorderColor&quot;:false}]"/>
</p:tagLst>
</file>

<file path=ppt/tags/tag3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UNQIyGaqVp1dGMElSoQ_1741604598&quot;,&quot;DataType&quot;:1,&quot;ImageAutosize&quot;:1,&quot;ZIndexPreserved&quot;:true,&quot;ValueBgColor&quot;:false,&quot;ValueFontColor&quot;:false,&quot;ValueBorderColor&quot;:false}]"/>
</p:tagLst>
</file>

<file path=ppt/tags/tag3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LDDw0CRyEIKOLZYg2J3_1741604600&quot;,&quot;DataType&quot;:1,&quot;ImageAutosize&quot;:1,&quot;ZIndexPreserved&quot;:true,&quot;ValueBgColor&quot;:false,&quot;ValueFontColor&quot;:false,&quot;ValueBorderColor&quot;:false}]"/>
</p:tagLst>
</file>

<file path=ppt/tags/tag3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4Qf3vfA92gIAPMPn4UV_1741604601&quot;,&quot;DataType&quot;:1,&quot;ImageAutosize&quot;:1,&quot;ZIndexPreserved&quot;:true,&quot;ValueBgColor&quot;:false,&quot;ValueFontColor&quot;:false,&quot;ValueBorderColor&quot;:false}]"/>
</p:tagLst>
</file>

<file path=ppt/tags/tag3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hK7jrSVJdbAKBKyu5P5_1741604601&quot;,&quot;DataType&quot;:1,&quot;ImageAutosize&quot;:1,&quot;ZIndexPreserved&quot;:true,&quot;ValueBgColor&quot;:false,&quot;ValueFontColor&quot;:false,&quot;ValueBorderColor&quot;:false}]"/>
</p:tagLst>
</file>

<file path=ppt/tags/tag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WhgHO9RwbCZWynjggOh_1741604506&quot;,&quot;DataType&quot;:1,&quot;ImageAutosize&quot;:1,&quot;ZIndexPreserved&quot;:true,&quot;ValueBgColor&quot;:false,&quot;ValueFontColor&quot;:false,&quot;ValueBorderColor&quot;:false}]"/>
</p:tagLst>
</file>

<file path=ppt/tags/tag3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6SvC57idhyFzjz9YBVr_1741604601&quot;,&quot;DataType&quot;:1,&quot;ImageAutosize&quot;:1,&quot;ZIndexPreserved&quot;:true,&quot;ValueBgColor&quot;:false,&quot;ValueFontColor&quot;:false,&quot;ValueBorderColor&quot;:false}]"/>
</p:tagLst>
</file>

<file path=ppt/tags/tag3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We0uhLQRH2LVKWWr8U7_1741604601&quot;,&quot;DataType&quot;:1,&quot;ImageAutosize&quot;:1,&quot;ZIndexPreserved&quot;:true,&quot;ValueBgColor&quot;:false,&quot;ValueFontColor&quot;:false,&quot;ValueBorderColor&quot;:false}]"/>
</p:tagLst>
</file>

<file path=ppt/tags/tag3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GVnqX3CVDcsMQtveAIq_1741604602&quot;,&quot;DataType&quot;:1,&quot;ImageAutosize&quot;:1,&quot;ZIndexPreserved&quot;:true,&quot;ValueBgColor&quot;:false,&quot;ValueFontColor&quot;:false,&quot;ValueBorderColor&quot;:false}]"/>
</p:tagLst>
</file>

<file path=ppt/tags/tag3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zUaK9szkJ4cDlLB1P9Y_1741604602&quot;,&quot;DataType&quot;:1,&quot;ImageAutosize&quot;:1,&quot;ZIndexPreserved&quot;:true,&quot;ValueBgColor&quot;:false,&quot;ValueFontColor&quot;:false,&quot;ValueBorderColor&quot;:false}]"/>
</p:tagLst>
</file>

<file path=ppt/tags/tag3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tdht9Z8CroiIUfHgS93_1741604602&quot;,&quot;DataType&quot;:1,&quot;ImageAutosize&quot;:1,&quot;ZIndexPreserved&quot;:true,&quot;ValueBgColor&quot;:false,&quot;ValueFontColor&quot;:false,&quot;ValueBorderColor&quot;:false}]"/>
</p:tagLst>
</file>

<file path=ppt/tags/tag3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t9fF2CcoNqcxPY08R3w_1741604602&quot;,&quot;DataType&quot;:1,&quot;ImageAutosize&quot;:1,&quot;ZIndexPreserved&quot;:true,&quot;ValueBgColor&quot;:false,&quot;ValueFontColor&quot;:false,&quot;ValueBorderColor&quot;:false}]"/>
</p:tagLst>
</file>

<file path=ppt/tags/tag3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640CVYg6GReAhtcAHgM_1741604602&quot;,&quot;DataType&quot;:1,&quot;ImageAutosize&quot;:1,&quot;ZIndexPreserved&quot;:true,&quot;ValueBgColor&quot;:false,&quot;ValueFontColor&quot;:false,&quot;ValueBorderColor&quot;:false}]"/>
</p:tagLst>
</file>

<file path=ppt/tags/tag3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O41RFtlA6A0xEetEm65_1741604604&quot;,&quot;DataType&quot;:1,&quot;ImageAutosize&quot;:1,&quot;ZIndexPreserved&quot;:true,&quot;ValueBgColor&quot;:false,&quot;ValueFontColor&quot;:false,&quot;ValueBorderColor&quot;:false}]"/>
</p:tagLst>
</file>

<file path=ppt/tags/tag3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RiJDpC79fqlo1nDAaCt_1741604605&quot;,&quot;DataType&quot;:1,&quot;ImageAutosize&quot;:1,&quot;ZIndexPreserved&quot;:true,&quot;ValueBgColor&quot;:false,&quot;ValueFontColor&quot;:false,&quot;ValueBorderColor&quot;:false}]"/>
</p:tagLst>
</file>

<file path=ppt/tags/tag3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Q8DS7AWuTKyefHVBEgN_1741604605&quot;,&quot;DataType&quot;:1,&quot;ImageAutosize&quot;:1,&quot;ZIndexPreserved&quot;:true,&quot;ValueBgColor&quot;:false,&quot;ValueFontColor&quot;:false,&quot;ValueBorderColor&quot;:false}]"/>
</p:tagLst>
</file>

<file path=ppt/tags/tag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LcWN6EEJ8BzaRoeKFMM_1741604506&quot;,&quot;DataType&quot;:1,&quot;ImageAutosize&quot;:1,&quot;ZIndexPreserved&quot;:true,&quot;ValueBgColor&quot;:false,&quot;ValueFontColor&quot;:false,&quot;ValueBorderColor&quot;:false}]"/>
</p:tagLst>
</file>

<file path=ppt/tags/tag3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88qTZXpferUCxJROk0Q_1741604605&quot;,&quot;DataType&quot;:1,&quot;ImageAutosize&quot;:1,&quot;ZIndexPreserved&quot;:true,&quot;ValueBgColor&quot;:false,&quot;ValueFontColor&quot;:false,&quot;ValueBorderColor&quot;:false}]"/>
</p:tagLst>
</file>

<file path=ppt/tags/tag3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TOb74vrRtRF6j8ocn7J_1741604605&quot;,&quot;DataType&quot;:1,&quot;ImageAutosize&quot;:1,&quot;ZIndexPreserved&quot;:true,&quot;ValueBgColor&quot;:false,&quot;ValueFontColor&quot;:false,&quot;ValueBorderColor&quot;:false}]"/>
</p:tagLst>
</file>

<file path=ppt/tags/tag3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dg8k6K9sHOkFLXbVO1N_1741604607&quot;,&quot;DataType&quot;:1,&quot;ImageAutosize&quot;:1,&quot;ZIndexPreserved&quot;:true,&quot;ValueBgColor&quot;:false,&quot;ValueFontColor&quot;:false,&quot;ValueBorderColor&quot;:false}]"/>
</p:tagLst>
</file>

<file path=ppt/tags/tag3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Fyvo062sOwspJOqY3xN_1741604608&quot;,&quot;DataType&quot;:1,&quot;ImageAutosize&quot;:1,&quot;ZIndexPreserved&quot;:true,&quot;ValueBgColor&quot;:false,&quot;ValueFontColor&quot;:false,&quot;ValueBorderColor&quot;:false}]"/>
</p:tagLst>
</file>

<file path=ppt/tags/tag3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SbW1vAgMMlwLavhG1Pb_1741604608&quot;,&quot;DataType&quot;:1,&quot;ImageAutosize&quot;:1,&quot;ZIndexPreserved&quot;:true,&quot;ValueBgColor&quot;:false,&quot;ValueFontColor&quot;:false,&quot;ValueBorderColor&quot;:false}]"/>
</p:tagLst>
</file>

<file path=ppt/tags/tag3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58KgkuMQVg3fQE70E5Z_1741604608&quot;,&quot;DataType&quot;:1,&quot;ImageAutosize&quot;:1,&quot;ZIndexPreserved&quot;:true,&quot;ValueBgColor&quot;:false,&quot;ValueFontColor&quot;:false,&quot;ValueBorderColor&quot;:false}]"/>
</p:tagLst>
</file>

<file path=ppt/tags/tag3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Pq4zwgsq8MfSDEHXrPh_1741604609&quot;,&quot;DataType&quot;:1,&quot;ImageAutosize&quot;:1,&quot;ZIndexPreserved&quot;:true,&quot;ValueBgColor&quot;:false,&quot;ValueFontColor&quot;:false,&quot;ValueBorderColor&quot;:false}]"/>
</p:tagLst>
</file>

<file path=ppt/tags/tag3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clYMxJ1CPmuVFvybGsb_1741604609&quot;,&quot;DataType&quot;:1,&quot;ImageAutosize&quot;:1,&quot;ZIndexPreserved&quot;:true,&quot;ValueBgColor&quot;:false,&quot;ValueFontColor&quot;:false,&quot;ValueBorderColor&quot;:false}]"/>
</p:tagLst>
</file>

<file path=ppt/tags/tag3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GAID4OmiOY538WoDvCn_1741604609&quot;,&quot;DataType&quot;:1,&quot;ImageAutosize&quot;:1,&quot;ZIndexPreserved&quot;:true,&quot;ValueBgColor&quot;:false,&quot;ValueFontColor&quot;:false,&quot;ValueBorderColor&quot;:false}]"/>
</p:tagLst>
</file>

<file path=ppt/tags/tag3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oS6GFp0SkvfBXxnKaas_1741604609&quot;,&quot;DataType&quot;:1,&quot;ImageAutosize&quot;:1,&quot;ZIndexPreserved&quot;:true,&quot;ValueBgColor&quot;:false,&quot;ValueFontColor&quot;:false,&quot;ValueBorderColor&quot;:false}]"/>
</p:tagLst>
</file>

<file path=ppt/tags/tag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gnDdCCWwF0iMrEx20PR_1741604506&quot;,&quot;DataType&quot;:1,&quot;ImageAutosize&quot;:1,&quot;ZIndexPreserved&quot;:true,&quot;ValueBgColor&quot;:false,&quot;ValueFontColor&quot;:false,&quot;ValueBorderColor&quot;:false}]"/>
</p:tagLst>
</file>

<file path=ppt/tags/tag3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uaoTNQPHpiYnIYWm3G1_1741604609&quot;,&quot;DataType&quot;:1,&quot;ImageAutosize&quot;:1,&quot;ZIndexPreserved&quot;:true,&quot;ValueBgColor&quot;:false,&quot;ValueFontColor&quot;:false,&quot;ValueBorderColor&quot;:false}]"/>
</p:tagLst>
</file>

<file path=ppt/tags/tag3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jif31AyQIMut2Z2YhNd_1741604609&quot;,&quot;DataType&quot;:1,&quot;ImageAutosize&quot;:1,&quot;ZIndexPreserved&quot;:true,&quot;ValueBgColor&quot;:false,&quot;ValueFontColor&quot;:false,&quot;ValueBorderColor&quot;:false}]"/>
</p:tagLst>
</file>

<file path=ppt/tags/tag3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Hk73GnJzxrEbbY9f0DV_1741604610&quot;,&quot;DataType&quot;:1,&quot;ImageAutosize&quot;:1,&quot;ZIndexPreserved&quot;:true,&quot;ValueBgColor&quot;:false,&quot;ValueFontColor&quot;:false,&quot;ValueBorderColor&quot;:false}]"/>
</p:tagLst>
</file>

<file path=ppt/tags/tag3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Nt7bULTe5pYo2gzxOFe_1741604610&quot;,&quot;DataType&quot;:1,&quot;ImageAutosize&quot;:1,&quot;ZIndexPreserved&quot;:true,&quot;ValueBgColor&quot;:false,&quot;ValueFontColor&quot;:false,&quot;ValueBorderColor&quot;:false}]"/>
</p:tagLst>
</file>

<file path=ppt/tags/tag3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Ez7X6WiRwgXFHIqVtYv_1741604610&quot;,&quot;DataType&quot;:1,&quot;ImageAutosize&quot;:1,&quot;ZIndexPreserved&quot;:true,&quot;ValueBgColor&quot;:false,&quot;ValueFontColor&quot;:false,&quot;ValueBorderColor&quot;:false}]"/>
</p:tagLst>
</file>

<file path=ppt/tags/tag3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rottw369VJvsAUuIl6k_1741604610&quot;,&quot;DataType&quot;:1,&quot;ImageAutosize&quot;:1,&quot;ZIndexPreserved&quot;:true,&quot;ValueBgColor&quot;:false,&quot;ValueFontColor&quot;:false,&quot;ValueBorderColor&quot;:false}]"/>
</p:tagLst>
</file>

<file path=ppt/tags/tag3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ViZNzVQaNwheh2BpQ7O_1741604610&quot;,&quot;DataType&quot;:1,&quot;ImageAutosize&quot;:1,&quot;ZIndexPreserved&quot;:true,&quot;ValueBgColor&quot;:false,&quot;ValueFontColor&quot;:false,&quot;ValueBorderColor&quot;:false}]"/>
</p:tagLst>
</file>

<file path=ppt/tags/tag3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p76rgqEOY2Thxwet7WA_1741604610&quot;,&quot;DataType&quot;:1,&quot;ImageAutosize&quot;:1,&quot;ZIndexPreserved&quot;:true,&quot;ValueBgColor&quot;:false,&quot;ValueFontColor&quot;:false,&quot;ValueBorderColor&quot;:false}]"/>
</p:tagLst>
</file>

<file path=ppt/tags/tag3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pd2ab57kER1lqi9VX3F_1741604611&quot;,&quot;DataType&quot;:1,&quot;ImageAutosize&quot;:1,&quot;ZIndexPreserved&quot;:true,&quot;ValueBgColor&quot;:false,&quot;ValueFontColor&quot;:false,&quot;ValueBorderColor&quot;:false}]"/>
</p:tagLst>
</file>

<file path=ppt/tags/tag3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X2lGNi3o7ipH1eSYAWS_1741604611&quot;,&quot;DataType&quot;:1,&quot;ImageAutosize&quot;:1,&quot;ZIndexPreserved&quot;:true,&quot;ValueBgColor&quot;:false,&quot;ValueFontColor&quot;:false,&quot;ValueBorderColor&quot;:false}]"/>
</p:tagLst>
</file>

<file path=ppt/tags/tag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X99JZwJ59FbdF2LYQnY_1741604506&quot;,&quot;DataType&quot;:1,&quot;ImageAutosize&quot;:1,&quot;ZIndexPreserved&quot;:true,&quot;ValueBgColor&quot;:false,&quot;ValueFontColor&quot;:false,&quot;ValueBorderColor&quot;:false}]"/>
</p:tagLst>
</file>

<file path=ppt/tags/tag3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6H3TF0sWJ1cIFq7JLDJ_1741604611&quot;,&quot;DataType&quot;:1,&quot;ImageAutosize&quot;:1,&quot;ZIndexPreserved&quot;:true,&quot;ValueBgColor&quot;:false,&quot;ValueFontColor&quot;:false,&quot;ValueBorderColor&quot;:false}]"/>
</p:tagLst>
</file>

<file path=ppt/tags/tag3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KXpRWuDIIks2szfrkLD_1741604611&quot;,&quot;DataType&quot;:1,&quot;ImageAutosize&quot;:1,&quot;ZIndexPreserved&quot;:true,&quot;ValueBgColor&quot;:false,&quot;ValueFontColor&quot;:false,&quot;ValueBorderColor&quot;:false}]"/>
</p:tagLst>
</file>

<file path=ppt/tags/tag3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flz0Dijya1y7o7PGble_1741604613&quot;,&quot;DataType&quot;:1,&quot;ImageAutosize&quot;:1,&quot;ZIndexPreserved&quot;:true,&quot;ValueBgColor&quot;:false,&quot;ValueFontColor&quot;:false,&quot;ValueBorderColor&quot;:false}]"/>
</p:tagLst>
</file>

<file path=ppt/tags/tag3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abSROkntCfhMLfjoQme_1741604614&quot;,&quot;DataType&quot;:1,&quot;ImageAutosize&quot;:1,&quot;ZIndexPreserved&quot;:true,&quot;ValueBgColor&quot;:false,&quot;ValueFontColor&quot;:false,&quot;ValueBorderColor&quot;:false}]"/>
</p:tagLst>
</file>

<file path=ppt/tags/tag3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CguaYQUJyELdYWNFkUN_1741604614&quot;,&quot;DataType&quot;:1,&quot;ImageAutosize&quot;:1,&quot;ZIndexPreserved&quot;:true,&quot;ValueBgColor&quot;:false,&quot;ValueFontColor&quot;:false,&quot;ValueBorderColor&quot;:false}]"/>
</p:tagLst>
</file>

<file path=ppt/tags/tag3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T56QTIoXVN51dNdUZv4_1741604614&quot;,&quot;DataType&quot;:1,&quot;ImageAutosize&quot;:1,&quot;ZIndexPreserved&quot;:true,&quot;ValueBgColor&quot;:false,&quot;ValueFontColor&quot;:false,&quot;ValueBorderColor&quot;:false}]"/>
</p:tagLst>
</file>

<file path=ppt/tags/tag3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YijslGVKxdaUZCdUITo_1741604614&quot;,&quot;DataType&quot;:1,&quot;ImageAutosize&quot;:1,&quot;ZIndexPreserved&quot;:true,&quot;ValueBgColor&quot;:false,&quot;ValueFontColor&quot;:false,&quot;ValueBorderColor&quot;:false}]"/>
</p:tagLst>
</file>

<file path=ppt/tags/tag3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MYIlnbemOdakK3X0kNT_1741604614&quot;,&quot;DataType&quot;:1,&quot;ImageAutosize&quot;:1,&quot;ZIndexPreserved&quot;:true,&quot;ValueBgColor&quot;:false,&quot;ValueFontColor&quot;:false,&quot;ValueBorderColor&quot;:false}]"/>
</p:tagLst>
</file>

<file path=ppt/tags/tag3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AbkCZaiPOS14BUuFMTt_1741604614&quot;,&quot;DataType&quot;:1,&quot;ImageAutosize&quot;:1,&quot;ZIndexPreserved&quot;:true,&quot;ValueBgColor&quot;:false,&quot;ValueFontColor&quot;:false,&quot;ValueBorderColor&quot;:false}]"/>
</p:tagLst>
</file>

<file path=ppt/tags/tag3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NEbyp5syyrIsLoRo2iN_1741604615&quot;,&quot;DataType&quot;:1,&quot;ImageAutosize&quot;:1,&quot;ZIndexPreserved&quot;:true,&quot;ValueBgColor&quot;:false,&quot;ValueFontColor&quot;:false,&quot;ValueBorderColor&quot;:false}]"/>
</p:tagLst>
</file>

<file path=ppt/tags/tag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ayMoE4FbjUNULUhDksJ_1741604506&quot;,&quot;DataType&quot;:1,&quot;ImageAutosize&quot;:1,&quot;ZIndexPreserved&quot;:true,&quot;ValueBgColor&quot;:false,&quot;ValueFontColor&quot;:false,&quot;ValueBorderColor&quot;:false}]"/>
</p:tagLst>
</file>

<file path=ppt/tags/tag3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ZluzamGtfjySZI79dX5_1741604615&quot;,&quot;DataType&quot;:1,&quot;ImageAutosize&quot;:1,&quot;ZIndexPreserved&quot;:true,&quot;ValueBgColor&quot;:false,&quot;ValueFontColor&quot;:false,&quot;ValueBorderColor&quot;:false}]"/>
</p:tagLst>
</file>

<file path=ppt/tags/tag3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F6wrS0IpKj6QJmjd8nL_1741604615&quot;,&quot;DataType&quot;:1,&quot;ImageAutosize&quot;:1,&quot;ZIndexPreserved&quot;:true,&quot;ValueBgColor&quot;:false,&quot;ValueFontColor&quot;:false,&quot;ValueBorderColor&quot;:false}]"/>
</p:tagLst>
</file>

<file path=ppt/tags/tag39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2Jlyj7xWBFkuRVJQb73_1741604615&quot;,&quot;DataType&quot;:1,&quot;ImageAutosize&quot;:1,&quot;ZIndexPreserved&quot;:true,&quot;ValueBgColor&quot;:false,&quot;ValueFontColor&quot;:false,&quot;ValueBorderColor&quot;:false}]"/>
</p:tagLst>
</file>

<file path=ppt/tags/tag3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0yhUTZw0uyNqYE49Tbj_1741604615&quot;,&quot;DataType&quot;:1,&quot;ImageAutosize&quot;:1,&quot;ZIndexPreserved&quot;:true,&quot;ValueBgColor&quot;:false,&quot;ValueFontColor&quot;:false,&quot;ValueBorderColor&quot;:false}]"/>
</p:tagLst>
</file>

<file path=ppt/tags/tag3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DYg2KIBQnLHE6qOPPkL_1741604615&quot;,&quot;DataType&quot;:1,&quot;ImageAutosize&quot;:1,&quot;ZIndexPreserved&quot;:true,&quot;ValueBgColor&quot;:false,&quot;ValueFontColor&quot;:false,&quot;ValueBorderColor&quot;:false}]"/>
</p:tagLst>
</file>

<file path=ppt/tags/tag3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4Ip0kTo6lYOzBTLB0ri_1741604616&quot;,&quot;DataType&quot;:1,&quot;ImageAutosize&quot;:1,&quot;ZIndexPreserved&quot;:true,&quot;ValueBgColor&quot;:false,&quot;ValueFontColor&quot;:false,&quot;ValueBorderColor&quot;:false}]"/>
</p:tagLst>
</file>

<file path=ppt/tags/tag3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QeLtmfMK95IomYotSWE_1741604616&quot;,&quot;DataType&quot;:1,&quot;ImageAutosize&quot;:1,&quot;ZIndexPreserved&quot;:true,&quot;ValueBgColor&quot;:false,&quot;ValueFontColor&quot;:false,&quot;ValueBorderColor&quot;:false}]"/>
</p:tagLst>
</file>

<file path=ppt/tags/tag3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xKbkTgmABSupUQYqne3_1741604616&quot;,&quot;DataType&quot;:1,&quot;ImageAutosize&quot;:1,&quot;ZIndexPreserved&quot;:true,&quot;ValueBgColor&quot;:false,&quot;ValueFontColor&quot;:false,&quot;ValueBorderColor&quot;:false}]"/>
</p:tagLst>
</file>

<file path=ppt/tags/tag3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R144YePxvyG2WB4EIR7_1741604616&quot;,&quot;DataType&quot;:1,&quot;ImageAutosize&quot;:1,&quot;ZIndexPreserved&quot;:true,&quot;ValueBgColor&quot;:false,&quot;ValueFontColor&quot;:false,&quot;ValueBorderColor&quot;:false}]"/>
</p:tagLst>
</file>

<file path=ppt/tags/tag3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8uT931IFJ2Hn7zb09kY_1741604618&quot;,&quot;DataType&quot;:1,&quot;ImageAutosize&quot;:1,&quot;ZIndexPreserved&quot;:true,&quot;ValueBgColor&quot;:false,&quot;ValueFontColor&quot;:false,&quot;ValueBorderColor&quot;:false}]"/>
</p:tagLst>
</file>

<file path=ppt/tags/tag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Zs1EuEjO43extyz1UoC_1741604501&quot;,&quot;DataType&quot;:1,&quot;ImageAutosize&quot;:1,&quot;ZIndexPreserved&quot;:true,&quot;ValueBgColor&quot;:false,&quot;ValueFontColor&quot;:false,&quot;ValueBorderColor&quot;:false}]"/>
</p:tagLst>
</file>

<file path=ppt/tags/tag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88nzlwhpx8regcQ2zIw_1741604506&quot;,&quot;DataType&quot;:1,&quot;ImageAutosize&quot;:1,&quot;ZIndexPreserved&quot;:true,&quot;ValueBgColor&quot;:false,&quot;ValueFontColor&quot;:false,&quot;ValueBorderColor&quot;:false}]"/>
</p:tagLst>
</file>

<file path=ppt/tags/tag4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xAXBilDsfsyvaCvexKZ_1741604618&quot;,&quot;DataType&quot;:1,&quot;ImageAutosize&quot;:1,&quot;ZIndexPreserved&quot;:true,&quot;ValueBgColor&quot;:false,&quot;ValueFontColor&quot;:false,&quot;ValueBorderColor&quot;:false}]"/>
</p:tagLst>
</file>

<file path=ppt/tags/tag4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x0xtQwPpAB9hgL7eqPj_1741604618&quot;,&quot;DataType&quot;:1,&quot;ImageAutosize&quot;:1,&quot;ZIndexPreserved&quot;:true,&quot;ValueBgColor&quot;:false,&quot;ValueFontColor&quot;:false,&quot;ValueBorderColor&quot;:false}]"/>
</p:tagLst>
</file>

<file path=ppt/tags/tag4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VbNWkc36vqsFY20Y9Jm_1741604618&quot;,&quot;DataType&quot;:1,&quot;ImageAutosize&quot;:1,&quot;ZIndexPreserved&quot;:true,&quot;ValueBgColor&quot;:false,&quot;ValueFontColor&quot;:false,&quot;ValueBorderColor&quot;:false}]"/>
</p:tagLst>
</file>

<file path=ppt/tags/tag4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AyU31o3RiY9CnjNf3E4_1741604618&quot;,&quot;DataType&quot;:1,&quot;ImageAutosize&quot;:1,&quot;ZIndexPreserved&quot;:true,&quot;ValueBgColor&quot;:false,&quot;ValueFontColor&quot;:false,&quot;ValueBorderColor&quot;:false}]"/>
</p:tagLst>
</file>

<file path=ppt/tags/tag4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0DUlsgNLqWwLN4RIkAT_1741604619&quot;,&quot;DataType&quot;:1,&quot;ImageAutosize&quot;:1,&quot;ZIndexPreserved&quot;:true,&quot;ValueBgColor&quot;:false,&quot;ValueFontColor&quot;:false,&quot;ValueBorderColor&quot;:false}]"/>
</p:tagLst>
</file>

<file path=ppt/tags/tag4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o7mV2USIpyS5NRUfaou_1741604619&quot;,&quot;DataType&quot;:1,&quot;ImageAutosize&quot;:1,&quot;ZIndexPreserved&quot;:true,&quot;ValueBgColor&quot;:false,&quot;ValueFontColor&quot;:false,&quot;ValueBorderColor&quot;:false}]"/>
</p:tagLst>
</file>

<file path=ppt/tags/tag4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3J0nnLh8gOGfDvpzQ07_1741604621&quot;,&quot;DataType&quot;:1,&quot;ImageAutosize&quot;:1,&quot;ZIndexPreserved&quot;:true,&quot;ValueBgColor&quot;:false,&quot;ValueFontColor&quot;:false,&quot;ValueBorderColor&quot;:false}]"/>
</p:tagLst>
</file>

<file path=ppt/tags/tag4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iZvVkWWNXJvdlbaS6go_1741604621&quot;,&quot;DataType&quot;:1,&quot;ImageAutosize&quot;:1,&quot;ZIndexPreserved&quot;:true,&quot;ValueBgColor&quot;:false,&quot;ValueFontColor&quot;:false,&quot;ValueBorderColor&quot;:false}]"/>
</p:tagLst>
</file>

<file path=ppt/tags/tag4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UAaSgBinTdLM57NGbM0_1741604621&quot;,&quot;DataType&quot;:1,&quot;ImageAutosize&quot;:1,&quot;ZIndexPreserved&quot;:true,&quot;ValueBgColor&quot;:false,&quot;ValueFontColor&quot;:false,&quot;ValueBorderColor&quot;:false}]"/>
</p:tagLst>
</file>

<file path=ppt/tags/tag4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5IYHK0B5D8ipbFWj8JO_1741604622&quot;,&quot;DataType&quot;:1,&quot;ImageAutosize&quot;:1,&quot;ZIndexPreserved&quot;:true,&quot;ValueBgColor&quot;:false,&quot;ValueFontColor&quot;:false,&quot;ValueBorderColor&quot;:false}]"/>
</p:tagLst>
</file>

<file path=ppt/tags/tag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eQwMw9jEEKr7AxZiiJ8_1741604506&quot;,&quot;DataType&quot;:1,&quot;ImageAutosize&quot;:1,&quot;ZIndexPreserved&quot;:true,&quot;ValueBgColor&quot;:false,&quot;ValueFontColor&quot;:false,&quot;ValueBorderColor&quot;:false}]"/>
</p:tagLst>
</file>

<file path=ppt/tags/tag4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uTLexj1GyM3Ju6Ste3B_1741604623&quot;,&quot;DataType&quot;:1,&quot;ImageAutosize&quot;:1,&quot;ZIndexPreserved&quot;:true,&quot;ValueBgColor&quot;:false,&quot;ValueFontColor&quot;:false,&quot;ValueBorderColor&quot;:false}]"/>
</p:tagLst>
</file>

<file path=ppt/tags/tag4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6wiHIAko0zLzVse4Me0_1741604623&quot;,&quot;DataType&quot;:1,&quot;ImageAutosize&quot;:1,&quot;ZIndexPreserved&quot;:true,&quot;ValueBgColor&quot;:false,&quot;ValueFontColor&quot;:false,&quot;ValueBorderColor&quot;:false}]"/>
</p:tagLst>
</file>

<file path=ppt/tags/tag4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DYpD36nAOphE4NiANnw_1741604623&quot;,&quot;DataType&quot;:1,&quot;ImageAutosize&quot;:1,&quot;ZIndexPreserved&quot;:true,&quot;ValueBgColor&quot;:false,&quot;ValueFontColor&quot;:false,&quot;ValueBorderColor&quot;:false}]"/>
</p:tagLst>
</file>

<file path=ppt/tags/tag4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l8ynMviRoC0xgmgRDVb_1741604623&quot;,&quot;DataType&quot;:1,&quot;ImageAutosize&quot;:1,&quot;ZIndexPreserved&quot;:true,&quot;ValueBgColor&quot;:false,&quot;ValueFontColor&quot;:false,&quot;ValueBorderColor&quot;:false}]"/>
</p:tagLst>
</file>

<file path=ppt/tags/tag4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R9KVsRYjmDB6bMXf3vW_1741604625&quot;,&quot;DataType&quot;:1,&quot;ImageAutosize&quot;:1,&quot;ZIndexPreserved&quot;:true,&quot;ValueBgColor&quot;:false,&quot;ValueFontColor&quot;:false,&quot;ValueBorderColor&quot;:false}]"/>
</p:tagLst>
</file>

<file path=ppt/tags/tag4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OAmHZGZHkZ2SkEzadR9_1741604625&quot;,&quot;DataType&quot;:1,&quot;ImageAutosize&quot;:1,&quot;ZIndexPreserved&quot;:true,&quot;ValueBgColor&quot;:false,&quot;ValueFontColor&quot;:false,&quot;ValueBorderColor&quot;:false}]"/>
</p:tagLst>
</file>

<file path=ppt/tags/tag4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0iM7NKqArSP3VD68xtG_1741604625&quot;,&quot;DataType&quot;:1,&quot;ImageAutosize&quot;:1,&quot;ZIndexPreserved&quot;:true,&quot;ValueBgColor&quot;:false,&quot;ValueFontColor&quot;:false,&quot;ValueBorderColor&quot;:false}]"/>
</p:tagLst>
</file>

<file path=ppt/tags/tag4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fdpIPOMVkNJPygajGjF_1741604626&quot;,&quot;DataType&quot;:1,&quot;ImageAutosize&quot;:1,&quot;ZIndexPreserved&quot;:true,&quot;ValueBgColor&quot;:false,&quot;ValueFontColor&quot;:false,&quot;ValueBorderColor&quot;:false}]"/>
</p:tagLst>
</file>

<file path=ppt/tags/tag4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U9TOaYPTbYDBr8dlLat_1741604626&quot;,&quot;DataType&quot;:1,&quot;ImageAutosize&quot;:1,&quot;ZIndexPreserved&quot;:true,&quot;ValueBgColor&quot;:false,&quot;ValueFontColor&quot;:false,&quot;ValueBorderColor&quot;:false}]"/>
</p:tagLst>
</file>

<file path=ppt/tags/tag4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Gp2f7vBt00ztlyitcuR_1741604626&quot;,&quot;DataType&quot;:1,&quot;ImageAutosize&quot;:1,&quot;ZIndexPreserved&quot;:true,&quot;ValueBgColor&quot;:false,&quot;ValueFontColor&quot;:false,&quot;ValueBorderColor&quot;:false}]"/>
</p:tagLst>
</file>

<file path=ppt/tags/tag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ZU4QVTz4V253kgMlVp7_1741604506&quot;,&quot;DataType&quot;:1,&quot;ImageAutosize&quot;:1,&quot;ZIndexPreserved&quot;:true,&quot;ValueBgColor&quot;:false,&quot;ValueFontColor&quot;:false,&quot;ValueBorderColor&quot;:false}]"/>
</p:tagLst>
</file>

<file path=ppt/tags/tag4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tKjCwIPFaESCx4kzKUV_1741604626&quot;,&quot;DataType&quot;:1,&quot;ImageAutosize&quot;:1,&quot;ZIndexPreserved&quot;:true,&quot;ValueBgColor&quot;:false,&quot;ValueFontColor&quot;:false,&quot;ValueBorderColor&quot;:false}]"/>
</p:tagLst>
</file>

<file path=ppt/tags/tag4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S2taVNm290JlvtT423h_1741604626&quot;,&quot;DataType&quot;:1,&quot;ImageAutosize&quot;:1,&quot;ZIndexPreserved&quot;:true,&quot;ValueBgColor&quot;:false,&quot;ValueFontColor&quot;:false,&quot;ValueBorderColor&quot;:false}]"/>
</p:tagLst>
</file>

<file path=ppt/tags/tag4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FJfVuf3O41MLkVaLlqI_1741604628&quot;,&quot;DataType&quot;:1,&quot;ImageAutosize&quot;:1,&quot;ZIndexPreserved&quot;:true,&quot;ValueBgColor&quot;:false,&quot;ValueFontColor&quot;:false,&quot;ValueBorderColor&quot;:false}]"/>
</p:tagLst>
</file>

<file path=ppt/tags/tag4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k3wS3VOhzQaAOq07YfC_1741604629&quot;,&quot;DataType&quot;:1,&quot;ImageAutosize&quot;:1,&quot;ZIndexPreserved&quot;:true,&quot;ValueBgColor&quot;:false,&quot;ValueFontColor&quot;:false,&quot;ValueBorderColor&quot;:false}]"/>
</p:tagLst>
</file>

<file path=ppt/tags/tag4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nyHd5uXg6cV0da69eit_1741604629&quot;,&quot;DataType&quot;:1,&quot;ImageAutosize&quot;:1,&quot;ZIndexPreserved&quot;:true,&quot;ValueBgColor&quot;:false,&quot;ValueFontColor&quot;:false,&quot;ValueBorderColor&quot;:false}]"/>
</p:tagLst>
</file>

<file path=ppt/tags/tag4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Z3oGXB1O6pTCiyrXddM_1741604629&quot;,&quot;DataType&quot;:1,&quot;ImageAutosize&quot;:1,&quot;ZIndexPreserved&quot;:true,&quot;ValueBgColor&quot;:false,&quot;ValueFontColor&quot;:false,&quot;ValueBorderColor&quot;:false}]"/>
</p:tagLst>
</file>

<file path=ppt/tags/tag4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RLeeM3G0MJ7NB5EnfaG_1741604629&quot;,&quot;DataType&quot;:1,&quot;ImageAutosize&quot;:1,&quot;ZIndexPreserved&quot;:true,&quot;ValueBgColor&quot;:false,&quot;ValueFontColor&quot;:false,&quot;ValueBorderColor&quot;:false}]"/>
</p:tagLst>
</file>

<file path=ppt/tags/tag4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pMXemZTtk5aHpsQDGdj_1741604630&quot;,&quot;DataType&quot;:1,&quot;ImageAutosize&quot;:1,&quot;ZIndexPreserved&quot;:true,&quot;ValueBgColor&quot;:false,&quot;ValueFontColor&quot;:false,&quot;ValueBorderColor&quot;:false}]"/>
</p:tagLst>
</file>

<file path=ppt/tags/tag4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1zpCRro6Nm9tzxpDqfN_1741604630&quot;,&quot;DataType&quot;:1,&quot;ImageAutosize&quot;:1,&quot;ZIndexPreserved&quot;:true,&quot;ValueBgColor&quot;:false,&quot;ValueFontColor&quot;:false,&quot;ValueBorderColor&quot;:false}]"/>
</p:tagLst>
</file>

<file path=ppt/tags/tag4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02sdIdr4oqD0w9FtEgJ_1741604631&quot;,&quot;DataType&quot;:1,&quot;ImageAutosize&quot;:1,&quot;ZIndexPreserved&quot;:true,&quot;ValueBgColor&quot;:false,&quot;ValueFontColor&quot;:false,&quot;ValueBorderColor&quot;:false}]"/>
</p:tagLst>
</file>

<file path=ppt/tags/tag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V7DQUf22U1Y4zUeus6C_1741604506&quot;,&quot;DataType&quot;:1,&quot;ImageAutosize&quot;:1,&quot;ZIndexPreserved&quot;:true,&quot;ValueBgColor&quot;:false,&quot;ValueFontColor&quot;:false,&quot;ValueBorderColor&quot;:false}]"/>
</p:tagLst>
</file>

<file path=ppt/tags/tag4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EYsZHTQhxq5sgJFH9Yl_1741604631&quot;,&quot;DataType&quot;:1,&quot;ImageAutosize&quot;:1,&quot;ZIndexPreserved&quot;:true,&quot;ValueBgColor&quot;:false,&quot;ValueFontColor&quot;:false,&quot;ValueBorderColor&quot;:false}]"/>
</p:tagLst>
</file>

<file path=ppt/tags/tag4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VoDMjXzba72SLW7wGAq_1741604631&quot;,&quot;DataType&quot;:1,&quot;ImageAutosize&quot;:1,&quot;ZIndexPreserved&quot;:true,&quot;ValueBgColor&quot;:false,&quot;ValueFontColor&quot;:false,&quot;ValueBorderColor&quot;:false}]"/>
</p:tagLst>
</file>

<file path=ppt/tags/tag4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dsTbm4X8ehIQqCNINj5_1741604631&quot;,&quot;DataType&quot;:1,&quot;ImageAutosize&quot;:1,&quot;ZIndexPreserved&quot;:true,&quot;ValueBgColor&quot;:false,&quot;ValueFontColor&quot;:false,&quot;ValueBorderColor&quot;:false}]"/>
</p:tagLst>
</file>

<file path=ppt/tags/tag4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wPovSDwRUmSlhMuJF7T_1741604634&quot;,&quot;DataType&quot;:1,&quot;ImageAutosize&quot;:1,&quot;ZIndexPreserved&quot;:true,&quot;ValueBgColor&quot;:false,&quot;ValueFontColor&quot;:false,&quot;ValueBorderColor&quot;:false}]"/>
</p:tagLst>
</file>

<file path=ppt/tags/tag4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hdPad9BHANSie87Cr6B_1741604634&quot;,&quot;DataType&quot;:1,&quot;ImageAutosize&quot;:1,&quot;ZIndexPreserved&quot;:true,&quot;ValueBgColor&quot;:false,&quot;ValueFontColor&quot;:false,&quot;ValueBorderColor&quot;:false}]"/>
</p:tagLst>
</file>

<file path=ppt/tags/tag4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9SbXmlZTyjLvEKOyWp6_1741604634&quot;,&quot;DataType&quot;:1,&quot;ImageAutosize&quot;:1,&quot;ZIndexPreserved&quot;:true,&quot;ValueBgColor&quot;:false,&quot;ValueFontColor&quot;:false,&quot;ValueBorderColor&quot;:false}]"/>
</p:tagLst>
</file>

<file path=ppt/tags/tag4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W3wWNDabqO9eMpNpQTa_1741604634&quot;,&quot;DataType&quot;:1,&quot;ImageAutosize&quot;:1,&quot;ZIndexPreserved&quot;:true,&quot;ValueBgColor&quot;:false,&quot;ValueFontColor&quot;:false,&quot;ValueBorderColor&quot;:false}]"/>
</p:tagLst>
</file>

<file path=ppt/tags/tag4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GHNDikyzT6akN88jGBM_1741604635&quot;,&quot;DataType&quot;:1,&quot;ImageAutosize&quot;:1,&quot;ZIndexPreserved&quot;:true,&quot;ValueBgColor&quot;:false,&quot;ValueFontColor&quot;:false,&quot;ValueBorderColor&quot;:false}]"/>
</p:tagLst>
</file>

<file path=ppt/tags/tag4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cWirfzPIRZ7s8DeRvME_1741604635&quot;,&quot;DataType&quot;:1,&quot;ImageAutosize&quot;:1,&quot;ZIndexPreserved&quot;:true,&quot;ValueBgColor&quot;:false,&quot;ValueFontColor&quot;:false,&quot;ValueBorderColor&quot;:false}]"/>
</p:tagLst>
</file>

<file path=ppt/tags/tag4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hfx35EZLRiiXo9IcXsn_1741604636&quot;,&quot;DataType&quot;:1,&quot;ImageAutosize&quot;:1,&quot;ZIndexPreserved&quot;:true,&quot;ValueBgColor&quot;:false,&quot;ValueFontColor&quot;:false,&quot;ValueBorderColor&quot;:false}]"/>
</p:tagLst>
</file>

<file path=ppt/tags/tag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ScWaZTl8xv17eUQeyja_1741604507&quot;,&quot;DataType&quot;:1,&quot;ImageAutosize&quot;:1,&quot;ZIndexPreserved&quot;:true,&quot;ValueBgColor&quot;:false,&quot;ValueFontColor&quot;:false,&quot;ValueBorderColor&quot;:false}]"/>
</p:tagLst>
</file>

<file path=ppt/tags/tag4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2zEOfKEdKUJfsbMTKbv_1741604636&quot;,&quot;DataType&quot;:1,&quot;ImageAutosize&quot;:1,&quot;ZIndexPreserved&quot;:true,&quot;ValueBgColor&quot;:false,&quot;ValueFontColor&quot;:false,&quot;ValueBorderColor&quot;:false}]"/>
</p:tagLst>
</file>

<file path=ppt/tags/tag4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vC1U2yvh8fjrTf5Io6C_1741604637&quot;,&quot;DataType&quot;:1,&quot;ImageAutosize&quot;:1,&quot;ZIndexPreserved&quot;:true,&quot;ValueBgColor&quot;:false,&quot;ValueFontColor&quot;:false,&quot;ValueBorderColor&quot;:false}]"/>
</p:tagLst>
</file>

<file path=ppt/tags/tag4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eSDiP0H8ERJhwXDMs6O_1741604637&quot;,&quot;DataType&quot;:1,&quot;ImageAutosize&quot;:1,&quot;ZIndexPreserved&quot;:true,&quot;ValueBgColor&quot;:false,&quot;ValueFontColor&quot;:false,&quot;ValueBorderColor&quot;:false}]"/>
</p:tagLst>
</file>

<file path=ppt/tags/tag4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fv9npjZW9eo7XifP3V7_1741604638&quot;,&quot;DataType&quot;:1,&quot;ImageAutosize&quot;:1,&quot;ZIndexPreserved&quot;:true,&quot;ValueBgColor&quot;:false,&quot;ValueFontColor&quot;:false,&quot;ValueBorderColor&quot;:false}]"/>
</p:tagLst>
</file>

<file path=ppt/tags/tag4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hhHkh0F4UUF2Vk4Qo3p_1741604638&quot;,&quot;DataType&quot;:1,&quot;ImageAutosize&quot;:1,&quot;ZIndexPreserved&quot;:true,&quot;ValueBgColor&quot;:false,&quot;ValueFontColor&quot;:false,&quot;ValueBorderColor&quot;:false}]"/>
</p:tagLst>
</file>

<file path=ppt/tags/tag4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9nc63WS7oSgB88r9RKV_1741604638&quot;,&quot;DataType&quot;:1,&quot;ImageAutosize&quot;:1,&quot;ZIndexPreserved&quot;:true,&quot;ValueBgColor&quot;:false,&quot;ValueFontColor&quot;:false,&quot;ValueBorderColor&quot;:false}]"/>
</p:tagLst>
</file>

<file path=ppt/tags/tag4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6VsyIeEV7AqXst30Dns_1741604638&quot;,&quot;DataType&quot;:1,&quot;ImageAutosize&quot;:1,&quot;ZIndexPreserved&quot;:true,&quot;ValueBgColor&quot;:false,&quot;ValueFontColor&quot;:false,&quot;ValueBorderColor&quot;:false}]"/>
</p:tagLst>
</file>

<file path=ppt/tags/tag4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eRD2OqpbH8Pk2FoWRG1_1741604638&quot;,&quot;DataType&quot;:1,&quot;ImageAutosize&quot;:1,&quot;ZIndexPreserved&quot;:true,&quot;ValueBgColor&quot;:false,&quot;ValueFontColor&quot;:false,&quot;ValueBorderColor&quot;:false}]"/>
</p:tagLst>
</file>

<file path=ppt/tags/tag4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rqUvVp9egWbqicjr1v9_1741604638&quot;,&quot;DataType&quot;:1,&quot;ImageAutosize&quot;:1,&quot;ZIndexPreserved&quot;:true,&quot;ValueBgColor&quot;:false,&quot;ValueFontColor&quot;:false,&quot;ValueBorderColor&quot;:false}]"/>
</p:tagLst>
</file>

<file path=ppt/tags/tag4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71wQiaiUkHyHOeQssy_1741604639&quot;,&quot;DataType&quot;:1,&quot;ImageAutosize&quot;:1,&quot;ZIndexPreserved&quot;:true,&quot;ValueBgColor&quot;:false,&quot;ValueFontColor&quot;:false,&quot;ValueBorderColor&quot;:false}]"/>
</p:tagLst>
</file>

<file path=ppt/tags/tag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uw0sjjEprCIpDSAaw4P_1741604507&quot;,&quot;DataType&quot;:1,&quot;ImageAutosize&quot;:1,&quot;ZIndexPreserved&quot;:true,&quot;ValueBgColor&quot;:false,&quot;ValueFontColor&quot;:false,&quot;ValueBorderColor&quot;:false}]"/>
</p:tagLst>
</file>

<file path=ppt/tags/tag4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lkAdExjE7X81JL38sSB_1741604639&quot;,&quot;DataType&quot;:1,&quot;ImageAutosize&quot;:1,&quot;ZIndexPreserved&quot;:true,&quot;ValueBgColor&quot;:false,&quot;ValueFontColor&quot;:false,&quot;ValueBorderColor&quot;:false}]"/>
</p:tagLst>
</file>

<file path=ppt/tags/tag4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njphxh4L7qRmpoyiZsB_1741604642&quot;,&quot;DataType&quot;:1,&quot;ImageAutosize&quot;:1,&quot;ZIndexPreserved&quot;:true,&quot;ValueBgColor&quot;:false,&quot;ValueFontColor&quot;:false,&quot;ValueBorderColor&quot;:false}]"/>
</p:tagLst>
</file>

<file path=ppt/tags/tag4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47JJDA0uT5RsC2F3gOm_1741604642&quot;,&quot;DataType&quot;:1,&quot;ImageAutosize&quot;:1,&quot;ZIndexPreserved&quot;:true,&quot;ValueBgColor&quot;:false,&quot;ValueFontColor&quot;:false,&quot;ValueBorderColor&quot;:false}]"/>
</p:tagLst>
</file>

<file path=ppt/tags/tag4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yfieQqfZMaxo8u2986v_1741604643&quot;,&quot;DataType&quot;:1,&quot;ImageAutosize&quot;:1,&quot;ZIndexPreserved&quot;:true,&quot;ValueBgColor&quot;:false,&quot;ValueFontColor&quot;:false,&quot;ValueBorderColor&quot;:false}]"/>
</p:tagLst>
</file>

<file path=ppt/tags/tag4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ttCgfIFVI4mTbMKVOhd_1741604643&quot;,&quot;DataType&quot;:1,&quot;ImageAutosize&quot;:1,&quot;ZIndexPreserved&quot;:true,&quot;ValueBgColor&quot;:false,&quot;ValueFontColor&quot;:false,&quot;ValueBorderColor&quot;:false}]"/>
</p:tagLst>
</file>

<file path=ppt/tags/tag4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Sw0y3yjTvcYPdIBEUUt_1741604645&quot;,&quot;DataType&quot;:1,&quot;ImageAutosize&quot;:1,&quot;ZIndexPreserved&quot;:true,&quot;ValueBgColor&quot;:false,&quot;ValueFontColor&quot;:false,&quot;ValueBorderColor&quot;:false}]"/>
</p:tagLst>
</file>

<file path=ppt/tags/tag4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G2mPa38fVft3OE3AC75_1741604645&quot;,&quot;DataType&quot;:1,&quot;ImageAutosize&quot;:1,&quot;ZIndexPreserved&quot;:true,&quot;ValueBgColor&quot;:false,&quot;ValueFontColor&quot;:false,&quot;ValueBorderColor&quot;:false}]"/>
</p:tagLst>
</file>

<file path=ppt/tags/tag4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rM9ClXRvtYWywtXxGUs_1741604645&quot;,&quot;DataType&quot;:1,&quot;ImageAutosize&quot;:1,&quot;ZIndexPreserved&quot;:true,&quot;ValueBgColor&quot;:false,&quot;ValueFontColor&quot;:false,&quot;ValueBorderColor&quot;:false}]"/>
</p:tagLst>
</file>

<file path=ppt/tags/tag4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hWwDp44OGUQaFyTaUcp_1741604645&quot;,&quot;DataType&quot;:1,&quot;ImageAutosize&quot;:1,&quot;ZIndexPreserved&quot;:true,&quot;ValueBgColor&quot;:false,&quot;ValueFontColor&quot;:false,&quot;ValueBorderColor&quot;:false}]"/>
</p:tagLst>
</file>

<file path=ppt/tags/tag4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1QFV7HkCfZrp5SLnaPn_1741604645&quot;,&quot;DataType&quot;:1,&quot;ImageAutosize&quot;:1,&quot;ZIndexPreserved&quot;:true,&quot;ValueBgColor&quot;:false,&quot;ValueFontColor&quot;:false,&quot;ValueBorderColor&quot;:false}]"/>
</p:tagLst>
</file>

<file path=ppt/tags/tag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cS9qu92eBz9z1GggNLp_1741604508&quot;,&quot;DataType&quot;:1,&quot;ImageAutosize&quot;:1,&quot;ZIndexPreserved&quot;:true,&quot;ValueBgColor&quot;:false,&quot;ValueFontColor&quot;:false,&quot;ValueBorderColor&quot;:false}]"/>
</p:tagLst>
</file>

<file path=ppt/tags/tag4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qe6lUBRGplyJOi1pv6a_1741604647&quot;,&quot;DataType&quot;:1,&quot;ImageAutosize&quot;:1,&quot;ZIndexPreserved&quot;:true,&quot;ValueBgColor&quot;:false,&quot;ValueFontColor&quot;:false,&quot;ValueBorderColor&quot;:false}]"/>
</p:tagLst>
</file>

<file path=ppt/tags/tag4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Q923wiOmdBttIPmZApO_1741604647&quot;,&quot;DataType&quot;:1,&quot;ImageAutosize&quot;:1,&quot;ZIndexPreserved&quot;:true,&quot;ValueBgColor&quot;:false,&quot;ValueFontColor&quot;:false,&quot;ValueBorderColor&quot;:false}]"/>
</p:tagLst>
</file>

<file path=ppt/tags/tag4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AmXmnZGXokfHUh1k54p_1741604647&quot;,&quot;DataType&quot;:1,&quot;ImageAutosize&quot;:1,&quot;ZIndexPreserved&quot;:true,&quot;ValueBgColor&quot;:false,&quot;ValueFontColor&quot;:false,&quot;ValueBorderColor&quot;:false}]"/>
</p:tagLst>
</file>

<file path=ppt/tags/tag4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yzLAwv407hn9kterr3O_1741604648&quot;,&quot;DataType&quot;:1,&quot;ImageAutosize&quot;:1,&quot;ZIndexPreserved&quot;:true,&quot;ValueBgColor&quot;:false,&quot;ValueFontColor&quot;:false,&quot;ValueBorderColor&quot;:false}]"/>
</p:tagLst>
</file>

<file path=ppt/tags/tag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WAShxHcOg030GaXEXjX_1741604508&quot;,&quot;DataType&quot;:1,&quot;ImageAutosize&quot;:1,&quot;ZIndexPreserved&quot;:true,&quot;ValueBgColor&quot;:false,&quot;ValueFontColor&quot;:false,&quot;ValueBorderColor&quot;:false}]"/>
</p:tagLst>
</file>

<file path=ppt/tags/tag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s7TJwkJq4itRqNY2Vi2_1741604508&quot;,&quot;DataType&quot;:1,&quot;ImageAutosize&quot;:1,&quot;ZIndexPreserved&quot;:true,&quot;ValueBgColor&quot;:false,&quot;ValueFontColor&quot;:false,&quot;ValueBorderColor&quot;:false}]"/>
</p:tagLst>
</file>

<file path=ppt/tags/tag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daIqLHJ4ofJ8EklXjfR_1741604508&quot;,&quot;DataType&quot;:1,&quot;ImageAutosize&quot;:1,&quot;ZIndexPreserved&quot;:true,&quot;ValueBgColor&quot;:false,&quot;ValueFontColor&quot;:false,&quot;ValueBorderColor&quot;:false}]"/>
</p:tagLst>
</file>

<file path=ppt/tags/tag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m3gXjS1ehv6PzfiaFx_1741604501&quot;,&quot;DataType&quot;:1,&quot;ImageAutosize&quot;:1,&quot;ZIndexPreserved&quot;:true,&quot;ValueBgColor&quot;:false,&quot;ValueFontColor&quot;:false,&quot;ValueBorderColor&quot;:false}]"/>
</p:tagLst>
</file>

<file path=ppt/tags/tag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K4nhgQszMsedo7fohFJ_1741604508&quot;,&quot;DataType&quot;:1,&quot;ImageAutosize&quot;:1,&quot;ZIndexPreserved&quot;:true,&quot;ValueBgColor&quot;:false,&quot;ValueFontColor&quot;:false,&quot;ValueBorderColor&quot;:false}]"/>
</p:tagLst>
</file>

<file path=ppt/tags/tag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pS9zVTQ9ZiQZR23uzJb_1741604509&quot;,&quot;DataType&quot;:1,&quot;ImageAutosize&quot;:1,&quot;ZIndexPreserved&quot;:true,&quot;ValueBgColor&quot;:false,&quot;ValueFontColor&quot;:false,&quot;ValueBorderColor&quot;:false}]"/>
</p:tagLst>
</file>

<file path=ppt/tags/tag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IHfhqTLFT7h2j4ixNdI_1741604509&quot;,&quot;DataType&quot;:1,&quot;ImageAutosize&quot;:1,&quot;ZIndexPreserved&quot;:true,&quot;ValueBgColor&quot;:false,&quot;ValueFontColor&quot;:false,&quot;ValueBorderColor&quot;:false}]"/>
</p:tagLst>
</file>

<file path=ppt/tags/tag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IsSXj6WFVgIOJEZyBo0_1741604509&quot;,&quot;DataType&quot;:1,&quot;ImageAutosize&quot;:1,&quot;ZIndexPreserved&quot;:true,&quot;ValueBgColor&quot;:false,&quot;ValueFontColor&quot;:false,&quot;ValueBorderColor&quot;:false}]"/>
</p:tagLst>
</file>

<file path=ppt/tags/tag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FOfeoyBoZHWjKGGz2WZ_1741604509&quot;,&quot;DataType&quot;:1,&quot;ImageAutosize&quot;:1,&quot;ZIndexPreserved&quot;:true,&quot;ValueBgColor&quot;:false,&quot;ValueFontColor&quot;:false,&quot;ValueBorderColor&quot;:false}]"/>
</p:tagLst>
</file>

<file path=ppt/tags/tag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yPu8Uo6eK06GqqYUOkn_1741604509&quot;,&quot;DataType&quot;:1,&quot;ImageAutosize&quot;:1,&quot;ZIndexPreserved&quot;:true,&quot;ValueBgColor&quot;:false,&quot;ValueFontColor&quot;:false,&quot;ValueBorderColor&quot;:false}]"/>
</p:tagLst>
</file>

<file path=ppt/tags/tag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cg2ErgJyM2sUdIo7tUH_1741604509&quot;,&quot;DataType&quot;:1,&quot;ImageAutosize&quot;:1,&quot;ZIndexPreserved&quot;:true,&quot;ValueBgColor&quot;:false,&quot;ValueFontColor&quot;:false,&quot;ValueBorderColor&quot;:false}]"/>
</p:tagLst>
</file>

<file path=ppt/tags/tag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6M27cqIHeEo4eAFycLA_1741604509&quot;,&quot;DataType&quot;:1,&quot;ImageAutosize&quot;:1,&quot;ZIndexPreserved&quot;:true,&quot;ValueBgColor&quot;:false,&quot;ValueFontColor&quot;:false,&quot;ValueBorderColor&quot;:false}]"/>
</p:tagLst>
</file>

<file path=ppt/tags/tag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1uz9Ql2CjS5ydEpS25W_1741604509&quot;,&quot;DataType&quot;:1,&quot;ImageAutosize&quot;:1,&quot;ZIndexPreserved&quot;:true,&quot;ValueBgColor&quot;:false,&quot;ValueFontColor&quot;:false,&quot;ValueBorderColor&quot;:false}]"/>
</p:tagLst>
</file>

<file path=ppt/tags/tag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jmzb7tuC73FQA9jocMD_1741604510&quot;,&quot;DataType&quot;:1,&quot;ImageAutosize&quot;:1,&quot;ZIndexPreserved&quot;:true,&quot;ValueBgColor&quot;:false,&quot;ValueFontColor&quot;:false,&quot;ValueBorderColor&quot;:false}]"/>
</p:tagLst>
</file>

<file path=ppt/tags/tag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tesHV9Vn8FEZGzRpy95_1741604501&quot;,&quot;DataType&quot;:1,&quot;ImageAutosize&quot;:1,&quot;ZIndexPreserved&quot;:true,&quot;ValueBgColor&quot;:false,&quot;ValueFontColor&quot;:false,&quot;ValueBorderColor&quot;:false}]"/>
</p:tagLst>
</file>

<file path=ppt/tags/tag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wMC0uxMEVxs7pX9faVs_1741604510&quot;,&quot;DataType&quot;:1,&quot;ImageAutosize&quot;:1,&quot;ZIndexPreserved&quot;:true,&quot;ValueBgColor&quot;:false,&quot;ValueFontColor&quot;:false,&quot;ValueBorderColor&quot;:false}]"/>
</p:tagLst>
</file>

<file path=ppt/tags/tag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zzn5NtVoMmMG3txnmGR_1741604511&quot;,&quot;DataType&quot;:1,&quot;ImageAutosize&quot;:1,&quot;ZIndexPreserved&quot;:true,&quot;ValueBgColor&quot;:false,&quot;ValueFontColor&quot;:false,&quot;ValueBorderColor&quot;:false}]"/>
</p:tagLst>
</file>

<file path=ppt/tags/tag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bE2LKgavmfNs9w2IREn_1741604512&quot;,&quot;DataType&quot;:1,&quot;ImageAutosize&quot;:1,&quot;ZIndexPreserved&quot;:true,&quot;ValueBgColor&quot;:false,&quot;ValueFontColor&quot;:false,&quot;ValueBorderColor&quot;:false}]"/>
</p:tagLst>
</file>

<file path=ppt/tags/tag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mRuN3PSNZZ6ea9mRCuN_1741604512&quot;,&quot;DataType&quot;:1,&quot;ImageAutosize&quot;:1,&quot;ZIndexPreserved&quot;:true,&quot;ValueBgColor&quot;:false,&quot;ValueFontColor&quot;:false,&quot;ValueBorderColor&quot;:false}]"/>
</p:tagLst>
</file>

<file path=ppt/tags/tag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EbDsKV715N5nG6gp865_1741604512&quot;,&quot;DataType&quot;:1,&quot;ImageAutosize&quot;:1,&quot;ZIndexPreserved&quot;:true,&quot;ValueBgColor&quot;:false,&quot;ValueFontColor&quot;:false,&quot;ValueBorderColor&quot;:false}]"/>
</p:tagLst>
</file>

<file path=ppt/tags/tag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bIqsQm0yJhT4IKpf32i_1741604512&quot;,&quot;DataType&quot;:1,&quot;ImageAutosize&quot;:1,&quot;ZIndexPreserved&quot;:true,&quot;ValueBgColor&quot;:false,&quot;ValueFontColor&quot;:false,&quot;ValueBorderColor&quot;:false}]"/>
</p:tagLst>
</file>

<file path=ppt/tags/tag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ZUmgYLhKAzjyhcKpyFt_1741604512&quot;,&quot;DataType&quot;:1,&quot;ImageAutosize&quot;:1,&quot;ZIndexPreserved&quot;:true,&quot;ValueBgColor&quot;:false,&quot;ValueFontColor&quot;:false,&quot;ValueBorderColor&quot;:false}]"/>
</p:tagLst>
</file>

<file path=ppt/tags/tag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bI2CEoXxH8VtjoeUVDw_1741604513&quot;,&quot;DataType&quot;:1,&quot;ImageAutosize&quot;:1,&quot;ZIndexPreserved&quot;:true,&quot;ValueBgColor&quot;:false,&quot;ValueFontColor&quot;:false,&quot;ValueBorderColor&quot;:false}]"/>
</p:tagLst>
</file>

<file path=ppt/tags/tag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blJzShEORexuoRFwmgt_1741604513&quot;,&quot;DataType&quot;:1,&quot;ImageAutosize&quot;:1,&quot;ZIndexPreserved&quot;:true,&quot;ValueBgColor&quot;:false,&quot;ValueFontColor&quot;:false,&quot;ValueBorderColor&quot;:false}]"/>
</p:tagLst>
</file>

<file path=ppt/tags/tag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URvZPImxlfahv0WZENQ_1741604513&quot;,&quot;DataType&quot;:1,&quot;ImageAutosize&quot;:1,&quot;ZIndexPreserved&quot;:true,&quot;ValueBgColor&quot;:false,&quot;ValueFontColor&quot;:false,&quot;ValueBorderColor&quot;:false}]"/>
</p:tagLst>
</file>

<file path=ppt/tags/tag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1gV8V6j5xFK7NjYcZrU_1741604501&quot;,&quot;DataType&quot;:1,&quot;ImageAutosize&quot;:1,&quot;ZIndexPreserved&quot;:true,&quot;ValueBgColor&quot;:false,&quot;ValueFontColor&quot;:false,&quot;ValueBorderColor&quot;:false}]"/>
</p:tagLst>
</file>

<file path=ppt/tags/tag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WIGyVp7YY63EQF8LL2f_1741604513&quot;,&quot;DataType&quot;:1,&quot;ImageAutosize&quot;:1,&quot;ZIndexPreserved&quot;:true,&quot;ValueBgColor&quot;:false,&quot;ValueFontColor&quot;:false,&quot;ValueBorderColor&quot;:false}]"/>
</p:tagLst>
</file>

<file path=ppt/tags/tag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NZZik6KYghljLklyDlc_1741604513&quot;,&quot;DataType&quot;:1,&quot;ImageAutosize&quot;:1,&quot;ZIndexPreserved&quot;:true,&quot;ValueBgColor&quot;:false,&quot;ValueFontColor&quot;:false,&quot;ValueBorderColor&quot;:false}]"/>
</p:tagLst>
</file>

<file path=ppt/tags/tag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1Qn2EGFf1R1KgvdlXyk_1741604514&quot;,&quot;DataType&quot;:1,&quot;ImageAutosize&quot;:1,&quot;ZIndexPreserved&quot;:true,&quot;ValueBgColor&quot;:false,&quot;ValueFontColor&quot;:false,&quot;ValueBorderColor&quot;:false}]"/>
</p:tagLst>
</file>

<file path=ppt/tags/tag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Hmw1FpIRApj6GkO6DuU_1741604514&quot;,&quot;DataType&quot;:1,&quot;ImageAutosize&quot;:1,&quot;ZIndexPreserved&quot;:true,&quot;ValueBgColor&quot;:false,&quot;ValueFontColor&quot;:false,&quot;ValueBorderColor&quot;:false}]"/>
</p:tagLst>
</file>

<file path=ppt/tags/tag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VXOR71J1da3xBVjGEGa_1741604514&quot;,&quot;DataType&quot;:1,&quot;ImageAutosize&quot;:1,&quot;ZIndexPreserved&quot;:true,&quot;ValueBgColor&quot;:false,&quot;ValueFontColor&quot;:false,&quot;ValueBorderColor&quot;:false}]"/>
</p:tagLst>
</file>

<file path=ppt/tags/tag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zoffGp6DLacXXBSY66C_1741604514&quot;,&quot;DataType&quot;:1,&quot;ImageAutosize&quot;:1,&quot;ZIndexPreserved&quot;:true,&quot;ValueBgColor&quot;:false,&quot;ValueFontColor&quot;:false,&quot;ValueBorderColor&quot;:false}]"/>
</p:tagLst>
</file>

<file path=ppt/tags/tag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5ODOgLjnKdd4dB5H90r_1741604514&quot;,&quot;DataType&quot;:1,&quot;ImageAutosize&quot;:1,&quot;ZIndexPreserved&quot;:true,&quot;ValueBgColor&quot;:false,&quot;ValueFontColor&quot;:false,&quot;ValueBorderColor&quot;:false}]"/>
</p:tagLst>
</file>

<file path=ppt/tags/tag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r8Xh9fp1eBfDfBRNgrd_1741604515&quot;,&quot;DataType&quot;:1,&quot;ImageAutosize&quot;:1,&quot;ZIndexPreserved&quot;:true,&quot;ValueBgColor&quot;:false,&quot;ValueFontColor&quot;:false,&quot;ValueBorderColor&quot;:false}]"/>
</p:tagLst>
</file>

<file path=ppt/tags/tag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J9Vbp2J9cJ2ZCstFAwQ_1741604515&quot;,&quot;DataType&quot;:1,&quot;ImageAutosize&quot;:1,&quot;ZIndexPreserved&quot;:true,&quot;ValueBgColor&quot;:false,&quot;ValueFontColor&quot;:false,&quot;ValueBorderColor&quot;:false}]"/>
</p:tagLst>
</file>

<file path=ppt/tags/tag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Sbcs3SKS1uJuOLaDPaz_1741604515&quot;,&quot;DataType&quot;:1,&quot;ImageAutosize&quot;:1,&quot;ZIndexPreserved&quot;:true,&quot;ValueBgColor&quot;:false,&quot;ValueFontColor&quot;:false,&quot;ValueBorderColor&quot;:false}]"/>
</p:tagLst>
</file>

<file path=ppt/tags/tag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R2C6uBCj07TjW1Id5Dj_1741604501&quot;,&quot;DataType&quot;:1,&quot;ImageAutosize&quot;:1,&quot;ZIndexPreserved&quot;:true,&quot;ValueBgColor&quot;:false,&quot;ValueFontColor&quot;:false,&quot;ValueBorderColor&quot;:false}]"/>
</p:tagLst>
</file>

<file path=ppt/tags/tag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gQH2Io8wQ8W7cQKpa4Y_1741604516&quot;,&quot;DataType&quot;:1,&quot;ImageAutosize&quot;:1,&quot;ZIndexPreserved&quot;:true,&quot;ValueBgColor&quot;:false,&quot;ValueFontColor&quot;:false,&quot;ValueBorderColor&quot;:false}]"/>
</p:tagLst>
</file>

<file path=ppt/tags/tag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6amZPp7jhX1ZHWO7aS2_1741604517&quot;,&quot;DataType&quot;:1,&quot;ImageAutosize&quot;:1,&quot;ZIndexPreserved&quot;:true,&quot;ValueBgColor&quot;:false,&quot;ValueFontColor&quot;:false,&quot;ValueBorderColor&quot;:false}]"/>
</p:tagLst>
</file>

<file path=ppt/tags/tag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GwqRQrUIHdBx7TeCwMd_1741604517&quot;,&quot;DataType&quot;:1,&quot;ImageAutosize&quot;:1,&quot;ZIndexPreserved&quot;:true,&quot;ValueBgColor&quot;:false,&quot;ValueFontColor&quot;:false,&quot;ValueBorderColor&quot;:false}]"/>
</p:tagLst>
</file>

<file path=ppt/tags/tag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Mgvv038nLRzZh6Z58Y6_1741604517&quot;,&quot;DataType&quot;:1,&quot;ImageAutosize&quot;:1,&quot;ZIndexPreserved&quot;:true,&quot;ValueBgColor&quot;:false,&quot;ValueFontColor&quot;:false,&quot;ValueBorderColor&quot;:false}]"/>
</p:tagLst>
</file>

<file path=ppt/tags/tag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KTHGsE6P0i1dC7VKEdm_1741604517&quot;,&quot;DataType&quot;:1,&quot;ImageAutosize&quot;:1,&quot;ZIndexPreserved&quot;:true,&quot;ValueBgColor&quot;:false,&quot;ValueFontColor&quot;:false,&quot;ValueBorderColor&quot;:false}]"/>
</p:tagLst>
</file>

<file path=ppt/tags/tag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VjyHIbtBOAqNY7XTXkm_1741604518&quot;,&quot;DataType&quot;:1,&quot;ImageAutosize&quot;:1,&quot;ZIndexPreserved&quot;:true,&quot;ValueBgColor&quot;:false,&quot;ValueFontColor&quot;:false,&quot;ValueBorderColor&quot;:false}]"/>
</p:tagLst>
</file>

<file path=ppt/tags/tag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c5OH08FX30iygEcjeDB_1741604518&quot;,&quot;DataType&quot;:1,&quot;ImageAutosize&quot;:1,&quot;ZIndexPreserved&quot;:true,&quot;ValueBgColor&quot;:false,&quot;ValueFontColor&quot;:false,&quot;ValueBorderColor&quot;:false}]"/>
</p:tagLst>
</file>

<file path=ppt/tags/tag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HfIBnJMr8ft6dpnS57q_1741604518&quot;,&quot;DataType&quot;:1,&quot;ImageAutosize&quot;:1,&quot;ZIndexPreserved&quot;:true,&quot;ValueBgColor&quot;:false,&quot;ValueFontColor&quot;:false,&quot;ValueBorderColor&quot;:false}]"/>
</p:tagLst>
</file>

<file path=ppt/tags/tag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j1vKrCmcGysS9E4jkNJ_1741604518&quot;,&quot;DataType&quot;:1,&quot;ImageAutosize&quot;:1,&quot;ZIndexPreserved&quot;:true,&quot;ValueBgColor&quot;:false,&quot;ValueFontColor&quot;:false,&quot;ValueBorderColor&quot;:false}]"/>
</p:tagLst>
</file>

<file path=ppt/tags/tag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eoe1mad1mxnG9ols0Yp_1741604518&quot;,&quot;DataType&quot;:1,&quot;ImageAutosize&quot;:1,&quot;ZIndexPreserved&quot;:true,&quot;ValueBgColor&quot;:false,&quot;ValueFontColor&quot;:false,&quot;ValueBorderColor&quot;:false}]"/>
</p:tagLst>
</file>

<file path=ppt/tags/tag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DOWM9T7ILLp0fWUOx5z_1741604501&quot;,&quot;DataType&quot;:1,&quot;ImageAutosize&quot;:1,&quot;ZIndexPreserved&quot;:true,&quot;ValueBgColor&quot;:false,&quot;ValueFontColor&quot;:false,&quot;ValueBorderColor&quot;:false}]"/>
</p:tagLst>
</file>

<file path=ppt/tags/tag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u3wKSFKyENBjOD6nz7l_1741604518&quot;,&quot;DataType&quot;:1,&quot;ImageAutosize&quot;:1,&quot;ZIndexPreserved&quot;:true,&quot;ValueBgColor&quot;:false,&quot;ValueFontColor&quot;:false,&quot;ValueBorderColor&quot;:false}]"/>
</p:tagLst>
</file>

<file path=ppt/tags/tag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PiL64dCh7NQ15NyRhUq_1741604518&quot;,&quot;DataType&quot;:1,&quot;ImageAutosize&quot;:1,&quot;ZIndexPreserved&quot;:true,&quot;ValueBgColor&quot;:false,&quot;ValueFontColor&quot;:false,&quot;ValueBorderColor&quot;:false}]"/>
</p:tagLst>
</file>

<file path=ppt/tags/tag9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sTlfJbI8R5WPiFOptUc_1741604518&quot;,&quot;DataType&quot;:1,&quot;ImageAutosize&quot;:1,&quot;ZIndexPreserved&quot;:true,&quot;ValueBgColor&quot;:false,&quot;ValueFontColor&quot;:false,&quot;ValueBorderColor&quot;:false}]"/>
</p:tagLst>
</file>

<file path=ppt/tags/tag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VjvQ1vbwdi8peiQyq1O_1741604519&quot;,&quot;DataType&quot;:1,&quot;ImageAutosize&quot;:1,&quot;ZIndexPreserved&quot;:true,&quot;ValueBgColor&quot;:false,&quot;ValueFontColor&quot;:false,&quot;ValueBorderColor&quot;:false}]"/>
</p:tagLst>
</file>

<file path=ppt/tags/tag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VMakfQdSbpA8GrMrYnr_1741604519&quot;,&quot;DataType&quot;:1,&quot;ImageAutosize&quot;:1,&quot;ZIndexPreserved&quot;:true,&quot;ValueBgColor&quot;:false,&quot;ValueFontColor&quot;:false,&quot;ValueBorderColor&quot;:false}]"/>
</p:tagLst>
</file>

<file path=ppt/tags/tag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YOFXxOGyL2OaefZkr7g_1741604519&quot;,&quot;DataType&quot;:1,&quot;ImageAutosize&quot;:1,&quot;ZIndexPreserved&quot;:true,&quot;ValueBgColor&quot;:false,&quot;ValueFontColor&quot;:false,&quot;ValueBorderColor&quot;:false}]"/>
</p:tagLst>
</file>

<file path=ppt/tags/tag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qy1v2OnOjYm86DEH7JK_1741604520&quot;,&quot;DataType&quot;:1,&quot;ImageAutosize&quot;:1,&quot;ZIndexPreserved&quot;:true,&quot;ValueBgColor&quot;:false,&quot;ValueFontColor&quot;:false,&quot;ValueBorderColor&quot;:false}]"/>
</p:tagLst>
</file>

<file path=ppt/tags/tag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dDfRmGFz2GjsjmbEJxo_1741604520&quot;,&quot;DataType&quot;:1,&quot;ImageAutosize&quot;:1,&quot;ZIndexPreserved&quot;:true,&quot;ValueBgColor&quot;:false,&quot;ValueFontColor&quot;:false,&quot;ValueBorderColor&quot;:false}]"/>
</p:tagLst>
</file>

<file path=ppt/tags/tag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kIbsjgwSkGv072PseTZ_1741604520&quot;,&quot;DataType&quot;:1,&quot;ImageAutosize&quot;:1,&quot;ZIndexPreserved&quot;:true,&quot;ValueBgColor&quot;:false,&quot;ValueFontColor&quot;:false,&quot;ValueBorderColor&quot;:false}]"/>
</p:tagLst>
</file>

<file path=ppt/tags/tag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Xax5EAfZ99CWhLgDZFX_1741604520&quot;,&quot;DataType&quot;:1,&quot;ImageAutosize&quot;:1,&quot;ZIndexPreserved&quot;:true,&quot;ValueBgColor&quot;:false,&quot;ValueFontColor&quot;:false,&quot;ValueBorderColor&quot;:false}]"/>
</p:tagLst>
</file>

<file path=ppt/theme/theme1.xml><?xml version="1.0" encoding="utf-8"?>
<a:theme xmlns:a="http://schemas.openxmlformats.org/drawingml/2006/main" name="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28473</TotalTime>
  <Words>10231</Words>
  <Application>Microsoft Office PowerPoint</Application>
  <PresentationFormat>Widescreen</PresentationFormat>
  <Paragraphs>805</Paragraphs>
  <Slides>94</Slides>
  <Notes>74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94</vt:i4>
      </vt:variant>
    </vt:vector>
  </HeadingPairs>
  <TitlesOfParts>
    <vt:vector size="103" baseType="lpstr">
      <vt:lpstr>Aptos</vt:lpstr>
      <vt:lpstr>Arial</vt:lpstr>
      <vt:lpstr>Calibri</vt:lpstr>
      <vt:lpstr>Franklin Gothic Book</vt:lpstr>
      <vt:lpstr>Franklin Gothic Demi</vt:lpstr>
      <vt:lpstr>Franklin Gothic Medium</vt:lpstr>
      <vt:lpstr>Franklin Gothic Medium Cond</vt:lpstr>
      <vt:lpstr>Charts</vt:lpstr>
      <vt:lpstr>1_Charts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Golden</dc:creator>
  <cp:lastModifiedBy>Tina Gajda-Crawford</cp:lastModifiedBy>
  <cp:revision>1645</cp:revision>
  <dcterms:created xsi:type="dcterms:W3CDTF">2006-08-16T00:00:00Z</dcterms:created>
  <dcterms:modified xsi:type="dcterms:W3CDTF">2025-04-03T13:32:38Z</dcterms:modified>
</cp:coreProperties>
</file>