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55.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1.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70.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80" r:id="rId89"/>
    <p:sldId id="479" r:id="rId90"/>
    <p:sldId id="482" r:id="rId91"/>
    <p:sldId id="481"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73" autoAdjust="0"/>
    <p:restoredTop sz="84548" autoAdjust="0"/>
  </p:normalViewPr>
  <p:slideViewPr>
    <p:cSldViewPr>
      <p:cViewPr varScale="1">
        <p:scale>
          <a:sx n="72" d="100"/>
          <a:sy n="72" d="100"/>
        </p:scale>
        <p:origin x="994" y="149"/>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Camden_County_2023_05_18.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Camden_County_2023_05_18.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Overview'!$A$17,'0. Overview'!$A$38,'0. Overview'!$A$58,'0. Overview'!$A$82,'0. Overview'!$A$102,'0. Overview'!$A$118,'0. Overview'!$A$147,'0. Overview'!$A$168,'0. Overview'!$A$192,'0. Overview'!$A$215)</c:f>
              <c:strCache>
                <c:ptCount val="10"/>
                <c:pt idx="0">
                  <c:v>Camden</c:v>
                </c:pt>
                <c:pt idx="1">
                  <c:v>Camden</c:v>
                </c:pt>
                <c:pt idx="2">
                  <c:v>Camden</c:v>
                </c:pt>
                <c:pt idx="3">
                  <c:v>Camden</c:v>
                </c:pt>
                <c:pt idx="4">
                  <c:v>Camden</c:v>
                </c:pt>
                <c:pt idx="5">
                  <c:v>Camden</c:v>
                </c:pt>
                <c:pt idx="6">
                  <c:v>Camden</c:v>
                </c:pt>
                <c:pt idx="7">
                  <c:v>Camden </c:v>
                </c:pt>
                <c:pt idx="8">
                  <c:v>Camden</c:v>
                </c:pt>
                <c:pt idx="9">
                  <c:v>Camden </c:v>
                </c:pt>
              </c:strCache>
            </c:strRef>
          </c:cat>
          <c:val>
            <c:numRef>
              <c:f>('0. Overview'!$C$17,'0. Overview'!$C$38,'0. Overview'!$C$58,'0. Overview'!$C$82,'0. Overview'!$C$102,'0. Overview'!$C$118,'0. Overview'!$C$147,'0. Overview'!$C$168,'0. Overview'!$C$192,'0. Overview'!$C$215)</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B7A3-44E3-A9AB-1C0B6EA5811D}"/>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Overview'!$A$17,'0. Overview'!$A$38,'0. Overview'!$A$58,'0. Overview'!$A$82,'0. Overview'!$A$102,'0. Overview'!$A$118,'0. Overview'!$A$147,'0. Overview'!$A$168,'0. Overview'!$A$192,'0. Overview'!$A$215)</c:f>
              <c:strCache>
                <c:ptCount val="10"/>
                <c:pt idx="0">
                  <c:v>Camden</c:v>
                </c:pt>
                <c:pt idx="1">
                  <c:v>Camden</c:v>
                </c:pt>
                <c:pt idx="2">
                  <c:v>Camden</c:v>
                </c:pt>
                <c:pt idx="3">
                  <c:v>Camden</c:v>
                </c:pt>
                <c:pt idx="4">
                  <c:v>Camden</c:v>
                </c:pt>
                <c:pt idx="5">
                  <c:v>Camden</c:v>
                </c:pt>
                <c:pt idx="6">
                  <c:v>Camden</c:v>
                </c:pt>
                <c:pt idx="7">
                  <c:v>Camden </c:v>
                </c:pt>
                <c:pt idx="8">
                  <c:v>Camden</c:v>
                </c:pt>
                <c:pt idx="9">
                  <c:v>Camden </c:v>
                </c:pt>
              </c:strCache>
            </c:strRef>
          </c:cat>
          <c:val>
            <c:numRef>
              <c:f>('0. Overview'!$D$17,'0. Overview'!$D$38,'0. Overview'!$D$58,'0. Overview'!$D$82,'0. Overview'!$D$102,'0. Overview'!$D$118,'0. Overview'!$D$147,'0. Overview'!$D$168,'0. Overview'!$D$192,'0. Overview'!$D$215)</c:f>
              <c:numCache>
                <c:formatCode>General</c:formatCode>
                <c:ptCount val="10"/>
                <c:pt idx="0">
                  <c:v>6.875</c:v>
                </c:pt>
                <c:pt idx="1">
                  <c:v>7.875</c:v>
                </c:pt>
                <c:pt idx="2">
                  <c:v>9.875</c:v>
                </c:pt>
                <c:pt idx="3">
                  <c:v>6.875</c:v>
                </c:pt>
                <c:pt idx="4">
                  <c:v>9.875</c:v>
                </c:pt>
                <c:pt idx="5">
                  <c:v>15.875</c:v>
                </c:pt>
                <c:pt idx="6">
                  <c:v>8.875</c:v>
                </c:pt>
                <c:pt idx="7">
                  <c:v>9.875</c:v>
                </c:pt>
                <c:pt idx="8">
                  <c:v>5.875</c:v>
                </c:pt>
                <c:pt idx="9">
                  <c:v>6.875</c:v>
                </c:pt>
              </c:numCache>
            </c:numRef>
          </c:val>
          <c:extLst>
            <c:ext xmlns:c16="http://schemas.microsoft.com/office/drawing/2014/chart" uri="{C3380CC4-5D6E-409C-BE32-E72D297353CC}">
              <c16:uniqueId val="{00000001-B7A3-44E3-A9AB-1C0B6EA5811D}"/>
            </c:ext>
          </c:extLst>
        </c:ser>
        <c:ser>
          <c:idx val="3"/>
          <c:order val="2"/>
          <c:spPr>
            <a:solidFill>
              <a:schemeClr val="bg1">
                <a:lumMod val="65000"/>
              </a:schemeClr>
            </a:solidFill>
            <a:ln>
              <a:solidFill>
                <a:schemeClr val="tx1">
                  <a:lumMod val="95000"/>
                  <a:lumOff val="5000"/>
                </a:schemeClr>
              </a:solidFill>
            </a:ln>
            <a:effectLst/>
          </c:spPr>
          <c:invertIfNegative val="0"/>
          <c:cat>
            <c:strRef>
              <c:f>('0. Overview'!$A$17,'0. Overview'!$A$38,'0. Overview'!$A$58,'0. Overview'!$A$82,'0. Overview'!$A$102,'0. Overview'!$A$118,'0. Overview'!$A$147,'0. Overview'!$A$168,'0. Overview'!$A$192,'0. Overview'!$A$215)</c:f>
              <c:strCache>
                <c:ptCount val="10"/>
                <c:pt idx="0">
                  <c:v>Camden</c:v>
                </c:pt>
                <c:pt idx="1">
                  <c:v>Camden</c:v>
                </c:pt>
                <c:pt idx="2">
                  <c:v>Camden</c:v>
                </c:pt>
                <c:pt idx="3">
                  <c:v>Camden</c:v>
                </c:pt>
                <c:pt idx="4">
                  <c:v>Camden</c:v>
                </c:pt>
                <c:pt idx="5">
                  <c:v>Camden</c:v>
                </c:pt>
                <c:pt idx="6">
                  <c:v>Camden</c:v>
                </c:pt>
                <c:pt idx="7">
                  <c:v>Camden </c:v>
                </c:pt>
                <c:pt idx="8">
                  <c:v>Camden</c:v>
                </c:pt>
                <c:pt idx="9">
                  <c:v>Camden </c:v>
                </c:pt>
              </c:strCache>
            </c:strRef>
          </c:cat>
          <c:val>
            <c:numRef>
              <c:f>('0. Overview'!$E$17,'0. Overview'!$E$38,'0. Overview'!$E$58,'0. Overview'!$E$82,'0. Overview'!$E$102,'0. Overview'!$E$118,'0. Overview'!$E$147,'0. Overview'!$E$168,'0. Overview'!$E$192,'0. Overview'!$E$215)</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B7A3-44E3-A9AB-1C0B6EA5811D}"/>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0.79100000000000004</c:v>
                </c:pt>
                <c:pt idx="1">
                  <c:v>0.78400000000000003</c:v>
                </c:pt>
                <c:pt idx="2">
                  <c:v>0.81399999999999995</c:v>
                </c:pt>
                <c:pt idx="3">
                  <c:v>0.79300000000000004</c:v>
                </c:pt>
                <c:pt idx="4">
                  <c:v>0.8</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Sheet1!$B$2:$B$22</c:f>
              <c:numCache>
                <c:formatCode>General</c:formatCode>
                <c:ptCount val="21"/>
                <c:pt idx="0" formatCode="0%">
                  <c:v>0.439</c:v>
                </c:pt>
                <c:pt idx="1">
                  <c:v>0.51700000000000002</c:v>
                </c:pt>
                <c:pt idx="2" formatCode="0%">
                  <c:v>0.52900000000000003</c:v>
                </c:pt>
                <c:pt idx="3" formatCode="0%">
                  <c:v>0.53700000000000003</c:v>
                </c:pt>
                <c:pt idx="4" formatCode="0%">
                  <c:v>0.59299999999999997</c:v>
                </c:pt>
                <c:pt idx="5" formatCode="0%">
                  <c:v>0.63200000000000001</c:v>
                </c:pt>
                <c:pt idx="6" formatCode="0%">
                  <c:v>0.65500000000000003</c:v>
                </c:pt>
                <c:pt idx="7" formatCode="0%">
                  <c:v>0.70799999999999996</c:v>
                </c:pt>
                <c:pt idx="8" formatCode="0%">
                  <c:v>0.74199999999999999</c:v>
                </c:pt>
                <c:pt idx="9" formatCode="0%">
                  <c:v>0.748</c:v>
                </c:pt>
                <c:pt idx="10" formatCode="0%">
                  <c:v>0.749</c:v>
                </c:pt>
                <c:pt idx="12" formatCode="0%">
                  <c:v>0.82599999999999996</c:v>
                </c:pt>
                <c:pt idx="13" formatCode="0%">
                  <c:v>0.84699999999999998</c:v>
                </c:pt>
                <c:pt idx="14" formatCode="0%">
                  <c:v>0.86499999999999999</c:v>
                </c:pt>
                <c:pt idx="15" formatCode="0%">
                  <c:v>0.874</c:v>
                </c:pt>
                <c:pt idx="16" formatCode="0%">
                  <c:v>0.877</c:v>
                </c:pt>
                <c:pt idx="17" formatCode="0%">
                  <c:v>0.88400000000000001</c:v>
                </c:pt>
                <c:pt idx="18" formatCode="0%">
                  <c:v>0.89600000000000002</c:v>
                </c:pt>
                <c:pt idx="19">
                  <c:v>0.90600000000000003</c:v>
                </c:pt>
                <c:pt idx="20">
                  <c:v>0.92</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Sheet1!$C$2:$C$22</c:f>
              <c:numCache>
                <c:formatCode>General</c:formatCode>
                <c:ptCount val="21"/>
                <c:pt idx="11">
                  <c:v>0.8</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68.30%</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Sheet1!$D$2:$D$22</c:f>
              <c:numCache>
                <c:formatCode>0%</c:formatCode>
                <c:ptCount val="21"/>
                <c:pt idx="0">
                  <c:v>0.68300000000000005</c:v>
                </c:pt>
                <c:pt idx="1">
                  <c:v>0.68300000000000005</c:v>
                </c:pt>
                <c:pt idx="2">
                  <c:v>0.68300000000000005</c:v>
                </c:pt>
                <c:pt idx="3">
                  <c:v>0.68300000000000005</c:v>
                </c:pt>
                <c:pt idx="4">
                  <c:v>0.68300000000000005</c:v>
                </c:pt>
                <c:pt idx="5">
                  <c:v>0.68300000000000005</c:v>
                </c:pt>
                <c:pt idx="6">
                  <c:v>0.68300000000000005</c:v>
                </c:pt>
                <c:pt idx="7">
                  <c:v>0.68300000000000005</c:v>
                </c:pt>
                <c:pt idx="8">
                  <c:v>0.68300000000000005</c:v>
                </c:pt>
                <c:pt idx="9">
                  <c:v>0.68300000000000005</c:v>
                </c:pt>
                <c:pt idx="10">
                  <c:v>0.68300000000000005</c:v>
                </c:pt>
                <c:pt idx="11">
                  <c:v>0.68300000000000005</c:v>
                </c:pt>
                <c:pt idx="12">
                  <c:v>0.68300000000000005</c:v>
                </c:pt>
                <c:pt idx="13">
                  <c:v>0.68300000000000005</c:v>
                </c:pt>
                <c:pt idx="14">
                  <c:v>0.68300000000000005</c:v>
                </c:pt>
                <c:pt idx="15">
                  <c:v>0.68300000000000005</c:v>
                </c:pt>
                <c:pt idx="16">
                  <c:v>0.68300000000000005</c:v>
                </c:pt>
                <c:pt idx="17">
                  <c:v>0.68300000000000005</c:v>
                </c:pt>
                <c:pt idx="18">
                  <c:v>0.68300000000000005</c:v>
                </c:pt>
                <c:pt idx="19" formatCode="General">
                  <c:v>0.68300000000000005</c:v>
                </c:pt>
                <c:pt idx="20" formatCode="General">
                  <c:v>0.68300000000000005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0152886049834302"/>
          <c:w val="0.1151524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 Under 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14185</c:v>
                </c:pt>
                <c:pt idx="1">
                  <c:v>16160</c:v>
                </c:pt>
                <c:pt idx="2">
                  <c:v>21188</c:v>
                </c:pt>
                <c:pt idx="3">
                  <c:v>23629</c:v>
                </c:pt>
                <c:pt idx="4">
                  <c:v>27894</c:v>
                </c:pt>
                <c:pt idx="5">
                  <c:v>37180</c:v>
                </c:pt>
                <c:pt idx="6">
                  <c:v>57290</c:v>
                </c:pt>
                <c:pt idx="7">
                  <c:v>65324</c:v>
                </c:pt>
                <c:pt idx="8">
                  <c:v>73090</c:v>
                </c:pt>
                <c:pt idx="9">
                  <c:v>81648</c:v>
                </c:pt>
                <c:pt idx="10">
                  <c:v>94772</c:v>
                </c:pt>
                <c:pt idx="11">
                  <c:v>104949</c:v>
                </c:pt>
                <c:pt idx="13">
                  <c:v>122270</c:v>
                </c:pt>
                <c:pt idx="14">
                  <c:v>133774</c:v>
                </c:pt>
                <c:pt idx="15">
                  <c:v>133785</c:v>
                </c:pt>
                <c:pt idx="16">
                  <c:v>142361</c:v>
                </c:pt>
                <c:pt idx="17">
                  <c:v>160419</c:v>
                </c:pt>
                <c:pt idx="18">
                  <c:v>185199</c:v>
                </c:pt>
                <c:pt idx="19">
                  <c:v>200279</c:v>
                </c:pt>
                <c:pt idx="20">
                  <c:v>201445</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2">
                  <c:v>118648</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38935</c:v>
                </c:pt>
                <c:pt idx="1">
                  <c:v>40654</c:v>
                </c:pt>
                <c:pt idx="2">
                  <c:v>39059</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
          <c:y val="0.88694641230867255"/>
          <c:w val="1"/>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261811023622"/>
          <c:y val="2.6953335422200752E-2"/>
          <c:w val="0.792257381889763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Camden city</c:v>
                </c:pt>
                <c:pt idx="1">
                  <c:v>Cherry Hill township</c:v>
                </c:pt>
                <c:pt idx="2">
                  <c:v>Gloucester township</c:v>
                </c:pt>
                <c:pt idx="3">
                  <c:v>Winslow township</c:v>
                </c:pt>
                <c:pt idx="4">
                  <c:v>Pennsauken township</c:v>
                </c:pt>
                <c:pt idx="5">
                  <c:v>Voorhees township</c:v>
                </c:pt>
                <c:pt idx="6">
                  <c:v>Lindenwold borough</c:v>
                </c:pt>
                <c:pt idx="7">
                  <c:v>Haddonfield borough</c:v>
                </c:pt>
                <c:pt idx="8">
                  <c:v>Haddon township</c:v>
                </c:pt>
                <c:pt idx="9">
                  <c:v>Gloucester city</c:v>
                </c:pt>
                <c:pt idx="10">
                  <c:v>Collingswood borough</c:v>
                </c:pt>
                <c:pt idx="11">
                  <c:v>Bellmawr borough</c:v>
                </c:pt>
                <c:pt idx="12">
                  <c:v>Pine Hill borough</c:v>
                </c:pt>
                <c:pt idx="13">
                  <c:v>Audubon borough</c:v>
                </c:pt>
                <c:pt idx="14">
                  <c:v>Waterford township</c:v>
                </c:pt>
                <c:pt idx="15">
                  <c:v>Runnemede borough</c:v>
                </c:pt>
                <c:pt idx="16">
                  <c:v>Berlin borough</c:v>
                </c:pt>
                <c:pt idx="17">
                  <c:v>Haddon Heights borough</c:v>
                </c:pt>
                <c:pt idx="18">
                  <c:v>Stratford borough</c:v>
                </c:pt>
                <c:pt idx="19">
                  <c:v>Barrington borough</c:v>
                </c:pt>
              </c:strCache>
            </c:strRef>
          </c:cat>
          <c:val>
            <c:numRef>
              <c:f>Sheet1!$B$2:$B$21</c:f>
              <c:numCache>
                <c:formatCode>0</c:formatCode>
                <c:ptCount val="20"/>
                <c:pt idx="0">
                  <c:v>20924</c:v>
                </c:pt>
                <c:pt idx="1">
                  <c:v>15495</c:v>
                </c:pt>
                <c:pt idx="2">
                  <c:v>14698</c:v>
                </c:pt>
                <c:pt idx="3">
                  <c:v>8796</c:v>
                </c:pt>
                <c:pt idx="4">
                  <c:v>8732</c:v>
                </c:pt>
                <c:pt idx="5">
                  <c:v>6582</c:v>
                </c:pt>
                <c:pt idx="6">
                  <c:v>4675</c:v>
                </c:pt>
                <c:pt idx="7">
                  <c:v>3956</c:v>
                </c:pt>
                <c:pt idx="8">
                  <c:v>3245</c:v>
                </c:pt>
                <c:pt idx="9">
                  <c:v>3025</c:v>
                </c:pt>
                <c:pt idx="10">
                  <c:v>2464</c:v>
                </c:pt>
                <c:pt idx="11">
                  <c:v>2430</c:v>
                </c:pt>
                <c:pt idx="12">
                  <c:v>2312</c:v>
                </c:pt>
                <c:pt idx="13">
                  <c:v>2160</c:v>
                </c:pt>
                <c:pt idx="14">
                  <c:v>2029</c:v>
                </c:pt>
                <c:pt idx="15">
                  <c:v>1841</c:v>
                </c:pt>
                <c:pt idx="16">
                  <c:v>1625</c:v>
                </c:pt>
                <c:pt idx="17">
                  <c:v>1584</c:v>
                </c:pt>
                <c:pt idx="18">
                  <c:v>1392</c:v>
                </c:pt>
                <c:pt idx="19">
                  <c:v>1224</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0.41</c:v>
                </c:pt>
                <c:pt idx="1">
                  <c:v>0.41</c:v>
                </c:pt>
                <c:pt idx="2">
                  <c:v>0.32</c:v>
                </c:pt>
                <c:pt idx="3">
                  <c:v>0.32</c:v>
                </c:pt>
                <c:pt idx="4">
                  <c:v>0.30908051676999998</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Children in single-parent households</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0.34524904007000001</c:v>
                </c:pt>
                <c:pt idx="1">
                  <c:v>0.33717930343000002</c:v>
                </c:pt>
                <c:pt idx="2">
                  <c:v>0.32476735480000002</c:v>
                </c:pt>
                <c:pt idx="4">
                  <c:v>0.27787588813000003</c:v>
                </c:pt>
                <c:pt idx="5">
                  <c:v>0.27580533842999999</c:v>
                </c:pt>
                <c:pt idx="6" formatCode="General">
                  <c:v>0.26993485398</c:v>
                </c:pt>
                <c:pt idx="7">
                  <c:v>0.26440937049000002</c:v>
                </c:pt>
                <c:pt idx="8">
                  <c:v>0.23577603798999999</c:v>
                </c:pt>
                <c:pt idx="9">
                  <c:v>0.21532273269999999</c:v>
                </c:pt>
                <c:pt idx="10">
                  <c:v>0.21041752161999999</c:v>
                </c:pt>
                <c:pt idx="11">
                  <c:v>0.20543212818000001</c:v>
                </c:pt>
                <c:pt idx="12">
                  <c:v>0.19881513271000001</c:v>
                </c:pt>
                <c:pt idx="13">
                  <c:v>0.17797867458</c:v>
                </c:pt>
                <c:pt idx="14">
                  <c:v>0.16878351679</c:v>
                </c:pt>
                <c:pt idx="15">
                  <c:v>0.15932402644999999</c:v>
                </c:pt>
                <c:pt idx="16">
                  <c:v>0.15372594258</c:v>
                </c:pt>
                <c:pt idx="17">
                  <c:v>0.14345373976</c:v>
                </c:pt>
                <c:pt idx="18">
                  <c:v>0.12303843087000001</c:v>
                </c:pt>
                <c:pt idx="19">
                  <c:v>0.12282585355</c:v>
                </c:pt>
                <c:pt idx="20">
                  <c:v>0.10924648999</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3">
                  <c:v>0.30908051676999998</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22%</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c:v>0.22</c:v>
                </c:pt>
                <c:pt idx="20">
                  <c:v>0.22</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2914396313227763"/>
          <c:y val="0.91438129239661592"/>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Camden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1192</c:v>
                </c:pt>
                <c:pt idx="1">
                  <c:v>864</c:v>
                </c:pt>
                <c:pt idx="2">
                  <c:v>1188</c:v>
                </c:pt>
                <c:pt idx="3">
                  <c:v>1197</c:v>
                </c:pt>
                <c:pt idx="4">
                  <c:v>745</c:v>
                </c:pt>
                <c:pt idx="5">
                  <c:v>1434</c:v>
                </c:pt>
                <c:pt idx="6">
                  <c:v>802</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Annual Total Cost of Living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Sheet1!$B$2:$B$22</c:f>
              <c:numCache>
                <c:formatCode>"$"#,##0_);[Red]\("$"#,##0\)</c:formatCode>
                <c:ptCount val="21"/>
                <c:pt idx="1">
                  <c:v>90726</c:v>
                </c:pt>
                <c:pt idx="2">
                  <c:v>92337</c:v>
                </c:pt>
                <c:pt idx="3">
                  <c:v>93098</c:v>
                </c:pt>
                <c:pt idx="4">
                  <c:v>94530</c:v>
                </c:pt>
                <c:pt idx="5">
                  <c:v>95292</c:v>
                </c:pt>
                <c:pt idx="6">
                  <c:v>95925</c:v>
                </c:pt>
                <c:pt idx="7">
                  <c:v>97939</c:v>
                </c:pt>
                <c:pt idx="8">
                  <c:v>98245</c:v>
                </c:pt>
                <c:pt idx="9">
                  <c:v>99110</c:v>
                </c:pt>
                <c:pt idx="10">
                  <c:v>100387</c:v>
                </c:pt>
                <c:pt idx="11">
                  <c:v>101568</c:v>
                </c:pt>
                <c:pt idx="12">
                  <c:v>102475</c:v>
                </c:pt>
                <c:pt idx="13">
                  <c:v>102891</c:v>
                </c:pt>
                <c:pt idx="14">
                  <c:v>103893</c:v>
                </c:pt>
                <c:pt idx="15">
                  <c:v>105309</c:v>
                </c:pt>
                <c:pt idx="16">
                  <c:v>106074</c:v>
                </c:pt>
                <c:pt idx="17">
                  <c:v>109625</c:v>
                </c:pt>
                <c:pt idx="18">
                  <c:v>110623</c:v>
                </c:pt>
                <c:pt idx="19">
                  <c:v>111404</c:v>
                </c:pt>
                <c:pt idx="20">
                  <c:v>115974</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Sheet1!$C$2:$C$22</c:f>
              <c:numCache>
                <c:formatCode>General</c:formatCode>
                <c:ptCount val="21"/>
                <c:pt idx="0">
                  <c:v>89083</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66196</c:v>
                </c:pt>
                <c:pt idx="1">
                  <c:v>67523</c:v>
                </c:pt>
                <c:pt idx="2">
                  <c:v>73672</c:v>
                </c:pt>
                <c:pt idx="3">
                  <c:v>70957</c:v>
                </c:pt>
                <c:pt idx="4">
                  <c:v>78347</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Overview'!$A$245,'0. Overview'!$A$268,'0. Overview'!$A$291,'0. Overview'!$A$310,'0. Overview'!$A$330,'0. Overview'!$A$358,'0. Overview'!$A$375,'0. Overview'!$A$397,'0. Overview'!$A$427)</c:f>
              <c:strCache>
                <c:ptCount val="9"/>
                <c:pt idx="0">
                  <c:v>Camden</c:v>
                </c:pt>
                <c:pt idx="1">
                  <c:v>Camden</c:v>
                </c:pt>
                <c:pt idx="2">
                  <c:v>Camden</c:v>
                </c:pt>
                <c:pt idx="3">
                  <c:v>Camden</c:v>
                </c:pt>
                <c:pt idx="4">
                  <c:v>Camden</c:v>
                </c:pt>
                <c:pt idx="5">
                  <c:v>Camden</c:v>
                </c:pt>
                <c:pt idx="6">
                  <c:v>Camden</c:v>
                </c:pt>
                <c:pt idx="7">
                  <c:v>Camden</c:v>
                </c:pt>
                <c:pt idx="8">
                  <c:v>Camden</c:v>
                </c:pt>
              </c:strCache>
            </c:strRef>
          </c:cat>
          <c:val>
            <c:numRef>
              <c:f>('0. Overview'!$C$245,'0. Overview'!$C$268,'0. Overview'!$C$291,'0. Overview'!$C$310,'0. Overview'!$C$330,'0. Overview'!$C$358,'0. Overview'!$C$375,'0. Overview'!$C$397,'0. Overview'!$C$427)</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3FAD-4325-B0A7-2EAEA9147790}"/>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Overview'!$A$245,'0. Overview'!$A$268,'0. Overview'!$A$291,'0. Overview'!$A$310,'0. Overview'!$A$330,'0. Overview'!$A$358,'0. Overview'!$A$375,'0. Overview'!$A$397,'0. Overview'!$A$427)</c:f>
              <c:strCache>
                <c:ptCount val="9"/>
                <c:pt idx="0">
                  <c:v>Camden</c:v>
                </c:pt>
                <c:pt idx="1">
                  <c:v>Camden</c:v>
                </c:pt>
                <c:pt idx="2">
                  <c:v>Camden</c:v>
                </c:pt>
                <c:pt idx="3">
                  <c:v>Camden</c:v>
                </c:pt>
                <c:pt idx="4">
                  <c:v>Camden</c:v>
                </c:pt>
                <c:pt idx="5">
                  <c:v>Camden</c:v>
                </c:pt>
                <c:pt idx="6">
                  <c:v>Camden</c:v>
                </c:pt>
                <c:pt idx="7">
                  <c:v>Camden</c:v>
                </c:pt>
                <c:pt idx="8">
                  <c:v>Camden</c:v>
                </c:pt>
              </c:strCache>
            </c:strRef>
          </c:cat>
          <c:val>
            <c:numRef>
              <c:f>('0. Overview'!$D$245,'0. Overview'!$D$268,'0. Overview'!$D$291,'0. Overview'!$D$310,'0. Overview'!$D$330,'0. Overview'!$D$358,'0. Overview'!$D$375,'0. Overview'!$D$397,'0. Overview'!$D$427)</c:f>
              <c:numCache>
                <c:formatCode>General</c:formatCode>
                <c:ptCount val="9"/>
                <c:pt idx="0">
                  <c:v>3.875</c:v>
                </c:pt>
                <c:pt idx="1">
                  <c:v>2.875</c:v>
                </c:pt>
                <c:pt idx="2">
                  <c:v>1.875</c:v>
                </c:pt>
                <c:pt idx="3">
                  <c:v>4.875</c:v>
                </c:pt>
                <c:pt idx="4">
                  <c:v>7.875</c:v>
                </c:pt>
                <c:pt idx="5">
                  <c:v>1.875</c:v>
                </c:pt>
                <c:pt idx="6">
                  <c:v>6.875</c:v>
                </c:pt>
                <c:pt idx="7">
                  <c:v>8.875</c:v>
                </c:pt>
                <c:pt idx="8">
                  <c:v>0.875</c:v>
                </c:pt>
              </c:numCache>
            </c:numRef>
          </c:val>
          <c:extLst>
            <c:ext xmlns:c16="http://schemas.microsoft.com/office/drawing/2014/chart" uri="{C3380CC4-5D6E-409C-BE32-E72D297353CC}">
              <c16:uniqueId val="{00000001-3FAD-4325-B0A7-2EAEA9147790}"/>
            </c:ext>
          </c:extLst>
        </c:ser>
        <c:ser>
          <c:idx val="3"/>
          <c:order val="2"/>
          <c:spPr>
            <a:solidFill>
              <a:schemeClr val="bg2">
                <a:lumMod val="75000"/>
              </a:schemeClr>
            </a:solidFill>
            <a:ln>
              <a:solidFill>
                <a:schemeClr val="tx1"/>
              </a:solidFill>
            </a:ln>
            <a:effectLst/>
          </c:spPr>
          <c:invertIfNegative val="0"/>
          <c:cat>
            <c:strRef>
              <c:f>('0. Overview'!$A$245,'0. Overview'!$A$268,'0. Overview'!$A$291,'0. Overview'!$A$310,'0. Overview'!$A$330,'0. Overview'!$A$358,'0. Overview'!$A$375,'0. Overview'!$A$397,'0. Overview'!$A$427)</c:f>
              <c:strCache>
                <c:ptCount val="9"/>
                <c:pt idx="0">
                  <c:v>Camden</c:v>
                </c:pt>
                <c:pt idx="1">
                  <c:v>Camden</c:v>
                </c:pt>
                <c:pt idx="2">
                  <c:v>Camden</c:v>
                </c:pt>
                <c:pt idx="3">
                  <c:v>Camden</c:v>
                </c:pt>
                <c:pt idx="4">
                  <c:v>Camden</c:v>
                </c:pt>
                <c:pt idx="5">
                  <c:v>Camden</c:v>
                </c:pt>
                <c:pt idx="6">
                  <c:v>Camden</c:v>
                </c:pt>
                <c:pt idx="7">
                  <c:v>Camden</c:v>
                </c:pt>
                <c:pt idx="8">
                  <c:v>Camden</c:v>
                </c:pt>
              </c:strCache>
            </c:strRef>
          </c:cat>
          <c:val>
            <c:numRef>
              <c:f>('0. Overview'!$E$245,'0. Overview'!$E$268,'0. Overview'!$E$291,'0. Overview'!$E$310,'0. Overview'!$E$330,'0. Overview'!$E$358,'0. Overview'!$E$375,'0. Overview'!$E$397,'0. Overview'!$E$427)</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3FAD-4325-B0A7-2EAEA9147790}"/>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Sheet1!$B$2:$B$22</c:f>
              <c:numCache>
                <c:formatCode>_("$"* #,##0_);_("$"* \(#,##0\);_("$"* "-"??_);_(@_)</c:formatCode>
                <c:ptCount val="21"/>
                <c:pt idx="0">
                  <c:v>58389</c:v>
                </c:pt>
                <c:pt idx="1">
                  <c:v>66198</c:v>
                </c:pt>
                <c:pt idx="2">
                  <c:v>66388</c:v>
                </c:pt>
                <c:pt idx="3">
                  <c:v>69886</c:v>
                </c:pt>
                <c:pt idx="4">
                  <c:v>75430</c:v>
                </c:pt>
                <c:pt idx="5">
                  <c:v>75719</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Sheet1!$C$2:$C$22</c:f>
              <c:numCache>
                <c:formatCode>General</c:formatCode>
                <c:ptCount val="21"/>
                <c:pt idx="6" formatCode="_(&quot;$&quot;* #,##0_);_(&quot;$&quot;* \(#,##0\);_(&quot;$&quot;* &quot;-&quot;??_);_(@_)">
                  <c:v>78347</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$89,296</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Sheet1!$D$2:$D$22</c:f>
              <c:numCache>
                <c:formatCode>_("$"* #,##0_);_("$"* \(#,##0\);_("$"* "-"??_);_(@_)</c:formatCode>
                <c:ptCount val="21"/>
                <c:pt idx="0">
                  <c:v>89296</c:v>
                </c:pt>
                <c:pt idx="1">
                  <c:v>89296</c:v>
                </c:pt>
                <c:pt idx="2">
                  <c:v>89296</c:v>
                </c:pt>
                <c:pt idx="3">
                  <c:v>89296</c:v>
                </c:pt>
                <c:pt idx="4">
                  <c:v>89296</c:v>
                </c:pt>
                <c:pt idx="5">
                  <c:v>89296</c:v>
                </c:pt>
                <c:pt idx="6">
                  <c:v>89296</c:v>
                </c:pt>
                <c:pt idx="7">
                  <c:v>89296</c:v>
                </c:pt>
                <c:pt idx="8">
                  <c:v>89296</c:v>
                </c:pt>
                <c:pt idx="9">
                  <c:v>89296</c:v>
                </c:pt>
                <c:pt idx="10">
                  <c:v>89296</c:v>
                </c:pt>
                <c:pt idx="11">
                  <c:v>89296</c:v>
                </c:pt>
                <c:pt idx="12">
                  <c:v>89296</c:v>
                </c:pt>
                <c:pt idx="13">
                  <c:v>89296</c:v>
                </c:pt>
                <c:pt idx="14">
                  <c:v>89296</c:v>
                </c:pt>
                <c:pt idx="15">
                  <c:v>89296</c:v>
                </c:pt>
                <c:pt idx="16">
                  <c:v>89296</c:v>
                </c:pt>
                <c:pt idx="17">
                  <c:v>89296</c:v>
                </c:pt>
                <c:pt idx="18">
                  <c:v>89296</c:v>
                </c:pt>
                <c:pt idx="19">
                  <c:v>89296</c:v>
                </c:pt>
                <c:pt idx="20">
                  <c:v>89296</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$69,717</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Sheet1!$E$2:$E$22</c:f>
              <c:numCache>
                <c:formatCode>_("$"* #,##0_);_("$"* \(#,##0\);_("$"* "-"??_);_(@_)</c:formatCode>
                <c:ptCount val="21"/>
                <c:pt idx="0">
                  <c:v>69717</c:v>
                </c:pt>
                <c:pt idx="1">
                  <c:v>69717</c:v>
                </c:pt>
                <c:pt idx="2">
                  <c:v>69717</c:v>
                </c:pt>
                <c:pt idx="3">
                  <c:v>69717</c:v>
                </c:pt>
                <c:pt idx="4">
                  <c:v>69717</c:v>
                </c:pt>
                <c:pt idx="5">
                  <c:v>69717</c:v>
                </c:pt>
                <c:pt idx="6">
                  <c:v>69717</c:v>
                </c:pt>
                <c:pt idx="7">
                  <c:v>69717</c:v>
                </c:pt>
                <c:pt idx="8">
                  <c:v>69717</c:v>
                </c:pt>
                <c:pt idx="9">
                  <c:v>69717</c:v>
                </c:pt>
                <c:pt idx="10">
                  <c:v>69717</c:v>
                </c:pt>
                <c:pt idx="11">
                  <c:v>69717</c:v>
                </c:pt>
                <c:pt idx="12">
                  <c:v>69717</c:v>
                </c:pt>
                <c:pt idx="13">
                  <c:v>69717</c:v>
                </c:pt>
                <c:pt idx="14">
                  <c:v>69717</c:v>
                </c:pt>
                <c:pt idx="15">
                  <c:v>69717</c:v>
                </c:pt>
                <c:pt idx="16">
                  <c:v>69717</c:v>
                </c:pt>
                <c:pt idx="17">
                  <c:v>69717</c:v>
                </c:pt>
                <c:pt idx="18">
                  <c:v>69717</c:v>
                </c:pt>
                <c:pt idx="19">
                  <c:v>69717</c:v>
                </c:pt>
                <c:pt idx="20">
                  <c:v>69717</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Camden city</c:v>
                </c:pt>
                <c:pt idx="1">
                  <c:v>Lindenwold borough</c:v>
                </c:pt>
                <c:pt idx="2">
                  <c:v>Audubon Park borough</c:v>
                </c:pt>
                <c:pt idx="3">
                  <c:v>Brooklawn borough</c:v>
                </c:pt>
                <c:pt idx="4">
                  <c:v>Clementon borough</c:v>
                </c:pt>
                <c:pt idx="5">
                  <c:v>Hi-Nella borough</c:v>
                </c:pt>
                <c:pt idx="6">
                  <c:v>Gloucester City city</c:v>
                </c:pt>
                <c:pt idx="7">
                  <c:v>Pine Hill borough</c:v>
                </c:pt>
                <c:pt idx="8">
                  <c:v>Woodlynne borough</c:v>
                </c:pt>
                <c:pt idx="9">
                  <c:v>Bellmawr borough</c:v>
                </c:pt>
              </c:strCache>
            </c:strRef>
          </c:cat>
          <c:val>
            <c:numRef>
              <c:f>Sheet1!$B$2:$B$11</c:f>
              <c:numCache>
                <c:formatCode>_("$"* #,##0_);_("$"* \(#,##0\);_("$"* "-"??_);_(@_)</c:formatCode>
                <c:ptCount val="10"/>
                <c:pt idx="0">
                  <c:v>30247</c:v>
                </c:pt>
                <c:pt idx="1">
                  <c:v>48454</c:v>
                </c:pt>
                <c:pt idx="2">
                  <c:v>49550</c:v>
                </c:pt>
                <c:pt idx="3">
                  <c:v>52222</c:v>
                </c:pt>
                <c:pt idx="4">
                  <c:v>57895</c:v>
                </c:pt>
                <c:pt idx="5">
                  <c:v>58056</c:v>
                </c:pt>
                <c:pt idx="6">
                  <c:v>59926</c:v>
                </c:pt>
                <c:pt idx="7">
                  <c:v>63892</c:v>
                </c:pt>
                <c:pt idx="8">
                  <c:v>64808</c:v>
                </c:pt>
                <c:pt idx="9">
                  <c:v>66667</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Camden median $75,485</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Camden city</c:v>
                </c:pt>
                <c:pt idx="1">
                  <c:v>Lindenwold borough</c:v>
                </c:pt>
                <c:pt idx="2">
                  <c:v>Audubon Park borough</c:v>
                </c:pt>
                <c:pt idx="3">
                  <c:v>Brooklawn borough</c:v>
                </c:pt>
                <c:pt idx="4">
                  <c:v>Clementon borough</c:v>
                </c:pt>
                <c:pt idx="5">
                  <c:v>Hi-Nella borough</c:v>
                </c:pt>
                <c:pt idx="6">
                  <c:v>Gloucester City city</c:v>
                </c:pt>
                <c:pt idx="7">
                  <c:v>Pine Hill borough</c:v>
                </c:pt>
                <c:pt idx="8">
                  <c:v>Woodlynne borough</c:v>
                </c:pt>
                <c:pt idx="9">
                  <c:v>Bellmawr borough</c:v>
                </c:pt>
              </c:strCache>
            </c:strRef>
          </c:cat>
          <c:val>
            <c:numRef>
              <c:f>Sheet1!$C$2:$C$11</c:f>
              <c:numCache>
                <c:formatCode>"$"#,##0</c:formatCode>
                <c:ptCount val="10"/>
                <c:pt idx="0">
                  <c:v>75485</c:v>
                </c:pt>
                <c:pt idx="1">
                  <c:v>75485</c:v>
                </c:pt>
                <c:pt idx="2">
                  <c:v>75485</c:v>
                </c:pt>
                <c:pt idx="3">
                  <c:v>75485</c:v>
                </c:pt>
                <c:pt idx="4">
                  <c:v>75485</c:v>
                </c:pt>
                <c:pt idx="5">
                  <c:v>75485</c:v>
                </c:pt>
                <c:pt idx="6">
                  <c:v>75485</c:v>
                </c:pt>
                <c:pt idx="7">
                  <c:v>75485</c:v>
                </c:pt>
                <c:pt idx="8">
                  <c:v>75485</c:v>
                </c:pt>
                <c:pt idx="9">
                  <c:v>75485</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0768989179680031"/>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Sheet1!$B$2:$B$22</c:f>
              <c:numCache>
                <c:formatCode>0%</c:formatCode>
                <c:ptCount val="21"/>
                <c:pt idx="0">
                  <c:v>2.1000000000000001E-2</c:v>
                </c:pt>
                <c:pt idx="1">
                  <c:v>3.6999999999999998E-2</c:v>
                </c:pt>
                <c:pt idx="2">
                  <c:v>4.3999999999999997E-2</c:v>
                </c:pt>
                <c:pt idx="3">
                  <c:v>5.6000000000000001E-2</c:v>
                </c:pt>
                <c:pt idx="4">
                  <c:v>6.5000000000000002E-2</c:v>
                </c:pt>
                <c:pt idx="5">
                  <c:v>7.4999999999999997E-2</c:v>
                </c:pt>
                <c:pt idx="6">
                  <c:v>0.08</c:v>
                </c:pt>
                <c:pt idx="7">
                  <c:v>8.7999999999999995E-2</c:v>
                </c:pt>
                <c:pt idx="8">
                  <c:v>9.0999999999999998E-2</c:v>
                </c:pt>
                <c:pt idx="9">
                  <c:v>9.4E-2</c:v>
                </c:pt>
                <c:pt idx="10">
                  <c:v>0.10199999999999999</c:v>
                </c:pt>
                <c:pt idx="11">
                  <c:v>0.107</c:v>
                </c:pt>
                <c:pt idx="12">
                  <c:v>0.11799999999999999</c:v>
                </c:pt>
                <c:pt idx="14">
                  <c:v>0.14199999999999999</c:v>
                </c:pt>
                <c:pt idx="15">
                  <c:v>0.152</c:v>
                </c:pt>
                <c:pt idx="16">
                  <c:v>0.17199999999999999</c:v>
                </c:pt>
                <c:pt idx="17">
                  <c:v>0.17399999999999999</c:v>
                </c:pt>
                <c:pt idx="18">
                  <c:v>0.189</c:v>
                </c:pt>
                <c:pt idx="19">
                  <c:v>0.19</c:v>
                </c:pt>
                <c:pt idx="20">
                  <c:v>0.19800000000000001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Sheet1!$C$2:$C$22</c:f>
              <c:numCache>
                <c:formatCode>General</c:formatCode>
                <c:ptCount val="21"/>
                <c:pt idx="13" formatCode="0%">
                  <c:v>0.13400000000000001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14.1%</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Sheet1!$D$2:$D$22</c:f>
              <c:numCache>
                <c:formatCode>0%</c:formatCode>
                <c:ptCount val="21"/>
                <c:pt idx="0">
                  <c:v>0.14099999999999999</c:v>
                </c:pt>
                <c:pt idx="1">
                  <c:v>0.14099999999999999</c:v>
                </c:pt>
                <c:pt idx="2">
                  <c:v>0.14099999999999999</c:v>
                </c:pt>
                <c:pt idx="3">
                  <c:v>0.14099999999999999</c:v>
                </c:pt>
                <c:pt idx="4">
                  <c:v>0.14099999999999999</c:v>
                </c:pt>
                <c:pt idx="5">
                  <c:v>0.14099999999999999</c:v>
                </c:pt>
                <c:pt idx="6">
                  <c:v>0.14099999999999999</c:v>
                </c:pt>
                <c:pt idx="7">
                  <c:v>0.14099999999999999</c:v>
                </c:pt>
                <c:pt idx="8">
                  <c:v>0.14099999999999999</c:v>
                </c:pt>
                <c:pt idx="9">
                  <c:v>0.14099999999999999</c:v>
                </c:pt>
                <c:pt idx="10">
                  <c:v>0.14099999999999999</c:v>
                </c:pt>
                <c:pt idx="11">
                  <c:v>0.14099999999999999</c:v>
                </c:pt>
                <c:pt idx="12">
                  <c:v>0.14099999999999999</c:v>
                </c:pt>
                <c:pt idx="13">
                  <c:v>0.14099999999999999</c:v>
                </c:pt>
                <c:pt idx="14">
                  <c:v>0.14099999999999999</c:v>
                </c:pt>
                <c:pt idx="15">
                  <c:v>0.14099999999999999</c:v>
                </c:pt>
                <c:pt idx="16">
                  <c:v>0.14099999999999999</c:v>
                </c:pt>
                <c:pt idx="17">
                  <c:v>0.14099999999999999</c:v>
                </c:pt>
                <c:pt idx="18">
                  <c:v>0.14099999999999999</c:v>
                </c:pt>
                <c:pt idx="19">
                  <c:v>0.14099999999999999</c:v>
                </c:pt>
                <c:pt idx="20">
                  <c:v>0.14099999999999999</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11.5%</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Sheet1!$E$2:$E$22</c:f>
              <c:numCache>
                <c:formatCode>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0953926177438218"/>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0.14699999999999999</c:v>
                </c:pt>
                <c:pt idx="1">
                  <c:v>0.16200000000000001</c:v>
                </c:pt>
                <c:pt idx="2">
                  <c:v>0.11899999999999999</c:v>
                </c:pt>
                <c:pt idx="3">
                  <c:v>0.14199999999999999</c:v>
                </c:pt>
                <c:pt idx="4">
                  <c:v>0.13400000000000001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Camden city</c:v>
                </c:pt>
                <c:pt idx="1">
                  <c:v>Merchantville borough</c:v>
                </c:pt>
                <c:pt idx="2">
                  <c:v>Somerdale borough</c:v>
                </c:pt>
                <c:pt idx="3">
                  <c:v>Mount Ephraim borough</c:v>
                </c:pt>
                <c:pt idx="4">
                  <c:v>Lindenwold borough</c:v>
                </c:pt>
                <c:pt idx="5">
                  <c:v>Pennsauken township</c:v>
                </c:pt>
                <c:pt idx="6">
                  <c:v>Woodlynne borough</c:v>
                </c:pt>
                <c:pt idx="7">
                  <c:v>Bellmawr borough</c:v>
                </c:pt>
                <c:pt idx="8">
                  <c:v>Pine Hill borough</c:v>
                </c:pt>
                <c:pt idx="9">
                  <c:v>Hi-Nella borough</c:v>
                </c:pt>
              </c:strCache>
            </c:strRef>
          </c:cat>
          <c:val>
            <c:numRef>
              <c:f>Sheet1!$B$2:$B$11</c:f>
              <c:numCache>
                <c:formatCode>0%</c:formatCode>
                <c:ptCount val="10"/>
                <c:pt idx="0">
                  <c:v>0.41699999999999998</c:v>
                </c:pt>
                <c:pt idx="1">
                  <c:v>0.27300000000000002</c:v>
                </c:pt>
                <c:pt idx="2">
                  <c:v>0.20699999999999999</c:v>
                </c:pt>
                <c:pt idx="3">
                  <c:v>0.20599999999999999</c:v>
                </c:pt>
                <c:pt idx="4">
                  <c:v>0.19500000000000001</c:v>
                </c:pt>
                <c:pt idx="5">
                  <c:v>0.188</c:v>
                </c:pt>
                <c:pt idx="6">
                  <c:v>0.185</c:v>
                </c:pt>
                <c:pt idx="7">
                  <c:v>0.183</c:v>
                </c:pt>
                <c:pt idx="8">
                  <c:v>0.14399999999999999</c:v>
                </c:pt>
                <c:pt idx="9">
                  <c:v>0.13700000000000001</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Camden County avg 14.2%</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Camden city</c:v>
                </c:pt>
                <c:pt idx="1">
                  <c:v>Merchantville borough</c:v>
                </c:pt>
                <c:pt idx="2">
                  <c:v>Somerdale borough</c:v>
                </c:pt>
                <c:pt idx="3">
                  <c:v>Mount Ephraim borough</c:v>
                </c:pt>
                <c:pt idx="4">
                  <c:v>Lindenwold borough</c:v>
                </c:pt>
                <c:pt idx="5">
                  <c:v>Pennsauken township</c:v>
                </c:pt>
                <c:pt idx="6">
                  <c:v>Woodlynne borough</c:v>
                </c:pt>
                <c:pt idx="7">
                  <c:v>Bellmawr borough</c:v>
                </c:pt>
                <c:pt idx="8">
                  <c:v>Pine Hill borough</c:v>
                </c:pt>
                <c:pt idx="9">
                  <c:v>Hi-Nella borough</c:v>
                </c:pt>
              </c:strCache>
            </c:strRef>
          </c:cat>
          <c:val>
            <c:numRef>
              <c:f>Sheet1!$C$2:$C$11</c:f>
              <c:numCache>
                <c:formatCode>0%</c:formatCode>
                <c:ptCount val="10"/>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9.6262441881944147E-2"/>
          <c:y val="0.92248508709138632"/>
          <c:w val="0.27574463520673231"/>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0.11740890688</c:v>
                </c:pt>
                <c:pt idx="1">
                  <c:v>0.12372207497</c:v>
                </c:pt>
                <c:pt idx="2">
                  <c:v>0.12562143810000001</c:v>
                </c:pt>
                <c:pt idx="3">
                  <c:v>0.12855025559</c:v>
                </c:pt>
                <c:pt idx="4">
                  <c:v>0.13221313288</c:v>
                </c:pt>
                <c:pt idx="5">
                  <c:v>0.13290136789000001</c:v>
                </c:pt>
                <c:pt idx="6">
                  <c:v>0.14034684050999999</c:v>
                </c:pt>
                <c:pt idx="7">
                  <c:v>0.15592077538999999</c:v>
                </c:pt>
                <c:pt idx="8">
                  <c:v>0.15640356946</c:v>
                </c:pt>
                <c:pt idx="9">
                  <c:v>0.16181520212</c:v>
                </c:pt>
                <c:pt idx="10">
                  <c:v>0.16520748649</c:v>
                </c:pt>
                <c:pt idx="12">
                  <c:v>0.16943771051000001</c:v>
                </c:pt>
                <c:pt idx="13">
                  <c:v>0.17351942663</c:v>
                </c:pt>
                <c:pt idx="14">
                  <c:v>0.17777314491000001</c:v>
                </c:pt>
                <c:pt idx="15">
                  <c:v>0.18494132639999999</c:v>
                </c:pt>
                <c:pt idx="16">
                  <c:v>0.19106574359</c:v>
                </c:pt>
                <c:pt idx="17">
                  <c:v>0.19926155073999999</c:v>
                </c:pt>
                <c:pt idx="18">
                  <c:v>0.19962616822000001</c:v>
                </c:pt>
                <c:pt idx="19">
                  <c:v>0.23145839105999999</c:v>
                </c:pt>
                <c:pt idx="20">
                  <c:v>0.23711615487000001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1">
                  <c:v>0.16917293233</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885051673228343"/>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0%</c:formatCode>
                <c:ptCount val="6"/>
                <c:pt idx="0">
                  <c:v>0.22</c:v>
                </c:pt>
                <c:pt idx="1">
                  <c:v>0.21</c:v>
                </c:pt>
                <c:pt idx="2">
                  <c:v>0.2</c:v>
                </c:pt>
                <c:pt idx="3">
                  <c:v>0.2</c:v>
                </c:pt>
                <c:pt idx="4">
                  <c:v>0.19560803591000001</c:v>
                </c:pt>
                <c:pt idx="5">
                  <c:v>0.19</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Sheet1!$B$2:$B$22</c:f>
              <c:numCache>
                <c:formatCode>0.0%</c:formatCode>
                <c:ptCount val="21"/>
                <c:pt idx="0">
                  <c:v>5.5E-2</c:v>
                </c:pt>
                <c:pt idx="1">
                  <c:v>5.7000000000000002E-2</c:v>
                </c:pt>
                <c:pt idx="2">
                  <c:v>6.4000000000000001E-2</c:v>
                </c:pt>
                <c:pt idx="3">
                  <c:v>7.0999999999999994E-2</c:v>
                </c:pt>
                <c:pt idx="4">
                  <c:v>7.5999999999999998E-2</c:v>
                </c:pt>
                <c:pt idx="5">
                  <c:v>7.8E-2</c:v>
                </c:pt>
                <c:pt idx="6">
                  <c:v>7.9000000000000001E-2</c:v>
                </c:pt>
                <c:pt idx="7">
                  <c:v>8.2000000000000003E-2</c:v>
                </c:pt>
                <c:pt idx="8">
                  <c:v>8.3000000000000004E-2</c:v>
                </c:pt>
                <c:pt idx="9">
                  <c:v>8.3000000000000004E-2</c:v>
                </c:pt>
                <c:pt idx="10">
                  <c:v>8.4000000000000005E-2</c:v>
                </c:pt>
                <c:pt idx="11">
                  <c:v>8.8999999999999996E-2</c:v>
                </c:pt>
                <c:pt idx="12" formatCode="General">
                  <c:v>9.8000000000000004E-2</c:v>
                </c:pt>
                <c:pt idx="14">
                  <c:v>0.11700000000000001</c:v>
                </c:pt>
                <c:pt idx="15">
                  <c:v>0.12</c:v>
                </c:pt>
                <c:pt idx="16">
                  <c:v>0.121</c:v>
                </c:pt>
                <c:pt idx="17">
                  <c:v>0.122</c:v>
                </c:pt>
                <c:pt idx="18">
                  <c:v>0.123</c:v>
                </c:pt>
                <c:pt idx="19">
                  <c:v>0.125</c:v>
                </c:pt>
                <c:pt idx="20">
                  <c:v>0.151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Sheet1!$C$2:$C$22</c:f>
              <c:numCache>
                <c:formatCode>General</c:formatCode>
                <c:ptCount val="21"/>
                <c:pt idx="13" formatCode="0.0%">
                  <c:v>0.109</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11.8%</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Sheet1!$D$2:$D$22</c:f>
              <c:numCache>
                <c:formatCode>0.00%</c:formatCode>
                <c:ptCount val="21"/>
                <c:pt idx="0">
                  <c:v>0.11799999999999999</c:v>
                </c:pt>
                <c:pt idx="1">
                  <c:v>0.11799999999999999</c:v>
                </c:pt>
                <c:pt idx="2">
                  <c:v>0.11799999999999999</c:v>
                </c:pt>
                <c:pt idx="3">
                  <c:v>0.11799999999999999</c:v>
                </c:pt>
                <c:pt idx="4">
                  <c:v>0.11799999999999999</c:v>
                </c:pt>
                <c:pt idx="5">
                  <c:v>0.11799999999999999</c:v>
                </c:pt>
                <c:pt idx="6">
                  <c:v>0.11799999999999999</c:v>
                </c:pt>
                <c:pt idx="7">
                  <c:v>0.11799999999999999</c:v>
                </c:pt>
                <c:pt idx="8">
                  <c:v>0.11799999999999999</c:v>
                </c:pt>
                <c:pt idx="9">
                  <c:v>0.11799999999999999</c:v>
                </c:pt>
                <c:pt idx="10">
                  <c:v>0.11799999999999999</c:v>
                </c:pt>
                <c:pt idx="11">
                  <c:v>0.11799999999999999</c:v>
                </c:pt>
                <c:pt idx="12">
                  <c:v>0.11799999999999999</c:v>
                </c:pt>
                <c:pt idx="13">
                  <c:v>0.11799999999999999</c:v>
                </c:pt>
                <c:pt idx="14">
                  <c:v>0.11799999999999999</c:v>
                </c:pt>
                <c:pt idx="15">
                  <c:v>0.11799999999999999</c:v>
                </c:pt>
                <c:pt idx="16">
                  <c:v>0.11799999999999999</c:v>
                </c:pt>
                <c:pt idx="17">
                  <c:v>0.11799999999999999</c:v>
                </c:pt>
                <c:pt idx="18">
                  <c:v>0.11799999999999999</c:v>
                </c:pt>
                <c:pt idx="19">
                  <c:v>0.11799999999999999</c:v>
                </c:pt>
                <c:pt idx="20">
                  <c:v>0.11799999999999999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7.4%</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Sheet1!$E$2:$E$22</c:f>
              <c:numCache>
                <c:formatCode>0.00%</c:formatCode>
                <c:ptCount val="21"/>
                <c:pt idx="0">
                  <c:v>7.3999999999999996E-2</c:v>
                </c:pt>
                <c:pt idx="1">
                  <c:v>7.3999999999999996E-2</c:v>
                </c:pt>
                <c:pt idx="2">
                  <c:v>7.3999999999999996E-2</c:v>
                </c:pt>
                <c:pt idx="3">
                  <c:v>7.3999999999999996E-2</c:v>
                </c:pt>
                <c:pt idx="4">
                  <c:v>7.3999999999999996E-2</c:v>
                </c:pt>
                <c:pt idx="5">
                  <c:v>7.3999999999999996E-2</c:v>
                </c:pt>
                <c:pt idx="6">
                  <c:v>7.3999999999999996E-2</c:v>
                </c:pt>
                <c:pt idx="7">
                  <c:v>7.3999999999999996E-2</c:v>
                </c:pt>
                <c:pt idx="8">
                  <c:v>7.3999999999999996E-2</c:v>
                </c:pt>
                <c:pt idx="9">
                  <c:v>7.3999999999999996E-2</c:v>
                </c:pt>
                <c:pt idx="10">
                  <c:v>7.3999999999999996E-2</c:v>
                </c:pt>
                <c:pt idx="11">
                  <c:v>7.3999999999999996E-2</c:v>
                </c:pt>
                <c:pt idx="12">
                  <c:v>7.3999999999999996E-2</c:v>
                </c:pt>
                <c:pt idx="13">
                  <c:v>7.3999999999999996E-2</c:v>
                </c:pt>
                <c:pt idx="14">
                  <c:v>7.3999999999999996E-2</c:v>
                </c:pt>
                <c:pt idx="15">
                  <c:v>7.3999999999999996E-2</c:v>
                </c:pt>
                <c:pt idx="16">
                  <c:v>7.3999999999999996E-2</c:v>
                </c:pt>
                <c:pt idx="17">
                  <c:v>7.3999999999999996E-2</c:v>
                </c:pt>
                <c:pt idx="18">
                  <c:v>7.3999999999999996E-2</c:v>
                </c:pt>
                <c:pt idx="19">
                  <c:v>7.3999999999999996E-2</c:v>
                </c:pt>
                <c:pt idx="20">
                  <c:v>7.3999999999999996E-2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2307467443866992"/>
          <c:y val="0.9185556174687923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2018</c:v>
                </c:pt>
                <c:pt idx="1">
                  <c:v>2019</c:v>
                </c:pt>
                <c:pt idx="2">
                  <c:v>2020</c:v>
                </c:pt>
              </c:numCache>
            </c:numRef>
          </c:cat>
          <c:val>
            <c:numRef>
              <c:f>Sheet1!$B$2:$B$4</c:f>
              <c:numCache>
                <c:formatCode>0.0%</c:formatCode>
                <c:ptCount val="3"/>
                <c:pt idx="0">
                  <c:v>0.10299999999999999</c:v>
                </c:pt>
                <c:pt idx="1">
                  <c:v>9.5000000000000001E-2</c:v>
                </c:pt>
                <c:pt idx="2">
                  <c:v>0.109</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2017</c:v>
                </c:pt>
                <c:pt idx="1">
                  <c:v>2018</c:v>
                </c:pt>
                <c:pt idx="2">
                  <c:v>2019</c:v>
                </c:pt>
                <c:pt idx="3">
                  <c:v>2020</c:v>
                </c:pt>
                <c:pt idx="4">
                  <c:v>2021</c:v>
                </c:pt>
              </c:strCache>
            </c:strRef>
          </c:cat>
          <c:val>
            <c:numRef>
              <c:f>Sheet1!$A$2:$E$2</c:f>
              <c:numCache>
                <c:formatCode>_(* #,##0_);_(* \(#,##0\);_(* "-"??_);_(@_)</c:formatCode>
                <c:ptCount val="5"/>
                <c:pt idx="0">
                  <c:v>11104</c:v>
                </c:pt>
                <c:pt idx="1">
                  <c:v>10074</c:v>
                </c:pt>
                <c:pt idx="2">
                  <c:v>10883</c:v>
                </c:pt>
                <c:pt idx="3">
                  <c:v>10141</c:v>
                </c:pt>
                <c:pt idx="4">
                  <c:v>10024</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Camden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0.61399999999999999</c:v>
                </c:pt>
                <c:pt idx="1">
                  <c:v>0.219</c:v>
                </c:pt>
                <c:pt idx="2">
                  <c:v>1.4E-2</c:v>
                </c:pt>
                <c:pt idx="3">
                  <c:v>7.3999999999999996E-2</c:v>
                </c:pt>
                <c:pt idx="4">
                  <c:v>2E-3</c:v>
                </c:pt>
                <c:pt idx="5">
                  <c:v>0.16900000000000001</c:v>
                </c:pt>
                <c:pt idx="6">
                  <c:v>0.185</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0.65200000000000002</c:v>
                </c:pt>
                <c:pt idx="1">
                  <c:v>0.155</c:v>
                </c:pt>
                <c:pt idx="2">
                  <c:v>1.2999999999999999E-2</c:v>
                </c:pt>
                <c:pt idx="3">
                  <c:v>0.111</c:v>
                </c:pt>
                <c:pt idx="4">
                  <c:v>2E-3</c:v>
                </c:pt>
                <c:pt idx="5">
                  <c:v>0.19700000000000001</c:v>
                </c:pt>
                <c:pt idx="6">
                  <c:v>0.215</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32131</c:v>
                </c:pt>
                <c:pt idx="1">
                  <c:v>31785</c:v>
                </c:pt>
                <c:pt idx="2">
                  <c:v>31343</c:v>
                </c:pt>
                <c:pt idx="3">
                  <c:v>31235</c:v>
                </c:pt>
                <c:pt idx="4">
                  <c:v>31134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#,##0</c:formatCode>
                <c:ptCount val="5"/>
                <c:pt idx="0">
                  <c:v>29612</c:v>
                </c:pt>
                <c:pt idx="1">
                  <c:v>27068</c:v>
                </c:pt>
                <c:pt idx="2">
                  <c:v>29299</c:v>
                </c:pt>
                <c:pt idx="3">
                  <c:v>34595</c:v>
                </c:pt>
                <c:pt idx="4">
                  <c:v>33388</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700</c:v>
                </c:pt>
                <c:pt idx="1">
                  <c:v>675</c:v>
                </c:pt>
                <c:pt idx="2">
                  <c:v>555</c:v>
                </c:pt>
                <c:pt idx="3">
                  <c:v>200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Camden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1264</c:v>
                </c:pt>
                <c:pt idx="1">
                  <c:v>1151</c:v>
                </c:pt>
                <c:pt idx="2">
                  <c:v>823</c:v>
                </c:pt>
                <c:pt idx="3">
                  <c:v>302</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1580</c:v>
                </c:pt>
                <c:pt idx="1">
                  <c:v>1354</c:v>
                </c:pt>
                <c:pt idx="2">
                  <c:v>1236</c:v>
                </c:pt>
                <c:pt idx="3">
                  <c:v>700</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Sheet1!$B$2:$B$23</c:f>
              <c:numCache>
                <c:formatCode>General</c:formatCode>
                <c:ptCount val="22"/>
                <c:pt idx="6">
                  <c:v>1264</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Sheet1!$C$2:$C$23</c:f>
              <c:numCache>
                <c:formatCode>"$"#,##0_);[Red]\("$"#,##0\)</c:formatCode>
                <c:ptCount val="22"/>
                <c:pt idx="0">
                  <c:v>1000</c:v>
                </c:pt>
                <c:pt idx="1">
                  <c:v>1060</c:v>
                </c:pt>
                <c:pt idx="2">
                  <c:v>1100</c:v>
                </c:pt>
                <c:pt idx="3">
                  <c:v>700</c:v>
                </c:pt>
                <c:pt idx="4">
                  <c:v>1236</c:v>
                </c:pt>
                <c:pt idx="5">
                  <c:v>1104</c:v>
                </c:pt>
                <c:pt idx="6">
                  <c:v>1264</c:v>
                </c:pt>
                <c:pt idx="7">
                  <c:v>1100</c:v>
                </c:pt>
                <c:pt idx="8">
                  <c:v>1300</c:v>
                </c:pt>
                <c:pt idx="9">
                  <c:v>1016</c:v>
                </c:pt>
                <c:pt idx="10">
                  <c:v>1200</c:v>
                </c:pt>
                <c:pt idx="11">
                  <c:v>1445</c:v>
                </c:pt>
                <c:pt idx="12">
                  <c:v>1395</c:v>
                </c:pt>
                <c:pt idx="13">
                  <c:v>1000</c:v>
                </c:pt>
                <c:pt idx="14">
                  <c:v>1270</c:v>
                </c:pt>
                <c:pt idx="15">
                  <c:v>1068</c:v>
                </c:pt>
                <c:pt idx="16">
                  <c:v>1418</c:v>
                </c:pt>
                <c:pt idx="17">
                  <c:v>1290</c:v>
                </c:pt>
                <c:pt idx="18">
                  <c:v>1330</c:v>
                </c:pt>
                <c:pt idx="19">
                  <c:v>1475</c:v>
                </c:pt>
                <c:pt idx="20">
                  <c:v>1580</c:v>
                </c:pt>
                <c:pt idx="21">
                  <c:v>1250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Sheet1!$D$2:$D$23</c:f>
              <c:numCache>
                <c:formatCode>"$"#,##0_);[Red]\("$"#,##0\)</c:formatCode>
                <c:ptCount val="22"/>
                <c:pt idx="0">
                  <c:v>840</c:v>
                </c:pt>
                <c:pt idx="1">
                  <c:v>1033</c:v>
                </c:pt>
                <c:pt idx="2">
                  <c:v>1034</c:v>
                </c:pt>
                <c:pt idx="3">
                  <c:v>700</c:v>
                </c:pt>
                <c:pt idx="4">
                  <c:v>675</c:v>
                </c:pt>
                <c:pt idx="5">
                  <c:v>950</c:v>
                </c:pt>
                <c:pt idx="6">
                  <c:v>1151</c:v>
                </c:pt>
                <c:pt idx="7">
                  <c:v>1000</c:v>
                </c:pt>
                <c:pt idx="8">
                  <c:v>1329</c:v>
                </c:pt>
                <c:pt idx="9">
                  <c:v>1061</c:v>
                </c:pt>
                <c:pt idx="10">
                  <c:v>1265</c:v>
                </c:pt>
                <c:pt idx="11">
                  <c:v>1354</c:v>
                </c:pt>
                <c:pt idx="12">
                  <c:v>1237</c:v>
                </c:pt>
                <c:pt idx="13">
                  <c:v>1103</c:v>
                </c:pt>
                <c:pt idx="14">
                  <c:v>1090</c:v>
                </c:pt>
                <c:pt idx="15">
                  <c:v>1038</c:v>
                </c:pt>
                <c:pt idx="16">
                  <c:v>1350</c:v>
                </c:pt>
                <c:pt idx="17">
                  <c:v>1175</c:v>
                </c:pt>
                <c:pt idx="18">
                  <c:v>1327</c:v>
                </c:pt>
                <c:pt idx="19">
                  <c:v>1400</c:v>
                </c:pt>
                <c:pt idx="20">
                  <c:v>1495</c:v>
                </c:pt>
                <c:pt idx="21">
                  <c:v>1195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Sheet1!$E$2:$E$23</c:f>
              <c:numCache>
                <c:formatCode>"$"#,##0_);[Red]\("$"#,##0\)</c:formatCode>
                <c:ptCount val="22"/>
                <c:pt idx="0">
                  <c:v>700</c:v>
                </c:pt>
                <c:pt idx="1">
                  <c:v>1000</c:v>
                </c:pt>
                <c:pt idx="2">
                  <c:v>995</c:v>
                </c:pt>
                <c:pt idx="3">
                  <c:v>840</c:v>
                </c:pt>
                <c:pt idx="4">
                  <c:v>900</c:v>
                </c:pt>
                <c:pt idx="5">
                  <c:v>788</c:v>
                </c:pt>
                <c:pt idx="6">
                  <c:v>823</c:v>
                </c:pt>
                <c:pt idx="7">
                  <c:v>555</c:v>
                </c:pt>
                <c:pt idx="8">
                  <c:v>1000</c:v>
                </c:pt>
                <c:pt idx="9">
                  <c:v>931</c:v>
                </c:pt>
                <c:pt idx="10">
                  <c:v>1095</c:v>
                </c:pt>
                <c:pt idx="11">
                  <c:v>1195</c:v>
                </c:pt>
                <c:pt idx="12">
                  <c:v>1120</c:v>
                </c:pt>
                <c:pt idx="13">
                  <c:v>1007</c:v>
                </c:pt>
                <c:pt idx="14">
                  <c:v>1008</c:v>
                </c:pt>
                <c:pt idx="15">
                  <c:v>995</c:v>
                </c:pt>
                <c:pt idx="16">
                  <c:v>1135</c:v>
                </c:pt>
                <c:pt idx="17">
                  <c:v>1045</c:v>
                </c:pt>
                <c:pt idx="18">
                  <c:v>1236</c:v>
                </c:pt>
                <c:pt idx="19">
                  <c:v>1225</c:v>
                </c:pt>
                <c:pt idx="20">
                  <c:v>1205</c:v>
                </c:pt>
                <c:pt idx="21">
                  <c:v>1040</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Sheet1!$F$2:$F$23</c:f>
              <c:numCache>
                <c:formatCode>"$"#,##0_);[Red]\("$"#,##0\)</c:formatCode>
                <c:ptCount val="22"/>
                <c:pt idx="0">
                  <c:v>471</c:v>
                </c:pt>
                <c:pt idx="1">
                  <c:v>400</c:v>
                </c:pt>
                <c:pt idx="2">
                  <c:v>478</c:v>
                </c:pt>
                <c:pt idx="3">
                  <c:v>700</c:v>
                </c:pt>
                <c:pt idx="4">
                  <c:v>200</c:v>
                </c:pt>
                <c:pt idx="5">
                  <c:v>550</c:v>
                </c:pt>
                <c:pt idx="6">
                  <c:v>302</c:v>
                </c:pt>
                <c:pt idx="7">
                  <c:v>555</c:v>
                </c:pt>
                <c:pt idx="8">
                  <c:v>580</c:v>
                </c:pt>
                <c:pt idx="9">
                  <c:v>330</c:v>
                </c:pt>
                <c:pt idx="10">
                  <c:v>515</c:v>
                </c:pt>
                <c:pt idx="11">
                  <c:v>320</c:v>
                </c:pt>
                <c:pt idx="12">
                  <c:v>350</c:v>
                </c:pt>
                <c:pt idx="13">
                  <c:v>420</c:v>
                </c:pt>
                <c:pt idx="14">
                  <c:v>415</c:v>
                </c:pt>
                <c:pt idx="15">
                  <c:v>240</c:v>
                </c:pt>
                <c:pt idx="16">
                  <c:v>250</c:v>
                </c:pt>
                <c:pt idx="17">
                  <c:v>400</c:v>
                </c:pt>
                <c:pt idx="18">
                  <c:v>434</c:v>
                </c:pt>
                <c:pt idx="19">
                  <c:v>325</c:v>
                </c:pt>
                <c:pt idx="20">
                  <c:v>375</c:v>
                </c:pt>
                <c:pt idx="21">
                  <c:v>364</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Sheet1!$G$2:$G$23</c:f>
              <c:numCache>
                <c:formatCode>General</c:formatCode>
                <c:ptCount val="22"/>
                <c:pt idx="6" formatCode="&quot;$&quot;#,##0_);[Red]\(&quot;$&quot;#,##0\)">
                  <c:v>302</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Sheet1!$H$2:$H$23</c:f>
              <c:numCache>
                <c:formatCode>"$"#,##0_);[Red]\("$"#,##0\)</c:formatCode>
                <c:ptCount val="22"/>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pt idx="21">
                  <c:v>89296</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Sheet1!$B$2:$B$22</c:f>
              <c:numCache>
                <c:formatCode>General</c:formatCode>
                <c:ptCount val="21"/>
                <c:pt idx="0">
                  <c:v>34.299999999999997</c:v>
                </c:pt>
                <c:pt idx="1">
                  <c:v>33.299999999999997</c:v>
                </c:pt>
                <c:pt idx="2">
                  <c:v>33.299999999999997</c:v>
                </c:pt>
                <c:pt idx="3">
                  <c:v>31.8</c:v>
                </c:pt>
                <c:pt idx="4">
                  <c:v>31</c:v>
                </c:pt>
                <c:pt idx="5">
                  <c:v>29.6</c:v>
                </c:pt>
                <c:pt idx="6">
                  <c:v>29.1</c:v>
                </c:pt>
                <c:pt idx="7">
                  <c:v>29</c:v>
                </c:pt>
                <c:pt idx="8">
                  <c:v>28.9</c:v>
                </c:pt>
                <c:pt idx="9">
                  <c:v>28.8</c:v>
                </c:pt>
                <c:pt idx="10">
                  <c:v>28.8</c:v>
                </c:pt>
                <c:pt idx="11">
                  <c:v>28.7</c:v>
                </c:pt>
                <c:pt idx="12">
                  <c:v>26.9</c:v>
                </c:pt>
                <c:pt idx="13">
                  <c:v>26.6</c:v>
                </c:pt>
                <c:pt idx="14">
                  <c:v>26.5</c:v>
                </c:pt>
                <c:pt idx="15">
                  <c:v>25.7</c:v>
                </c:pt>
                <c:pt idx="16">
                  <c:v>25.6</c:v>
                </c:pt>
                <c:pt idx="18">
                  <c:v>24</c:v>
                </c:pt>
                <c:pt idx="19">
                  <c:v>23.9</c:v>
                </c:pt>
                <c:pt idx="20">
                  <c:v>22.3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Sheet1!$C$2:$C$22</c:f>
              <c:numCache>
                <c:formatCode>General</c:formatCode>
                <c:ptCount val="21"/>
                <c:pt idx="17">
                  <c:v>25.4</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25.6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Sheet1!$D$2:$D$22</c:f>
              <c:numCache>
                <c:formatCode>General</c:formatCode>
                <c:ptCount val="21"/>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28.6</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Sheet1!$E$2:$E$22</c:f>
              <c:numCache>
                <c:formatCode>General</c:formatCode>
                <c:ptCount val="21"/>
                <c:pt idx="0">
                  <c:v>28.6</c:v>
                </c:pt>
                <c:pt idx="1">
                  <c:v>28.6</c:v>
                </c:pt>
                <c:pt idx="2">
                  <c:v>28.6</c:v>
                </c:pt>
                <c:pt idx="3">
                  <c:v>28.6</c:v>
                </c:pt>
                <c:pt idx="4">
                  <c:v>28.6</c:v>
                </c:pt>
                <c:pt idx="5">
                  <c:v>28.6</c:v>
                </c:pt>
                <c:pt idx="6">
                  <c:v>28.6</c:v>
                </c:pt>
                <c:pt idx="7">
                  <c:v>28.6</c:v>
                </c:pt>
                <c:pt idx="8">
                  <c:v>28.6</c:v>
                </c:pt>
                <c:pt idx="9">
                  <c:v>28.6</c:v>
                </c:pt>
                <c:pt idx="10">
                  <c:v>28.6</c:v>
                </c:pt>
                <c:pt idx="11">
                  <c:v>28.6</c:v>
                </c:pt>
                <c:pt idx="12">
                  <c:v>28.6</c:v>
                </c:pt>
                <c:pt idx="13">
                  <c:v>28.6</c:v>
                </c:pt>
                <c:pt idx="14">
                  <c:v>28.6</c:v>
                </c:pt>
                <c:pt idx="15">
                  <c:v>28.6</c:v>
                </c:pt>
                <c:pt idx="16">
                  <c:v>28.6</c:v>
                </c:pt>
                <c:pt idx="17">
                  <c:v>28.6</c:v>
                </c:pt>
                <c:pt idx="18">
                  <c:v>28.6</c:v>
                </c:pt>
                <c:pt idx="19">
                  <c:v>28.6</c:v>
                </c:pt>
                <c:pt idx="20">
                  <c:v>28.6</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General</c:formatCode>
                <c:ptCount val="5"/>
                <c:pt idx="0">
                  <c:v>29.6</c:v>
                </c:pt>
                <c:pt idx="1">
                  <c:v>28.5</c:v>
                </c:pt>
                <c:pt idx="2">
                  <c:v>29.7</c:v>
                </c:pt>
                <c:pt idx="3" formatCode="0.0">
                  <c:v>29.1</c:v>
                </c:pt>
                <c:pt idx="4" formatCode="0.0">
                  <c:v>25.4</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Sheet1!$B$2:$B$22</c:f>
              <c:numCache>
                <c:formatCode>0%</c:formatCode>
                <c:ptCount val="21"/>
                <c:pt idx="0">
                  <c:v>0.27</c:v>
                </c:pt>
                <c:pt idx="1">
                  <c:v>0.23</c:v>
                </c:pt>
                <c:pt idx="2">
                  <c:v>0.22</c:v>
                </c:pt>
                <c:pt idx="3">
                  <c:v>0.22</c:v>
                </c:pt>
                <c:pt idx="4" formatCode="General">
                  <c:v>0.22</c:v>
                </c:pt>
                <c:pt idx="5">
                  <c:v>0.21</c:v>
                </c:pt>
                <c:pt idx="6">
                  <c:v>0.21</c:v>
                </c:pt>
                <c:pt idx="7">
                  <c:v>0.21</c:v>
                </c:pt>
                <c:pt idx="8">
                  <c:v>0.21</c:v>
                </c:pt>
                <c:pt idx="10">
                  <c:v>0.2</c:v>
                </c:pt>
                <c:pt idx="11">
                  <c:v>0.2</c:v>
                </c:pt>
                <c:pt idx="12">
                  <c:v>0.19</c:v>
                </c:pt>
                <c:pt idx="13">
                  <c:v>0.19</c:v>
                </c:pt>
                <c:pt idx="14" formatCode="General">
                  <c:v>0.18</c:v>
                </c:pt>
                <c:pt idx="15">
                  <c:v>0.18</c:v>
                </c:pt>
                <c:pt idx="16">
                  <c:v>0.18</c:v>
                </c:pt>
                <c:pt idx="17">
                  <c:v>0.18</c:v>
                </c:pt>
                <c:pt idx="18">
                  <c:v>0.17</c:v>
                </c:pt>
                <c:pt idx="19">
                  <c:v>0.16</c:v>
                </c:pt>
                <c:pt idx="20">
                  <c:v>0.13</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Sheet1!$C$2:$C$22</c:f>
              <c:numCache>
                <c:formatCode>General</c:formatCode>
                <c:ptCount val="21"/>
                <c:pt idx="9" formatCode="0%">
                  <c:v>0.2</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9">
                  <c:v>2.7</c:v>
                </c:pt>
                <c:pt idx="10">
                  <c:v>2.8</c:v>
                </c:pt>
                <c:pt idx="11">
                  <c:v>3.3</c:v>
                </c:pt>
                <c:pt idx="12">
                  <c:v>3.8</c:v>
                </c:pt>
                <c:pt idx="13">
                  <c:v>4.0999999999999996</c:v>
                </c:pt>
                <c:pt idx="14">
                  <c:v>4.5999999999999996</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15" formatCode="0%">
                  <c:v>5.2</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Sheet1!$B$2:$B$22</c:f>
              <c:numCache>
                <c:formatCode>0.0%</c:formatCode>
                <c:ptCount val="21"/>
                <c:pt idx="0">
                  <c:v>6.9000000000000006E-2</c:v>
                </c:pt>
                <c:pt idx="1">
                  <c:v>5.8000000000000003E-2</c:v>
                </c:pt>
                <c:pt idx="2">
                  <c:v>5.7000000000000002E-2</c:v>
                </c:pt>
                <c:pt idx="3">
                  <c:v>5.0999999999999997E-2</c:v>
                </c:pt>
                <c:pt idx="4">
                  <c:v>4.5999999999999999E-2</c:v>
                </c:pt>
                <c:pt idx="5">
                  <c:v>4.4999999999999998E-2</c:v>
                </c:pt>
                <c:pt idx="6">
                  <c:v>4.2999999999999997E-2</c:v>
                </c:pt>
                <c:pt idx="7">
                  <c:v>0.04</c:v>
                </c:pt>
                <c:pt idx="9">
                  <c:v>3.7999999999999999E-2</c:v>
                </c:pt>
                <c:pt idx="10">
                  <c:v>3.6999999999999998E-2</c:v>
                </c:pt>
                <c:pt idx="11">
                  <c:v>3.2000000000000001E-2</c:v>
                </c:pt>
                <c:pt idx="12">
                  <c:v>2.7E-2</c:v>
                </c:pt>
                <c:pt idx="13">
                  <c:v>2.1999999999999999E-2</c:v>
                </c:pt>
                <c:pt idx="14">
                  <c:v>2.1000000000000001E-2</c:v>
                </c:pt>
                <c:pt idx="15">
                  <c:v>1.9E-2</c:v>
                </c:pt>
                <c:pt idx="16">
                  <c:v>1.9E-2</c:v>
                </c:pt>
                <c:pt idx="17">
                  <c:v>1.7000000000000001E-2</c:v>
                </c:pt>
                <c:pt idx="18">
                  <c:v>1.4999999999999999E-2</c:v>
                </c:pt>
                <c:pt idx="19">
                  <c:v>1.4999999999999999E-2</c:v>
                </c:pt>
                <c:pt idx="20">
                  <c:v>1.2E-2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Sheet1!$C$2:$C$22</c:f>
              <c:numCache>
                <c:formatCode>General</c:formatCode>
                <c:ptCount val="21"/>
                <c:pt idx="8" formatCode="0.0%">
                  <c:v>3.9E-2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3.6%</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Sheet1!$D$2:$D$22</c:f>
              <c:numCache>
                <c:formatCode>0.00%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0.0%</c:formatCode>
                <c:ptCount val="5"/>
                <c:pt idx="0">
                  <c:v>2.4E-2</c:v>
                </c:pt>
                <c:pt idx="1">
                  <c:v>4.1000000000000002E-2</c:v>
                </c:pt>
                <c:pt idx="2">
                  <c:v>2.5000000000000001E-2</c:v>
                </c:pt>
                <c:pt idx="3">
                  <c:v>3.4000000000000002E-2</c:v>
                </c:pt>
                <c:pt idx="4">
                  <c:v>3.9E-2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0.67300000000000004</c:v>
                </c:pt>
                <c:pt idx="1">
                  <c:v>0.63700000000000001</c:v>
                </c:pt>
                <c:pt idx="2">
                  <c:v>0.65700000000000003</c:v>
                </c:pt>
                <c:pt idx="3">
                  <c:v>0.66200000000000003</c:v>
                </c:pt>
                <c:pt idx="4">
                  <c:v>0.61399999999999999</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0%</c:formatCode>
                <c:ptCount val="5"/>
                <c:pt idx="0">
                  <c:v>0.21199999999999999</c:v>
                </c:pt>
                <c:pt idx="1">
                  <c:v>0.224</c:v>
                </c:pt>
                <c:pt idx="2">
                  <c:v>0.21299999999999999</c:v>
                </c:pt>
                <c:pt idx="3">
                  <c:v>0.215</c:v>
                </c:pt>
                <c:pt idx="4">
                  <c:v>0.219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Sheet1!$D$2:$D$6</c:f>
              <c:numCache>
                <c:formatCode>0%</c:formatCode>
                <c:ptCount val="5"/>
                <c:pt idx="0">
                  <c:v>8.0000000000000002E-3</c:v>
                </c:pt>
                <c:pt idx="1">
                  <c:v>6.0000000000000001E-3</c:v>
                </c:pt>
                <c:pt idx="2">
                  <c:v>5.0000000000000001E-3</c:v>
                </c:pt>
                <c:pt idx="3">
                  <c:v>8.0000000000000002E-3</c:v>
                </c:pt>
                <c:pt idx="4">
                  <c:v>1.4E-2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Sheet1!$E$2:$E$6</c:f>
              <c:numCache>
                <c:formatCode>0%</c:formatCode>
                <c:ptCount val="5"/>
                <c:pt idx="0">
                  <c:v>6.6000000000000003E-2</c:v>
                </c:pt>
                <c:pt idx="1">
                  <c:v>6.7000000000000004E-2</c:v>
                </c:pt>
                <c:pt idx="2">
                  <c:v>6.6000000000000003E-2</c:v>
                </c:pt>
                <c:pt idx="3">
                  <c:v>6.8000000000000005E-2</c:v>
                </c:pt>
                <c:pt idx="4">
                  <c:v>7.3999999999999996E-2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Sheet1!$F$2:$F$6</c:f>
              <c:numCache>
                <c:formatCode>0%</c:formatCode>
                <c:ptCount val="5"/>
                <c:pt idx="0">
                  <c:v>0.17</c:v>
                </c:pt>
                <c:pt idx="1">
                  <c:v>0.17199999999999999</c:v>
                </c:pt>
                <c:pt idx="2">
                  <c:v>0.17599999999999999</c:v>
                </c:pt>
                <c:pt idx="3">
                  <c:v>0.17199999999999999</c:v>
                </c:pt>
                <c:pt idx="4">
                  <c:v>0.185</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Runnemede borough</c:v>
                </c:pt>
                <c:pt idx="1">
                  <c:v>Audubon Park borough</c:v>
                </c:pt>
                <c:pt idx="2">
                  <c:v>Bellmawr borough</c:v>
                </c:pt>
                <c:pt idx="3">
                  <c:v>Lawnside borough</c:v>
                </c:pt>
                <c:pt idx="4">
                  <c:v>Gloucester City city</c:v>
                </c:pt>
                <c:pt idx="5">
                  <c:v>Stratford borough</c:v>
                </c:pt>
                <c:pt idx="6">
                  <c:v>Pennsauken township</c:v>
                </c:pt>
                <c:pt idx="7">
                  <c:v>Berlin township</c:v>
                </c:pt>
                <c:pt idx="8">
                  <c:v>Winslow township</c:v>
                </c:pt>
                <c:pt idx="9">
                  <c:v>Lindenwold borough</c:v>
                </c:pt>
              </c:strCache>
            </c:strRef>
          </c:cat>
          <c:val>
            <c:numRef>
              <c:f>Sheet1!$B$2:$B$11</c:f>
              <c:numCache>
                <c:formatCode>0.0%</c:formatCode>
                <c:ptCount val="10"/>
                <c:pt idx="0">
                  <c:v>0.157</c:v>
                </c:pt>
                <c:pt idx="1">
                  <c:v>6.4000000000000001E-2</c:v>
                </c:pt>
                <c:pt idx="2">
                  <c:v>6.3E-2</c:v>
                </c:pt>
                <c:pt idx="3">
                  <c:v>5.0999999999999997E-2</c:v>
                </c:pt>
                <c:pt idx="4">
                  <c:v>4.8000000000000001E-2</c:v>
                </c:pt>
                <c:pt idx="5">
                  <c:v>4.7E-2</c:v>
                </c:pt>
                <c:pt idx="6">
                  <c:v>4.3999999999999997E-2</c:v>
                </c:pt>
                <c:pt idx="7">
                  <c:v>3.9E-2</c:v>
                </c:pt>
                <c:pt idx="8">
                  <c:v>3.9E-2</c:v>
                </c:pt>
                <c:pt idx="9">
                  <c:v>3.7999999999999999E-2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Camden County avg 3.1%</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Runnemede borough</c:v>
                </c:pt>
                <c:pt idx="1">
                  <c:v>Audubon Park borough</c:v>
                </c:pt>
                <c:pt idx="2">
                  <c:v>Bellmawr borough</c:v>
                </c:pt>
                <c:pt idx="3">
                  <c:v>Lawnside borough</c:v>
                </c:pt>
                <c:pt idx="4">
                  <c:v>Gloucester City city</c:v>
                </c:pt>
                <c:pt idx="5">
                  <c:v>Stratford borough</c:v>
                </c:pt>
                <c:pt idx="6">
                  <c:v>Pennsauken township</c:v>
                </c:pt>
                <c:pt idx="7">
                  <c:v>Berlin township</c:v>
                </c:pt>
                <c:pt idx="8">
                  <c:v>Winslow township</c:v>
                </c:pt>
                <c:pt idx="9">
                  <c:v>Lindenwold borough</c:v>
                </c:pt>
              </c:strCache>
            </c:strRef>
          </c:cat>
          <c:val>
            <c:numRef>
              <c:f>Sheet1!$C$2:$C$11</c:f>
              <c:numCache>
                <c:formatCode>0.00%</c:formatCode>
                <c:ptCount val="10"/>
                <c:pt idx="0">
                  <c:v>3.1E-2</c:v>
                </c:pt>
                <c:pt idx="1">
                  <c:v>3.1E-2</c:v>
                </c:pt>
                <c:pt idx="2">
                  <c:v>3.1E-2</c:v>
                </c:pt>
                <c:pt idx="3">
                  <c:v>3.1E-2</c:v>
                </c:pt>
                <c:pt idx="4">
                  <c:v>3.1E-2</c:v>
                </c:pt>
                <c:pt idx="5">
                  <c:v>3.1E-2</c:v>
                </c:pt>
                <c:pt idx="6">
                  <c:v>3.1E-2</c:v>
                </c:pt>
                <c:pt idx="7">
                  <c:v>3.1E-2</c:v>
                </c:pt>
                <c:pt idx="8">
                  <c:v>3.1E-2</c:v>
                </c:pt>
                <c:pt idx="9">
                  <c:v>3.1E-2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7.0862819881889763E-2"/>
          <c:y val="0.89718582974293437"/>
          <c:w val="0.19577436023622047"/>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9098660537936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4">
                  <c:v>48929</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86528</c:v>
                </c:pt>
                <c:pt idx="1">
                  <c:v>65487</c:v>
                </c:pt>
                <c:pt idx="2">
                  <c:v>62591</c:v>
                </c:pt>
                <c:pt idx="3">
                  <c:v>60916</c:v>
                </c:pt>
                <c:pt idx="4">
                  <c:v>48929</c:v>
                </c:pt>
                <c:pt idx="5">
                  <c:v>48096</c:v>
                </c:pt>
                <c:pt idx="6">
                  <c:v>43613</c:v>
                </c:pt>
                <c:pt idx="7">
                  <c:v>34530</c:v>
                </c:pt>
                <c:pt idx="8">
                  <c:v>28111</c:v>
                </c:pt>
                <c:pt idx="9">
                  <c:v>26106</c:v>
                </c:pt>
                <c:pt idx="10">
                  <c:v>25913</c:v>
                </c:pt>
                <c:pt idx="11">
                  <c:v>21562</c:v>
                </c:pt>
                <c:pt idx="12">
                  <c:v>19314</c:v>
                </c:pt>
                <c:pt idx="13">
                  <c:v>16248</c:v>
                </c:pt>
                <c:pt idx="14">
                  <c:v>12930</c:v>
                </c:pt>
                <c:pt idx="15">
                  <c:v>11604</c:v>
                </c:pt>
                <c:pt idx="16">
                  <c:v>5721</c:v>
                </c:pt>
                <c:pt idx="17">
                  <c:v>5645</c:v>
                </c:pt>
                <c:pt idx="18">
                  <c:v>5329</c:v>
                </c:pt>
                <c:pt idx="19">
                  <c:v>4308</c:v>
                </c:pt>
                <c:pt idx="20">
                  <c:v>2702</c:v>
                </c:pt>
                <c:pt idx="21">
                  <c:v>17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32290</c:v>
                </c:pt>
                <c:pt idx="1">
                  <c:v>16635</c:v>
                </c:pt>
                <c:pt idx="2">
                  <c:v>22043</c:v>
                </c:pt>
                <c:pt idx="3">
                  <c:v>19764</c:v>
                </c:pt>
                <c:pt idx="4">
                  <c:v>21035</c:v>
                </c:pt>
                <c:pt idx="5">
                  <c:v>19742</c:v>
                </c:pt>
                <c:pt idx="6">
                  <c:v>15591</c:v>
                </c:pt>
                <c:pt idx="7">
                  <c:v>15437</c:v>
                </c:pt>
                <c:pt idx="8">
                  <c:v>9524</c:v>
                </c:pt>
                <c:pt idx="9">
                  <c:v>9482</c:v>
                </c:pt>
                <c:pt idx="10">
                  <c:v>9261</c:v>
                </c:pt>
                <c:pt idx="11">
                  <c:v>9570</c:v>
                </c:pt>
                <c:pt idx="12">
                  <c:v>6438</c:v>
                </c:pt>
                <c:pt idx="13">
                  <c:v>7204</c:v>
                </c:pt>
                <c:pt idx="14">
                  <c:v>5851</c:v>
                </c:pt>
                <c:pt idx="15">
                  <c:v>4297</c:v>
                </c:pt>
                <c:pt idx="16">
                  <c:v>2364</c:v>
                </c:pt>
                <c:pt idx="17">
                  <c:v>2244</c:v>
                </c:pt>
                <c:pt idx="18">
                  <c:v>3342</c:v>
                </c:pt>
                <c:pt idx="19">
                  <c:v>2071</c:v>
                </c:pt>
                <c:pt idx="20">
                  <c:v>1380</c:v>
                </c:pt>
                <c:pt idx="21">
                  <c:v>0</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4">
                  <c:v>21035</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Sheet1!$B$2:$B$22</c:f>
              <c:numCache>
                <c:formatCode>General</c:formatCode>
                <c:ptCount val="21"/>
                <c:pt idx="9">
                  <c:v>0.86399999999999999</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Sheet1!$C$2:$C$22</c:f>
              <c:numCache>
                <c:formatCode>0.00%</c:formatCode>
                <c:ptCount val="21"/>
                <c:pt idx="0">
                  <c:v>0.68049999999999999</c:v>
                </c:pt>
                <c:pt idx="1">
                  <c:v>0.71289999999999998</c:v>
                </c:pt>
                <c:pt idx="2">
                  <c:v>0.6835</c:v>
                </c:pt>
                <c:pt idx="3">
                  <c:v>0.76249999999999996</c:v>
                </c:pt>
                <c:pt idx="4">
                  <c:v>0.78210000000000002</c:v>
                </c:pt>
                <c:pt idx="5">
                  <c:v>0.82320000000000004</c:v>
                </c:pt>
                <c:pt idx="6">
                  <c:v>0.83909999999999996</c:v>
                </c:pt>
                <c:pt idx="7">
                  <c:v>0.85950000000000004</c:v>
                </c:pt>
                <c:pt idx="8">
                  <c:v>0.87080000000000002</c:v>
                </c:pt>
                <c:pt idx="9">
                  <c:v>0.86399999999999999</c:v>
                </c:pt>
                <c:pt idx="10">
                  <c:v>0.9083</c:v>
                </c:pt>
                <c:pt idx="11">
                  <c:v>0.94350000000000001</c:v>
                </c:pt>
                <c:pt idx="12">
                  <c:v>0.92030000000000001</c:v>
                </c:pt>
                <c:pt idx="13">
                  <c:v>0.92910000000000004</c:v>
                </c:pt>
                <c:pt idx="14">
                  <c:v>0.94810000000000005</c:v>
                </c:pt>
                <c:pt idx="15">
                  <c:v>0.89649999999999996</c:v>
                </c:pt>
                <c:pt idx="16">
                  <c:v>0.90859999999999996</c:v>
                </c:pt>
                <c:pt idx="17">
                  <c:v>0.96020000000000005</c:v>
                </c:pt>
                <c:pt idx="18">
                  <c:v>0.94299999999999995</c:v>
                </c:pt>
                <c:pt idx="19">
                  <c:v>0.97829999999999995</c:v>
                </c:pt>
                <c:pt idx="20">
                  <c:v>1.0275000000000001</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Sheet1!$D$2:$D$22</c:f>
              <c:numCache>
                <c:formatCode>0.00%</c:formatCode>
                <c:ptCount val="21"/>
                <c:pt idx="0">
                  <c:v>0.53600000000000003</c:v>
                </c:pt>
                <c:pt idx="1">
                  <c:v>0.57069999999999999</c:v>
                </c:pt>
                <c:pt idx="2">
                  <c:v>0.57999999999999996</c:v>
                </c:pt>
                <c:pt idx="3">
                  <c:v>0.64119999999999999</c:v>
                </c:pt>
                <c:pt idx="4">
                  <c:v>0.64849999999999997</c:v>
                </c:pt>
                <c:pt idx="5">
                  <c:v>0.68769999999999998</c:v>
                </c:pt>
                <c:pt idx="6">
                  <c:v>0.70209999999999995</c:v>
                </c:pt>
                <c:pt idx="7">
                  <c:v>0.70320000000000005</c:v>
                </c:pt>
                <c:pt idx="8">
                  <c:v>0.72340000000000004</c:v>
                </c:pt>
                <c:pt idx="9">
                  <c:v>0.72409999999999997</c:v>
                </c:pt>
                <c:pt idx="10">
                  <c:v>0.74019999999999997</c:v>
                </c:pt>
                <c:pt idx="11">
                  <c:v>0.74660000000000004</c:v>
                </c:pt>
                <c:pt idx="12">
                  <c:v>0.74970000000000003</c:v>
                </c:pt>
                <c:pt idx="13">
                  <c:v>0.76290000000000002</c:v>
                </c:pt>
                <c:pt idx="14">
                  <c:v>0.76580000000000004</c:v>
                </c:pt>
                <c:pt idx="15">
                  <c:v>0.7702</c:v>
                </c:pt>
                <c:pt idx="16">
                  <c:v>0.78029999999999999</c:v>
                </c:pt>
                <c:pt idx="17">
                  <c:v>0.79100000000000004</c:v>
                </c:pt>
                <c:pt idx="18">
                  <c:v>0.80269999999999997</c:v>
                </c:pt>
                <c:pt idx="19">
                  <c:v>0.81189999999999996</c:v>
                </c:pt>
                <c:pt idx="20">
                  <c:v>0.82020000000000004</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Sheet1!$E$2:$E$22</c:f>
              <c:numCache>
                <c:formatCode>General</c:formatCode>
                <c:ptCount val="21"/>
                <c:pt idx="9">
                  <c:v>0.72409999999999997</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Sheet1!$B$2:$B$22</c:f>
              <c:numCache>
                <c:formatCode>General</c:formatCode>
                <c:ptCount val="21"/>
                <c:pt idx="9" formatCode="0%">
                  <c:v>0.93100000000000005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Sheet1!$C$2:$C$22</c:f>
              <c:numCache>
                <c:formatCode>0%</c:formatCode>
                <c:ptCount val="21"/>
                <c:pt idx="0">
                  <c:v>0.86699999999999999</c:v>
                </c:pt>
                <c:pt idx="1">
                  <c:v>0.90200000000000002</c:v>
                </c:pt>
                <c:pt idx="2">
                  <c:v>0.91500000000000004</c:v>
                </c:pt>
                <c:pt idx="3">
                  <c:v>0.91800000000000004</c:v>
                </c:pt>
                <c:pt idx="4">
                  <c:v>0.92200000000000004</c:v>
                </c:pt>
                <c:pt idx="5">
                  <c:v>0.92200000000000004</c:v>
                </c:pt>
                <c:pt idx="6">
                  <c:v>0.92400000000000004</c:v>
                </c:pt>
                <c:pt idx="7">
                  <c:v>0.92700000000000005</c:v>
                </c:pt>
                <c:pt idx="8">
                  <c:v>0.92900000000000005</c:v>
                </c:pt>
                <c:pt idx="10">
                  <c:v>0.93300000000000005</c:v>
                </c:pt>
                <c:pt idx="11">
                  <c:v>0.93500000000000005</c:v>
                </c:pt>
                <c:pt idx="12">
                  <c:v>0.93600000000000005</c:v>
                </c:pt>
                <c:pt idx="13">
                  <c:v>0.93799999999999994</c:v>
                </c:pt>
                <c:pt idx="14">
                  <c:v>0.94099999999999995</c:v>
                </c:pt>
                <c:pt idx="15">
                  <c:v>0.94399999999999995</c:v>
                </c:pt>
                <c:pt idx="16">
                  <c:v>0.94399999999999995</c:v>
                </c:pt>
                <c:pt idx="17">
                  <c:v>0.94499999999999995</c:v>
                </c:pt>
                <c:pt idx="18">
                  <c:v>0.94599999999999995</c:v>
                </c:pt>
                <c:pt idx="19">
                  <c:v>0.95499999999999996</c:v>
                </c:pt>
                <c:pt idx="20">
                  <c:v>0.96399999999999997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Sheet1!$D$2:$D$22</c:f>
              <c:numCache>
                <c:formatCode>0%</c:formatCode>
                <c:ptCount val="21"/>
                <c:pt idx="0">
                  <c:v>0.92600000000000005</c:v>
                </c:pt>
                <c:pt idx="1">
                  <c:v>0.92600000000000005</c:v>
                </c:pt>
                <c:pt idx="2">
                  <c:v>0.92600000000000005</c:v>
                </c:pt>
                <c:pt idx="3">
                  <c:v>0.92600000000000005</c:v>
                </c:pt>
                <c:pt idx="4">
                  <c:v>0.92600000000000005</c:v>
                </c:pt>
                <c:pt idx="5">
                  <c:v>0.92600000000000005</c:v>
                </c:pt>
                <c:pt idx="6">
                  <c:v>0.92600000000000005</c:v>
                </c:pt>
                <c:pt idx="7">
                  <c:v>0.92600000000000005</c:v>
                </c:pt>
                <c:pt idx="8">
                  <c:v>0.92600000000000005</c:v>
                </c:pt>
                <c:pt idx="9">
                  <c:v>0.92600000000000005</c:v>
                </c:pt>
                <c:pt idx="10">
                  <c:v>0.92600000000000005</c:v>
                </c:pt>
                <c:pt idx="11">
                  <c:v>0.92600000000000005</c:v>
                </c:pt>
                <c:pt idx="12">
                  <c:v>0.92600000000000005</c:v>
                </c:pt>
                <c:pt idx="13">
                  <c:v>0.92600000000000005</c:v>
                </c:pt>
                <c:pt idx="14">
                  <c:v>0.92600000000000005</c:v>
                </c:pt>
                <c:pt idx="15">
                  <c:v>0.92600000000000005</c:v>
                </c:pt>
                <c:pt idx="16">
                  <c:v>0.92600000000000005</c:v>
                </c:pt>
                <c:pt idx="17">
                  <c:v>0.92600000000000005</c:v>
                </c:pt>
                <c:pt idx="18">
                  <c:v>0.92600000000000005</c:v>
                </c:pt>
                <c:pt idx="19">
                  <c:v>0.92600000000000005</c:v>
                </c:pt>
                <c:pt idx="20">
                  <c:v>0.92600000000000005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76"/>
          <c:y val="0.25595775689303563"/>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2016-2017</c:v>
                </c:pt>
                <c:pt idx="1">
                  <c:v>2017-2018</c:v>
                </c:pt>
                <c:pt idx="2">
                  <c:v>2018-2019</c:v>
                </c:pt>
                <c:pt idx="3">
                  <c:v>2019-2020</c:v>
                </c:pt>
                <c:pt idx="4">
                  <c:v>2020-2021</c:v>
                </c:pt>
                <c:pt idx="5">
                  <c:v>2021-2022</c:v>
                </c:pt>
              </c:strCache>
            </c:strRef>
          </c:cat>
          <c:val>
            <c:numRef>
              <c:f>Sheet1!$B$2:$B$7</c:f>
              <c:numCache>
                <c:formatCode>0%</c:formatCode>
                <c:ptCount val="6"/>
                <c:pt idx="0">
                  <c:v>0.94499999999999995</c:v>
                </c:pt>
                <c:pt idx="1">
                  <c:v>0.95099999999999996</c:v>
                </c:pt>
                <c:pt idx="2">
                  <c:v>0.94899999999999995</c:v>
                </c:pt>
                <c:pt idx="3">
                  <c:v>0.95099999999999996</c:v>
                </c:pt>
                <c:pt idx="4">
                  <c:v>0.90400000000000003</c:v>
                </c:pt>
                <c:pt idx="5">
                  <c:v>0.93100000000000005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Sheet1!$B$2:$B$23</c:f>
              <c:numCache>
                <c:formatCode>General</c:formatCode>
                <c:ptCount val="22"/>
                <c:pt idx="14">
                  <c:v>403</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Sheet1!$C$2:$C$23</c:f>
              <c:numCache>
                <c:formatCode>General</c:formatCode>
                <c:ptCount val="22"/>
                <c:pt idx="0">
                  <c:v>32</c:v>
                </c:pt>
                <c:pt idx="1">
                  <c:v>32</c:v>
                </c:pt>
                <c:pt idx="2">
                  <c:v>43</c:v>
                </c:pt>
                <c:pt idx="3">
                  <c:v>85</c:v>
                </c:pt>
                <c:pt idx="4">
                  <c:v>132</c:v>
                </c:pt>
                <c:pt idx="5">
                  <c:v>148</c:v>
                </c:pt>
                <c:pt idx="6">
                  <c:v>149</c:v>
                </c:pt>
                <c:pt idx="7">
                  <c:v>189</c:v>
                </c:pt>
                <c:pt idx="8">
                  <c:v>204</c:v>
                </c:pt>
                <c:pt idx="9">
                  <c:v>210</c:v>
                </c:pt>
                <c:pt idx="10">
                  <c:v>308</c:v>
                </c:pt>
                <c:pt idx="11">
                  <c:v>323</c:v>
                </c:pt>
                <c:pt idx="12">
                  <c:v>328</c:v>
                </c:pt>
                <c:pt idx="13">
                  <c:v>336</c:v>
                </c:pt>
                <c:pt idx="15">
                  <c:v>441</c:v>
                </c:pt>
                <c:pt idx="16">
                  <c:v>456</c:v>
                </c:pt>
                <c:pt idx="17">
                  <c:v>461</c:v>
                </c:pt>
                <c:pt idx="18">
                  <c:v>478</c:v>
                </c:pt>
                <c:pt idx="19">
                  <c:v>962</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Camden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2.49066657616074E-2"/>
                  <c:y val="2.85305757776034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6AE-416F-97F0-CE68242BFA02}"/>
                </c:ext>
              </c:extLst>
            </c:dLbl>
            <c:dLbl>
              <c:idx val="1"/>
              <c:layout>
                <c:manualLayout>
                  <c:x val="-3.2090573807584399E-2"/>
                  <c:y val="2.59124865539472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AE-416F-97F0-CE68242BFA02}"/>
                </c:ext>
              </c:extLst>
            </c:dLbl>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Sheet1!$B$2:$M$2</c:f>
              <c:numCache>
                <c:formatCode>0.0%</c:formatCode>
                <c:ptCount val="12"/>
                <c:pt idx="0">
                  <c:v>5.2999999999999999E-2</c:v>
                </c:pt>
                <c:pt idx="1">
                  <c:v>4.8000000000000001E-2</c:v>
                </c:pt>
                <c:pt idx="2">
                  <c:v>4.3999999999999997E-2</c:v>
                </c:pt>
                <c:pt idx="3">
                  <c:v>3.7999999999999999E-2</c:v>
                </c:pt>
                <c:pt idx="4">
                  <c:v>3.6999999999999998E-2</c:v>
                </c:pt>
                <c:pt idx="5">
                  <c:v>0.04</c:v>
                </c:pt>
                <c:pt idx="6">
                  <c:v>4.2000000000000003E-2</c:v>
                </c:pt>
                <c:pt idx="7">
                  <c:v>4.2000000000000003E-2</c:v>
                </c:pt>
                <c:pt idx="8">
                  <c:v>3.1E-2</c:v>
                </c:pt>
                <c:pt idx="9">
                  <c:v>3.2000000000000001E-2</c:v>
                </c:pt>
                <c:pt idx="10">
                  <c:v>3.3000000000000002E-2</c:v>
                </c:pt>
                <c:pt idx="11" formatCode="0.00%">
                  <c:v>3.5000000000000003E-2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0"/>
              <c:layout>
                <c:manualLayout>
                  <c:x val="-2.4766607837813377E-2"/>
                  <c:y val="-3.26343790984949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6AE-416F-97F0-CE68242BFA02}"/>
                </c:ext>
              </c:extLst>
            </c:dLbl>
            <c:dLbl>
              <c:idx val="1"/>
              <c:layout>
                <c:manualLayout>
                  <c:x val="-2.4766607837813401E-2"/>
                  <c:y val="-2.21620222038704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AE-416F-97F0-CE68242BFA0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Sheet1!$B$3:$M$3</c:f>
              <c:numCache>
                <c:formatCode>0.0%</c:formatCode>
                <c:ptCount val="12"/>
                <c:pt idx="0">
                  <c:v>5.6000000000000001E-2</c:v>
                </c:pt>
                <c:pt idx="1">
                  <c:v>5.0999999999999997E-2</c:v>
                </c:pt>
                <c:pt idx="2">
                  <c:v>4.3999999999999997E-2</c:v>
                </c:pt>
                <c:pt idx="3">
                  <c:v>3.6999999999999998E-2</c:v>
                </c:pt>
                <c:pt idx="4">
                  <c:v>3.5000000000000003E-2</c:v>
                </c:pt>
                <c:pt idx="5">
                  <c:v>3.5999999999999997E-2</c:v>
                </c:pt>
                <c:pt idx="6">
                  <c:v>3.5999999999999997E-2</c:v>
                </c:pt>
                <c:pt idx="7">
                  <c:v>3.2000000000000001E-2</c:v>
                </c:pt>
                <c:pt idx="8">
                  <c:v>2.8000000000000001E-2</c:v>
                </c:pt>
                <c:pt idx="9">
                  <c:v>0.03</c:v>
                </c:pt>
                <c:pt idx="10">
                  <c:v>3.1E-2</c:v>
                </c:pt>
                <c:pt idx="11" formatCode="0.00%">
                  <c:v>3.1E-2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2.5499999999999998E-2</c:v>
                </c:pt>
                <c:pt idx="1">
                  <c:v>2.75E-2</c:v>
                </c:pt>
                <c:pt idx="2">
                  <c:v>2.8500000000000001E-2</c:v>
                </c:pt>
                <c:pt idx="3">
                  <c:v>0.03</c:v>
                </c:pt>
                <c:pt idx="4">
                  <c:v>0.03</c:v>
                </c:pt>
                <c:pt idx="5">
                  <c:v>3.1E-2</c:v>
                </c:pt>
                <c:pt idx="6">
                  <c:v>3.2000000000000001E-2</c:v>
                </c:pt>
                <c:pt idx="7">
                  <c:v>3.2000000000000001E-2</c:v>
                </c:pt>
                <c:pt idx="8">
                  <c:v>3.3500000000000002E-2</c:v>
                </c:pt>
                <c:pt idx="9">
                  <c:v>3.4000000000000002E-2</c:v>
                </c:pt>
                <c:pt idx="10">
                  <c:v>3.4000000000000002E-2</c:v>
                </c:pt>
                <c:pt idx="11">
                  <c:v>3.5000000000000003E-2</c:v>
                </c:pt>
                <c:pt idx="12">
                  <c:v>3.7499999999999999E-2</c:v>
                </c:pt>
                <c:pt idx="13">
                  <c:v>3.85E-2</c:v>
                </c:pt>
                <c:pt idx="15">
                  <c:v>4.4999999999999998E-2</c:v>
                </c:pt>
                <c:pt idx="16">
                  <c:v>4.65E-2</c:v>
                </c:pt>
                <c:pt idx="17">
                  <c:v>4.8000000000000001E-2</c:v>
                </c:pt>
                <c:pt idx="18">
                  <c:v>4.9000000000000002E-2</c:v>
                </c:pt>
                <c:pt idx="19">
                  <c:v>4.9000000000000002E-2</c:v>
                </c:pt>
                <c:pt idx="20">
                  <c:v>5.7500000000000002E-2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14" formatCode="0.0">
                  <c:v>3.9E-2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3.6%</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8015088454142379"/>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Sheet1!$B$2:$B$22</c:f>
              <c:numCache>
                <c:formatCode>0.00%</c:formatCode>
                <c:ptCount val="21"/>
                <c:pt idx="0">
                  <c:v>0.16870260000000001</c:v>
                </c:pt>
                <c:pt idx="1">
                  <c:v>8.6116600000000001E-2</c:v>
                </c:pt>
                <c:pt idx="2">
                  <c:v>8.2028100000000007E-2</c:v>
                </c:pt>
                <c:pt idx="3" formatCode="General">
                  <c:v>7.8353699999999998E-2</c:v>
                </c:pt>
                <c:pt idx="4">
                  <c:v>7.8090400000000004E-2</c:v>
                </c:pt>
                <c:pt idx="6">
                  <c:v>7.0121699999999995E-2</c:v>
                </c:pt>
                <c:pt idx="7">
                  <c:v>6.6516500000000006E-2</c:v>
                </c:pt>
                <c:pt idx="8">
                  <c:v>5.8640900000000003E-2</c:v>
                </c:pt>
                <c:pt idx="9">
                  <c:v>5.8384100000000001E-2</c:v>
                </c:pt>
                <c:pt idx="10">
                  <c:v>5.6744000000000003E-2</c:v>
                </c:pt>
                <c:pt idx="11">
                  <c:v>5.34146E-2</c:v>
                </c:pt>
                <c:pt idx="12">
                  <c:v>4.9820900000000001E-2</c:v>
                </c:pt>
                <c:pt idx="13">
                  <c:v>4.9411900000000002E-2</c:v>
                </c:pt>
                <c:pt idx="14">
                  <c:v>4.8206499999999999E-2</c:v>
                </c:pt>
                <c:pt idx="15">
                  <c:v>4.68019E-2</c:v>
                </c:pt>
                <c:pt idx="16">
                  <c:v>4.1471300000000003E-2</c:v>
                </c:pt>
                <c:pt idx="17">
                  <c:v>3.8594900000000001E-2</c:v>
                </c:pt>
                <c:pt idx="18">
                  <c:v>3.5555200000000002E-2</c:v>
                </c:pt>
                <c:pt idx="19">
                  <c:v>3.4435100000000003E-2</c:v>
                </c:pt>
                <c:pt idx="20">
                  <c:v>3.42948E-2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Sheet1!$C$2:$C$22</c:f>
              <c:numCache>
                <c:formatCode>General</c:formatCode>
                <c:ptCount val="21"/>
                <c:pt idx="5" formatCode="0.0%">
                  <c:v>7.6357599999999998E-2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4517900843309002"/>
          <c:y val="0.91164197701400906"/>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6.6317600000000004E-2</c:v>
                </c:pt>
                <c:pt idx="1">
                  <c:v>6.4753099999999994E-2</c:v>
                </c:pt>
                <c:pt idx="2">
                  <c:v>6.8658800000000006E-2</c:v>
                </c:pt>
                <c:pt idx="3">
                  <c:v>7.2070999999999996E-2</c:v>
                </c:pt>
                <c:pt idx="4">
                  <c:v>7.6357599999999998E-2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56</c:v>
                </c:pt>
                <c:pt idx="1">
                  <c:v>56</c:v>
                </c:pt>
                <c:pt idx="2">
                  <c:v>55</c:v>
                </c:pt>
                <c:pt idx="3">
                  <c:v>56</c:v>
                </c:pt>
                <c:pt idx="4">
                  <c:v>57</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473980361827921"/>
          <c:y val="2.2254750892818548E-2"/>
          <c:w val="0.80119762530337424"/>
          <c:h val="0.9357453477225204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Freedom Prep Charter School</c:v>
                </c:pt>
                <c:pt idx="1">
                  <c:v>Lindenwold Public School District</c:v>
                </c:pt>
                <c:pt idx="2">
                  <c:v>Camden City School District</c:v>
                </c:pt>
                <c:pt idx="3">
                  <c:v>Mastery Schools of Camden, Inc.</c:v>
                </c:pt>
                <c:pt idx="4">
                  <c:v>Winslow Township School District</c:v>
                </c:pt>
                <c:pt idx="5">
                  <c:v>Gloucester City Public School District</c:v>
                </c:pt>
                <c:pt idx="6">
                  <c:v>Pennsauken Township Board of Education School District</c:v>
                </c:pt>
                <c:pt idx="7">
                  <c:v>Audubon Public School District</c:v>
                </c:pt>
                <c:pt idx="8">
                  <c:v>Black Horse Pike Regional School District</c:v>
                </c:pt>
                <c:pt idx="9">
                  <c:v>Pine Hill School District</c:v>
                </c:pt>
                <c:pt idx="10">
                  <c:v>Collingswood Public School District</c:v>
                </c:pt>
                <c:pt idx="11">
                  <c:v>Sterling Regional School District</c:v>
                </c:pt>
                <c:pt idx="12">
                  <c:v>Eastern Camden County Regional School District</c:v>
                </c:pt>
                <c:pt idx="13">
                  <c:v>Haddon Township School District</c:v>
                </c:pt>
                <c:pt idx="14">
                  <c:v>Camden's Promise Charter School</c:v>
                </c:pt>
                <c:pt idx="15">
                  <c:v>Cherry Hill School District</c:v>
                </c:pt>
                <c:pt idx="16">
                  <c:v>Camden County Technical School District</c:v>
                </c:pt>
                <c:pt idx="17">
                  <c:v>Haddon Heights School District</c:v>
                </c:pt>
                <c:pt idx="18">
                  <c:v>Haddonfield School District</c:v>
                </c:pt>
                <c:pt idx="19">
                  <c:v>LEAP Academy University Charter School</c:v>
                </c:pt>
              </c:strCache>
            </c:strRef>
          </c:cat>
          <c:val>
            <c:numRef>
              <c:f>Sheet1!$B$2:$B$21</c:f>
              <c:numCache>
                <c:formatCode>0%</c:formatCode>
                <c:ptCount val="20"/>
                <c:pt idx="0">
                  <c:v>38</c:v>
                </c:pt>
                <c:pt idx="1">
                  <c:v>65.099999999999994</c:v>
                </c:pt>
                <c:pt idx="2">
                  <c:v>66.3</c:v>
                </c:pt>
                <c:pt idx="3">
                  <c:v>74.900000000000006</c:v>
                </c:pt>
                <c:pt idx="4">
                  <c:v>78.3</c:v>
                </c:pt>
                <c:pt idx="5">
                  <c:v>82.2</c:v>
                </c:pt>
                <c:pt idx="6">
                  <c:v>84.5</c:v>
                </c:pt>
                <c:pt idx="7">
                  <c:v>85.6</c:v>
                </c:pt>
                <c:pt idx="8">
                  <c:v>86.7</c:v>
                </c:pt>
                <c:pt idx="9">
                  <c:v>86.8</c:v>
                </c:pt>
                <c:pt idx="10">
                  <c:v>88.2</c:v>
                </c:pt>
                <c:pt idx="11">
                  <c:v>92.7</c:v>
                </c:pt>
                <c:pt idx="12">
                  <c:v>93.6</c:v>
                </c:pt>
                <c:pt idx="13">
                  <c:v>94.2</c:v>
                </c:pt>
                <c:pt idx="14">
                  <c:v>94.2</c:v>
                </c:pt>
                <c:pt idx="15">
                  <c:v>94.7</c:v>
                </c:pt>
                <c:pt idx="16">
                  <c:v>96.5</c:v>
                </c:pt>
                <c:pt idx="17">
                  <c:v>97.4</c:v>
                </c:pt>
                <c:pt idx="18">
                  <c:v>97.8</c:v>
                </c:pt>
                <c:pt idx="19">
                  <c:v>97.8</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Grad. Rate 90.9%</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Sheet1!$A$2:$A$21</c:f>
              <c:strCache>
                <c:ptCount val="20"/>
                <c:pt idx="0">
                  <c:v>Freedom Prep Charter School</c:v>
                </c:pt>
                <c:pt idx="1">
                  <c:v>Lindenwold Public School District</c:v>
                </c:pt>
                <c:pt idx="2">
                  <c:v>Camden City School District</c:v>
                </c:pt>
                <c:pt idx="3">
                  <c:v>Mastery Schools of Camden, Inc.</c:v>
                </c:pt>
                <c:pt idx="4">
                  <c:v>Winslow Township School District</c:v>
                </c:pt>
                <c:pt idx="5">
                  <c:v>Gloucester City Public School District</c:v>
                </c:pt>
                <c:pt idx="6">
                  <c:v>Pennsauken Township Board of Education School District</c:v>
                </c:pt>
                <c:pt idx="7">
                  <c:v>Audubon Public School District</c:v>
                </c:pt>
                <c:pt idx="8">
                  <c:v>Black Horse Pike Regional School District</c:v>
                </c:pt>
                <c:pt idx="9">
                  <c:v>Pine Hill School District</c:v>
                </c:pt>
                <c:pt idx="10">
                  <c:v>Collingswood Public School District</c:v>
                </c:pt>
                <c:pt idx="11">
                  <c:v>Sterling Regional School District</c:v>
                </c:pt>
                <c:pt idx="12">
                  <c:v>Eastern Camden County Regional School District</c:v>
                </c:pt>
                <c:pt idx="13">
                  <c:v>Haddon Township School District</c:v>
                </c:pt>
                <c:pt idx="14">
                  <c:v>Camden's Promise Charter School</c:v>
                </c:pt>
                <c:pt idx="15">
                  <c:v>Cherry Hill School District</c:v>
                </c:pt>
                <c:pt idx="16">
                  <c:v>Camden County Technical School District</c:v>
                </c:pt>
                <c:pt idx="17">
                  <c:v>Haddon Heights School District</c:v>
                </c:pt>
                <c:pt idx="18">
                  <c:v>Haddonfield School District</c:v>
                </c:pt>
                <c:pt idx="19">
                  <c:v>LEAP Academy University Charter School</c:v>
                </c:pt>
              </c:strCache>
            </c:strRef>
          </c:cat>
          <c:val>
            <c:numRef>
              <c:f>Sheet1!$C$2:$C$21</c:f>
              <c:numCache>
                <c:formatCode>0%</c:formatCode>
                <c:ptCount val="20"/>
                <c:pt idx="0">
                  <c:v>90.9</c:v>
                </c:pt>
                <c:pt idx="1">
                  <c:v>90.9</c:v>
                </c:pt>
                <c:pt idx="2">
                  <c:v>90.9</c:v>
                </c:pt>
                <c:pt idx="3">
                  <c:v>90.9</c:v>
                </c:pt>
                <c:pt idx="4">
                  <c:v>90.9</c:v>
                </c:pt>
                <c:pt idx="5">
                  <c:v>90.9</c:v>
                </c:pt>
                <c:pt idx="6">
                  <c:v>90.9</c:v>
                </c:pt>
                <c:pt idx="7">
                  <c:v>90.9</c:v>
                </c:pt>
                <c:pt idx="8">
                  <c:v>90.9</c:v>
                </c:pt>
                <c:pt idx="9">
                  <c:v>90.9</c:v>
                </c:pt>
                <c:pt idx="10">
                  <c:v>90.9</c:v>
                </c:pt>
                <c:pt idx="11">
                  <c:v>90.9</c:v>
                </c:pt>
                <c:pt idx="12">
                  <c:v>90.9</c:v>
                </c:pt>
                <c:pt idx="13">
                  <c:v>90.9</c:v>
                </c:pt>
                <c:pt idx="14">
                  <c:v>90.9</c:v>
                </c:pt>
                <c:pt idx="15">
                  <c:v>90.9</c:v>
                </c:pt>
                <c:pt idx="16">
                  <c:v>90.9</c:v>
                </c:pt>
                <c:pt idx="17">
                  <c:v>90.9</c:v>
                </c:pt>
                <c:pt idx="18">
                  <c:v>90.9</c:v>
                </c:pt>
                <c:pt idx="19">
                  <c:v>90.9</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0889412353009273"/>
          <c:y val="0.9401915677388003"/>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0.83099999999999996</c:v>
                </c:pt>
                <c:pt idx="1">
                  <c:v>0.85699999999999998</c:v>
                </c:pt>
                <c:pt idx="2">
                  <c:v>0.88300000000000001</c:v>
                </c:pt>
                <c:pt idx="3">
                  <c:v>0.86499999999999999</c:v>
                </c:pt>
                <c:pt idx="4">
                  <c:v>0.90700000000000003</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households with broadband access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Sheet1!$B$2:$B$22</c:f>
              <c:numCache>
                <c:formatCode>0.0%</c:formatCode>
                <c:ptCount val="21"/>
                <c:pt idx="0">
                  <c:v>0.876</c:v>
                </c:pt>
                <c:pt idx="1">
                  <c:v>0.877</c:v>
                </c:pt>
                <c:pt idx="2">
                  <c:v>0.89100000000000001</c:v>
                </c:pt>
                <c:pt idx="3">
                  <c:v>0.89400000000000002</c:v>
                </c:pt>
                <c:pt idx="4">
                  <c:v>0.90200000000000002</c:v>
                </c:pt>
                <c:pt idx="5">
                  <c:v>0.90300000000000002</c:v>
                </c:pt>
                <c:pt idx="7">
                  <c:v>0.90800000000000003</c:v>
                </c:pt>
                <c:pt idx="8" formatCode="General">
                  <c:v>0.90800000000000003</c:v>
                </c:pt>
                <c:pt idx="9">
                  <c:v>0.91200000000000003</c:v>
                </c:pt>
                <c:pt idx="10">
                  <c:v>0.91300000000000003</c:v>
                </c:pt>
                <c:pt idx="11">
                  <c:v>0.92600000000000005</c:v>
                </c:pt>
                <c:pt idx="12">
                  <c:v>0.92900000000000005</c:v>
                </c:pt>
                <c:pt idx="13">
                  <c:v>0.93300000000000005</c:v>
                </c:pt>
                <c:pt idx="14">
                  <c:v>0.93799999999999994</c:v>
                </c:pt>
                <c:pt idx="15">
                  <c:v>0.93899999999999995</c:v>
                </c:pt>
                <c:pt idx="16">
                  <c:v>0.94099999999999995</c:v>
                </c:pt>
                <c:pt idx="17">
                  <c:v>0.94199999999999995</c:v>
                </c:pt>
                <c:pt idx="18">
                  <c:v>0.94799999999999995</c:v>
                </c:pt>
                <c:pt idx="19">
                  <c:v>0.95499999999999996</c:v>
                </c:pt>
                <c:pt idx="20">
                  <c:v>0.95699999999999996</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Sheet1!$C$2:$C$22</c:f>
              <c:numCache>
                <c:formatCode>General</c:formatCode>
                <c:ptCount val="21"/>
                <c:pt idx="6">
                  <c:v>0.90700000000000003</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91.9%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17">
                  <c:v>378.8</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9">
                  <c:v>129.69999999999999</c:v>
                </c:pt>
                <c:pt idx="10">
                  <c:v>143.1</c:v>
                </c:pt>
                <c:pt idx="11">
                  <c:v>167.9</c:v>
                </c:pt>
                <c:pt idx="12">
                  <c:v>250.5</c:v>
                </c:pt>
                <c:pt idx="13">
                  <c:v>253.3</c:v>
                </c:pt>
                <c:pt idx="14">
                  <c:v>279.7</c:v>
                </c:pt>
                <c:pt idx="15">
                  <c:v>319.10000000000002</c:v>
                </c:pt>
                <c:pt idx="16">
                  <c:v>323.7</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1.2718523820886025E-2"/>
                  <c:y val="-6.5675143095696436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29</c:v>
                </c:pt>
                <c:pt idx="1">
                  <c:v>95</c:v>
                </c:pt>
                <c:pt idx="2">
                  <c:v>426</c:v>
                </c:pt>
                <c:pt idx="3">
                  <c:v>1356</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1156</c:v>
                </c:pt>
                <c:pt idx="1">
                  <c:v>7723</c:v>
                </c:pt>
                <c:pt idx="2">
                  <c:v>760</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Sheet1!$B$2:$B$22</c:f>
              <c:numCache>
                <c:formatCode>General</c:formatCode>
                <c:ptCount val="21"/>
                <c:pt idx="0">
                  <c:v>2.0334300000000001</c:v>
                </c:pt>
                <c:pt idx="1">
                  <c:v>2.4205700000000001</c:v>
                </c:pt>
                <c:pt idx="2">
                  <c:v>2.4972400000000001</c:v>
                </c:pt>
                <c:pt idx="3">
                  <c:v>2.5069699999999999</c:v>
                </c:pt>
                <c:pt idx="4">
                  <c:v>3.0266000000000002</c:v>
                </c:pt>
                <c:pt idx="5">
                  <c:v>3.0364800000000001</c:v>
                </c:pt>
                <c:pt idx="6">
                  <c:v>3.10765</c:v>
                </c:pt>
                <c:pt idx="7">
                  <c:v>4.0572600000000003</c:v>
                </c:pt>
                <c:pt idx="8">
                  <c:v>4.1986100000000004</c:v>
                </c:pt>
                <c:pt idx="9">
                  <c:v>4.3699000000000003</c:v>
                </c:pt>
                <c:pt idx="10">
                  <c:v>4.50047</c:v>
                </c:pt>
                <c:pt idx="11">
                  <c:v>4.5079399999999996</c:v>
                </c:pt>
                <c:pt idx="12">
                  <c:v>4.6536299999999997</c:v>
                </c:pt>
                <c:pt idx="13">
                  <c:v>5.3425799999999999</c:v>
                </c:pt>
                <c:pt idx="14">
                  <c:v>6.8001699999999996</c:v>
                </c:pt>
                <c:pt idx="15">
                  <c:v>6.8345599999999997</c:v>
                </c:pt>
                <c:pt idx="16">
                  <c:v>7.6551200000000001</c:v>
                </c:pt>
                <c:pt idx="17">
                  <c:v>7.8728999999999996</c:v>
                </c:pt>
                <c:pt idx="19">
                  <c:v>8.8496600000000001</c:v>
                </c:pt>
                <c:pt idx="20">
                  <c:v>21.33492</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Sheet1!$C$2:$C$22</c:f>
              <c:numCache>
                <c:formatCode>General</c:formatCode>
                <c:ptCount val="21"/>
                <c:pt idx="18">
                  <c:v>8.8375599999999999</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4.63</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Sheet1!$D$2:$D$22</c:f>
              <c:numCache>
                <c:formatCode>General</c:formatCode>
                <c:ptCount val="21"/>
                <c:pt idx="0">
                  <c:v>4.63103</c:v>
                </c:pt>
                <c:pt idx="1">
                  <c:v>4.63103</c:v>
                </c:pt>
                <c:pt idx="2">
                  <c:v>4.63103</c:v>
                </c:pt>
                <c:pt idx="3">
                  <c:v>4.63103</c:v>
                </c:pt>
                <c:pt idx="4">
                  <c:v>4.63103</c:v>
                </c:pt>
                <c:pt idx="5">
                  <c:v>4.63103</c:v>
                </c:pt>
                <c:pt idx="6">
                  <c:v>4.63103</c:v>
                </c:pt>
                <c:pt idx="7">
                  <c:v>4.63103</c:v>
                </c:pt>
                <c:pt idx="8">
                  <c:v>4.63103</c:v>
                </c:pt>
                <c:pt idx="9">
                  <c:v>4.63103</c:v>
                </c:pt>
                <c:pt idx="10">
                  <c:v>4.63103</c:v>
                </c:pt>
                <c:pt idx="11">
                  <c:v>4.63103</c:v>
                </c:pt>
                <c:pt idx="12">
                  <c:v>4.63103</c:v>
                </c:pt>
                <c:pt idx="13">
                  <c:v>4.63103</c:v>
                </c:pt>
                <c:pt idx="14">
                  <c:v>4.63103</c:v>
                </c:pt>
                <c:pt idx="15">
                  <c:v>4.63103</c:v>
                </c:pt>
                <c:pt idx="16">
                  <c:v>4.63103</c:v>
                </c:pt>
                <c:pt idx="17">
                  <c:v>4.63103</c:v>
                </c:pt>
                <c:pt idx="18">
                  <c:v>4.63103</c:v>
                </c:pt>
                <c:pt idx="19">
                  <c:v>4.63103</c:v>
                </c:pt>
                <c:pt idx="20">
                  <c:v>4.63103</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9021456692913385"/>
          <c:y val="0.89915129871408717"/>
          <c:w val="0.14014296259842518"/>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 Camden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23.495539999999998</c:v>
                </c:pt>
                <c:pt idx="1">
                  <c:v>17.71095</c:v>
                </c:pt>
                <c:pt idx="2">
                  <c:v>12.700810000000001</c:v>
                </c:pt>
                <c:pt idx="3">
                  <c:v>12.571899999999999</c:v>
                </c:pt>
                <c:pt idx="4">
                  <c:v>8.8000000000000007</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10.5</c:v>
                </c:pt>
                <c:pt idx="1">
                  <c:v>9.3191199999999998</c:v>
                </c:pt>
                <c:pt idx="2">
                  <c:v>7.4523599999999997</c:v>
                </c:pt>
                <c:pt idx="3">
                  <c:v>7.5911299999999997</c:v>
                </c:pt>
                <c:pt idx="4">
                  <c:v>4.63103</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24044852726742491"/>
          <c:y val="6.8140319163664999E-3"/>
          <c:w val="0.70796412948381449"/>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Sheet1!$B$2:$B$22</c:f>
              <c:numCache>
                <c:formatCode>General</c:formatCode>
                <c:ptCount val="21"/>
                <c:pt idx="19">
                  <c:v>163</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Sheet1!$C$2:$C$22</c:f>
              <c:numCache>
                <c:formatCode>General</c:formatCode>
                <c:ptCount val="21"/>
                <c:pt idx="0">
                  <c:v>15</c:v>
                </c:pt>
                <c:pt idx="1">
                  <c:v>15</c:v>
                </c:pt>
                <c:pt idx="2">
                  <c:v>17</c:v>
                </c:pt>
                <c:pt idx="3">
                  <c:v>24</c:v>
                </c:pt>
                <c:pt idx="4">
                  <c:v>42</c:v>
                </c:pt>
                <c:pt idx="5">
                  <c:v>53</c:v>
                </c:pt>
                <c:pt idx="6">
                  <c:v>59</c:v>
                </c:pt>
                <c:pt idx="7">
                  <c:v>69</c:v>
                </c:pt>
                <c:pt idx="8">
                  <c:v>78</c:v>
                </c:pt>
                <c:pt idx="9">
                  <c:v>88</c:v>
                </c:pt>
                <c:pt idx="10">
                  <c:v>89</c:v>
                </c:pt>
                <c:pt idx="11">
                  <c:v>92</c:v>
                </c:pt>
                <c:pt idx="12">
                  <c:v>92</c:v>
                </c:pt>
                <c:pt idx="13">
                  <c:v>93</c:v>
                </c:pt>
                <c:pt idx="14">
                  <c:v>96</c:v>
                </c:pt>
                <c:pt idx="15">
                  <c:v>123</c:v>
                </c:pt>
                <c:pt idx="16">
                  <c:v>124</c:v>
                </c:pt>
                <c:pt idx="17">
                  <c:v>140</c:v>
                </c:pt>
                <c:pt idx="18">
                  <c:v>143</c:v>
                </c:pt>
                <c:pt idx="19">
                  <c:v>163</c:v>
                </c:pt>
                <c:pt idx="20">
                  <c:v>198</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Sheet1!$D$2:$D$22</c:f>
              <c:numCache>
                <c:formatCode>General</c:formatCode>
                <c:ptCount val="21"/>
                <c:pt idx="0">
                  <c:v>99</c:v>
                </c:pt>
                <c:pt idx="1">
                  <c:v>89</c:v>
                </c:pt>
                <c:pt idx="2">
                  <c:v>96</c:v>
                </c:pt>
                <c:pt idx="3">
                  <c:v>123</c:v>
                </c:pt>
                <c:pt idx="4">
                  <c:v>164</c:v>
                </c:pt>
                <c:pt idx="5">
                  <c:v>365</c:v>
                </c:pt>
                <c:pt idx="6">
                  <c:v>533</c:v>
                </c:pt>
                <c:pt idx="7">
                  <c:v>298</c:v>
                </c:pt>
                <c:pt idx="8">
                  <c:v>300</c:v>
                </c:pt>
                <c:pt idx="9">
                  <c:v>836</c:v>
                </c:pt>
                <c:pt idx="10">
                  <c:v>771</c:v>
                </c:pt>
                <c:pt idx="11">
                  <c:v>730</c:v>
                </c:pt>
                <c:pt idx="12">
                  <c:v>710</c:v>
                </c:pt>
                <c:pt idx="13">
                  <c:v>821</c:v>
                </c:pt>
                <c:pt idx="14">
                  <c:v>499</c:v>
                </c:pt>
                <c:pt idx="15">
                  <c:v>572</c:v>
                </c:pt>
                <c:pt idx="16">
                  <c:v>1100</c:v>
                </c:pt>
                <c:pt idx="17">
                  <c:v>1005</c:v>
                </c:pt>
                <c:pt idx="18">
                  <c:v>1211</c:v>
                </c:pt>
                <c:pt idx="19">
                  <c:v>1315</c:v>
                </c:pt>
                <c:pt idx="20">
                  <c:v>1810</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Violence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Sheet1!$E$2:$E$22</c:f>
              <c:numCache>
                <c:formatCode>General</c:formatCode>
                <c:ptCount val="21"/>
                <c:pt idx="19">
                  <c:v>1315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Rate of Social Associations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8.4</c:v>
                </c:pt>
                <c:pt idx="1">
                  <c:v>8.1999999999999993</c:v>
                </c:pt>
                <c:pt idx="2">
                  <c:v>8.1</c:v>
                </c:pt>
                <c:pt idx="3">
                  <c:v>8</c:v>
                </c:pt>
                <c:pt idx="4">
                  <c:v>7.9319822655000003</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Sheet1!$B$2:$B$22</c:f>
              <c:numCache>
                <c:formatCode>General</c:formatCode>
                <c:ptCount val="21"/>
                <c:pt idx="0">
                  <c:v>74.922007734999994</c:v>
                </c:pt>
                <c:pt idx="1">
                  <c:v>64.155286419000007</c:v>
                </c:pt>
                <c:pt idx="2">
                  <c:v>63.919529808</c:v>
                </c:pt>
                <c:pt idx="3">
                  <c:v>63.272124165000001</c:v>
                </c:pt>
                <c:pt idx="4">
                  <c:v>62.320807535999997</c:v>
                </c:pt>
                <c:pt idx="5">
                  <c:v>61.424281014999998</c:v>
                </c:pt>
                <c:pt idx="6">
                  <c:v>60.815573332</c:v>
                </c:pt>
                <c:pt idx="7">
                  <c:v>59.450548632</c:v>
                </c:pt>
                <c:pt idx="8">
                  <c:v>57.911655209999999</c:v>
                </c:pt>
                <c:pt idx="9">
                  <c:v>57.810663214000002</c:v>
                </c:pt>
                <c:pt idx="11">
                  <c:v>55.675839619999998</c:v>
                </c:pt>
                <c:pt idx="12">
                  <c:v>54.086268781999998</c:v>
                </c:pt>
                <c:pt idx="13">
                  <c:v>54.048709971999997</c:v>
                </c:pt>
                <c:pt idx="14">
                  <c:v>51.688280499999998</c:v>
                </c:pt>
                <c:pt idx="15">
                  <c:v>49.040392269000002</c:v>
                </c:pt>
                <c:pt idx="16">
                  <c:v>48.940149726999998</c:v>
                </c:pt>
                <c:pt idx="17">
                  <c:v>47.290237234000003</c:v>
                </c:pt>
                <c:pt idx="18">
                  <c:v>43.271655655000004</c:v>
                </c:pt>
                <c:pt idx="19">
                  <c:v>39.194286669</c:v>
                </c:pt>
                <c:pt idx="20">
                  <c:v>35.139992941000003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Sheet1!$C$2:$C$22</c:f>
              <c:numCache>
                <c:formatCode>General</c:formatCode>
                <c:ptCount val="21"/>
                <c:pt idx="10" formatCode="0.00">
                  <c:v>56.904076592000003</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64</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Sheet1!$D$2:$D$22</c:f>
              <c:numCache>
                <c:formatCode>0</c:formatCode>
                <c:ptCount val="21"/>
                <c:pt idx="0">
                  <c:v>64</c:v>
                </c:pt>
                <c:pt idx="1">
                  <c:v>64</c:v>
                </c:pt>
                <c:pt idx="2">
                  <c:v>64</c:v>
                </c:pt>
                <c:pt idx="3">
                  <c:v>64</c:v>
                </c:pt>
                <c:pt idx="4">
                  <c:v>64</c:v>
                </c:pt>
                <c:pt idx="5">
                  <c:v>64</c:v>
                </c:pt>
                <c:pt idx="6">
                  <c:v>64</c:v>
                </c:pt>
                <c:pt idx="7">
                  <c:v>64</c:v>
                </c:pt>
                <c:pt idx="8">
                  <c:v>64</c:v>
                </c:pt>
                <c:pt idx="9">
                  <c:v>64</c:v>
                </c:pt>
                <c:pt idx="10">
                  <c:v>64</c:v>
                </c:pt>
                <c:pt idx="11">
                  <c:v>64</c:v>
                </c:pt>
                <c:pt idx="12">
                  <c:v>64</c:v>
                </c:pt>
                <c:pt idx="13">
                  <c:v>64</c:v>
                </c:pt>
                <c:pt idx="14">
                  <c:v>64</c:v>
                </c:pt>
                <c:pt idx="15">
                  <c:v>64</c:v>
                </c:pt>
                <c:pt idx="16">
                  <c:v>64</c:v>
                </c:pt>
                <c:pt idx="17">
                  <c:v>64</c:v>
                </c:pt>
                <c:pt idx="18">
                  <c:v>64</c:v>
                </c:pt>
                <c:pt idx="19">
                  <c:v>64</c:v>
                </c:pt>
                <c:pt idx="20">
                  <c:v>64</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Sheet1!$B$2:$B$22</c:f>
              <c:numCache>
                <c:formatCode>General</c:formatCode>
                <c:ptCount val="21"/>
                <c:pt idx="15">
                  <c:v>7.9319822655000003</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Sheet1!$C$2:$C$22</c:f>
              <c:numCache>
                <c:formatCode>General</c:formatCode>
                <c:ptCount val="21"/>
                <c:pt idx="0">
                  <c:v>13.108164201999999</c:v>
                </c:pt>
                <c:pt idx="1">
                  <c:v>12.009415382</c:v>
                </c:pt>
                <c:pt idx="2">
                  <c:v>11.681765825999999</c:v>
                </c:pt>
                <c:pt idx="3">
                  <c:v>10.548029167999999</c:v>
                </c:pt>
                <c:pt idx="4">
                  <c:v>10.081750312</c:v>
                </c:pt>
                <c:pt idx="5">
                  <c:v>10.067479321</c:v>
                </c:pt>
                <c:pt idx="6">
                  <c:v>9.7470326207000006</c:v>
                </c:pt>
                <c:pt idx="7">
                  <c:v>9.6957458912999996</c:v>
                </c:pt>
                <c:pt idx="8">
                  <c:v>9.2781943497999997</c:v>
                </c:pt>
                <c:pt idx="9">
                  <c:v>9.0712989814</c:v>
                </c:pt>
                <c:pt idx="10">
                  <c:v>9.0073918830000004</c:v>
                </c:pt>
                <c:pt idx="11">
                  <c:v>8.5312004586000008</c:v>
                </c:pt>
                <c:pt idx="12">
                  <c:v>8.5164765914</c:v>
                </c:pt>
                <c:pt idx="13">
                  <c:v>8.2146456482999994</c:v>
                </c:pt>
                <c:pt idx="14">
                  <c:v>8.0699461962000001</c:v>
                </c:pt>
                <c:pt idx="16">
                  <c:v>7.8091698067999999</c:v>
                </c:pt>
                <c:pt idx="17">
                  <c:v>7.3261623771000002</c:v>
                </c:pt>
                <c:pt idx="18">
                  <c:v>7.1945033994000003</c:v>
                </c:pt>
                <c:pt idx="19">
                  <c:v>6.6485482585</c:v>
                </c:pt>
                <c:pt idx="20">
                  <c:v>5.5980204447000004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8.5</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Sheet1!$D$2:$D$22</c:f>
              <c:numCache>
                <c:formatCode>General</c:formatCode>
                <c:ptCount val="21"/>
                <c:pt idx="0">
                  <c:v>8.5</c:v>
                </c:pt>
                <c:pt idx="1">
                  <c:v>8.5</c:v>
                </c:pt>
                <c:pt idx="2">
                  <c:v>8.5</c:v>
                </c:pt>
                <c:pt idx="3">
                  <c:v>8.5</c:v>
                </c:pt>
                <c:pt idx="4">
                  <c:v>8.5</c:v>
                </c:pt>
                <c:pt idx="5">
                  <c:v>8.5</c:v>
                </c:pt>
                <c:pt idx="6">
                  <c:v>8.5</c:v>
                </c:pt>
                <c:pt idx="7">
                  <c:v>8.5</c:v>
                </c:pt>
                <c:pt idx="8">
                  <c:v>8.5</c:v>
                </c:pt>
                <c:pt idx="9">
                  <c:v>8.5</c:v>
                </c:pt>
                <c:pt idx="10">
                  <c:v>8.5</c:v>
                </c:pt>
                <c:pt idx="11">
                  <c:v>8.5</c:v>
                </c:pt>
                <c:pt idx="12">
                  <c:v>8.5</c:v>
                </c:pt>
                <c:pt idx="13">
                  <c:v>8.5</c:v>
                </c:pt>
                <c:pt idx="14">
                  <c:v>8.5</c:v>
                </c:pt>
                <c:pt idx="15">
                  <c:v>8.5</c:v>
                </c:pt>
                <c:pt idx="16">
                  <c:v>8.5</c:v>
                </c:pt>
                <c:pt idx="17">
                  <c:v>8.5</c:v>
                </c:pt>
                <c:pt idx="18">
                  <c:v>8.5</c:v>
                </c:pt>
                <c:pt idx="19">
                  <c:v>8.5</c:v>
                </c:pt>
                <c:pt idx="20">
                  <c:v>8.5</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56940375694904743"/>
          <c:y val="0.87962459137687043"/>
          <c:w val="0.14600973819340818"/>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Sheet1!$B$2:$B$22</c:f>
              <c:numCache>
                <c:formatCode>General</c:formatCode>
                <c:ptCount val="21"/>
                <c:pt idx="0">
                  <c:v>641</c:v>
                </c:pt>
                <c:pt idx="1">
                  <c:v>796</c:v>
                </c:pt>
                <c:pt idx="2" formatCode="#,##0">
                  <c:v>1210</c:v>
                </c:pt>
                <c:pt idx="3" formatCode="#,##0">
                  <c:v>1222</c:v>
                </c:pt>
                <c:pt idx="4" formatCode="#,##0">
                  <c:v>1364</c:v>
                </c:pt>
                <c:pt idx="5" formatCode="#,##0">
                  <c:v>1771</c:v>
                </c:pt>
                <c:pt idx="6" formatCode="#,##0">
                  <c:v>1947</c:v>
                </c:pt>
                <c:pt idx="7" formatCode="#,##0">
                  <c:v>2020</c:v>
                </c:pt>
                <c:pt idx="8" formatCode="#,##0">
                  <c:v>2034</c:v>
                </c:pt>
                <c:pt idx="9" formatCode="#,##0">
                  <c:v>2455</c:v>
                </c:pt>
                <c:pt idx="10">
                  <c:v>2492</c:v>
                </c:pt>
                <c:pt idx="11" formatCode="#,##0">
                  <c:v>2748</c:v>
                </c:pt>
                <c:pt idx="12" formatCode="#,##0">
                  <c:v>3377</c:v>
                </c:pt>
                <c:pt idx="13" formatCode="#,##0">
                  <c:v>3557</c:v>
                </c:pt>
                <c:pt idx="14" formatCode="#,##0">
                  <c:v>3596</c:v>
                </c:pt>
                <c:pt idx="15" formatCode="#,##0">
                  <c:v>3730</c:v>
                </c:pt>
                <c:pt idx="16" formatCode="#,##0">
                  <c:v>4096</c:v>
                </c:pt>
                <c:pt idx="17" formatCode="#,##0">
                  <c:v>4552</c:v>
                </c:pt>
                <c:pt idx="18" formatCode="#,##0">
                  <c:v>4783</c:v>
                </c:pt>
                <c:pt idx="20" formatCode="#,##0">
                  <c:v>7377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Sheet1!$C$2:$C$22</c:f>
              <c:numCache>
                <c:formatCode>General</c:formatCode>
                <c:ptCount val="21"/>
                <c:pt idx="19">
                  <c:v>7290</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6080</c:v>
                </c:pt>
                <c:pt idx="1">
                  <c:v>6185</c:v>
                </c:pt>
                <c:pt idx="2">
                  <c:v>5923</c:v>
                </c:pt>
                <c:pt idx="3">
                  <c:v>6532</c:v>
                </c:pt>
                <c:pt idx="4">
                  <c:v>7290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3.2625056484186586E-2"/>
                  <c:y val="-0.1124999930794787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3281</c:v>
                </c:pt>
                <c:pt idx="1">
                  <c:v>2498</c:v>
                </c:pt>
                <c:pt idx="2">
                  <c:v>619</c:v>
                </c:pt>
                <c:pt idx="3">
                  <c:v>536</c:v>
                </c:pt>
                <c:pt idx="4" formatCode="#,##0">
                  <c:v>175</c:v>
                </c:pt>
                <c:pt idx="5">
                  <c:v>77</c:v>
                </c:pt>
                <c:pt idx="6">
                  <c:v>173</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Sheet1!$B$2:$B$22</c:f>
              <c:numCache>
                <c:formatCode>General</c:formatCode>
                <c:ptCount val="21"/>
                <c:pt idx="5">
                  <c:v>64301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Sheet1!$C$2:$C$22</c:f>
              <c:numCache>
                <c:formatCode>"$"#,##0_);[Red]\("$"#,##0\)</c:formatCode>
                <c:ptCount val="21"/>
                <c:pt idx="0">
                  <c:v>47208</c:v>
                </c:pt>
                <c:pt idx="1">
                  <c:v>56309</c:v>
                </c:pt>
                <c:pt idx="2">
                  <c:v>56955</c:v>
                </c:pt>
                <c:pt idx="3">
                  <c:v>61127</c:v>
                </c:pt>
                <c:pt idx="4">
                  <c:v>63045</c:v>
                </c:pt>
                <c:pt idx="5">
                  <c:v>64301</c:v>
                </c:pt>
                <c:pt idx="6">
                  <c:v>66345</c:v>
                </c:pt>
                <c:pt idx="7">
                  <c:v>70489</c:v>
                </c:pt>
                <c:pt idx="8">
                  <c:v>71233</c:v>
                </c:pt>
                <c:pt idx="9">
                  <c:v>71968</c:v>
                </c:pt>
                <c:pt idx="10">
                  <c:v>73197</c:v>
                </c:pt>
                <c:pt idx="11">
                  <c:v>74275</c:v>
                </c:pt>
                <c:pt idx="12" formatCode="_(&quot;$&quot;* #,##0_);_(&quot;$&quot;* \(#,##0\);_(&quot;$&quot;* &quot;-&quot;??_);_(@_)">
                  <c:v>75273</c:v>
                </c:pt>
                <c:pt idx="13">
                  <c:v>77564</c:v>
                </c:pt>
                <c:pt idx="14">
                  <c:v>79744</c:v>
                </c:pt>
                <c:pt idx="15">
                  <c:v>80381</c:v>
                </c:pt>
                <c:pt idx="16">
                  <c:v>82567</c:v>
                </c:pt>
                <c:pt idx="17">
                  <c:v>94496</c:v>
                </c:pt>
                <c:pt idx="18">
                  <c:v>96808</c:v>
                </c:pt>
                <c:pt idx="19">
                  <c:v>100478</c:v>
                </c:pt>
                <c:pt idx="20">
                  <c:v>100747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Sheet1!$D$2:$D$22</c:f>
              <c:numCache>
                <c:formatCode>"$"#,##0_);[Red]\("$"#,##0\)</c:formatCode>
                <c:ptCount val="21"/>
                <c:pt idx="0">
                  <c:v>42564</c:v>
                </c:pt>
                <c:pt idx="1">
                  <c:v>51716</c:v>
                </c:pt>
                <c:pt idx="2">
                  <c:v>50693</c:v>
                </c:pt>
                <c:pt idx="3">
                  <c:v>52461</c:v>
                </c:pt>
                <c:pt idx="4">
                  <c:v>55858</c:v>
                </c:pt>
                <c:pt idx="5">
                  <c:v>57123</c:v>
                </c:pt>
                <c:pt idx="6">
                  <c:v>59222</c:v>
                </c:pt>
                <c:pt idx="7">
                  <c:v>56046</c:v>
                </c:pt>
                <c:pt idx="8">
                  <c:v>51365</c:v>
                </c:pt>
                <c:pt idx="9">
                  <c:v>56563</c:v>
                </c:pt>
                <c:pt idx="10">
                  <c:v>61423</c:v>
                </c:pt>
                <c:pt idx="11">
                  <c:v>61394</c:v>
                </c:pt>
                <c:pt idx="12" formatCode="_(&quot;$&quot;* #,##0_);_(&quot;$&quot;* \(#,##0\);_(&quot;$&quot;* &quot;-&quot;??_);_(@_)">
                  <c:v>64227</c:v>
                </c:pt>
                <c:pt idx="13">
                  <c:v>61091</c:v>
                </c:pt>
                <c:pt idx="14">
                  <c:v>62809</c:v>
                </c:pt>
                <c:pt idx="15">
                  <c:v>64840</c:v>
                </c:pt>
                <c:pt idx="16">
                  <c:v>67546</c:v>
                </c:pt>
                <c:pt idx="17">
                  <c:v>68388</c:v>
                </c:pt>
                <c:pt idx="18">
                  <c:v>72752</c:v>
                </c:pt>
                <c:pt idx="19">
                  <c:v>72889</c:v>
                </c:pt>
                <c:pt idx="20">
                  <c:v>74984</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Sheet1!$E$2:$E$22</c:f>
              <c:numCache>
                <c:formatCode>General</c:formatCode>
                <c:ptCount val="21"/>
                <c:pt idx="5">
                  <c:v>57123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56489</c:v>
                </c:pt>
                <c:pt idx="1">
                  <c:v>60222</c:v>
                </c:pt>
                <c:pt idx="2">
                  <c:v>57290</c:v>
                </c:pt>
                <c:pt idx="3">
                  <c:v>60734</c:v>
                </c:pt>
                <c:pt idx="4">
                  <c:v>64301</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_("$"* #,##0_);_("$"* \(#,##0\);_("$"* "-"??_);_(@_)</c:formatCode>
                <c:ptCount val="5"/>
                <c:pt idx="0">
                  <c:v>49196</c:v>
                </c:pt>
                <c:pt idx="1">
                  <c:v>46470</c:v>
                </c:pt>
                <c:pt idx="2">
                  <c:v>51803</c:v>
                </c:pt>
                <c:pt idx="3">
                  <c:v>49952</c:v>
                </c:pt>
                <c:pt idx="4">
                  <c:v>57123</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Sheet1!$B$2:$B$22</c:f>
              <c:numCache>
                <c:formatCode>General</c:formatCode>
                <c:ptCount val="21"/>
                <c:pt idx="0">
                  <c:v>47</c:v>
                </c:pt>
                <c:pt idx="1">
                  <c:v>100</c:v>
                </c:pt>
                <c:pt idx="2">
                  <c:v>105</c:v>
                </c:pt>
                <c:pt idx="3">
                  <c:v>128</c:v>
                </c:pt>
                <c:pt idx="4">
                  <c:v>148</c:v>
                </c:pt>
                <c:pt idx="5">
                  <c:v>157</c:v>
                </c:pt>
                <c:pt idx="6">
                  <c:v>233</c:v>
                </c:pt>
                <c:pt idx="7">
                  <c:v>235</c:v>
                </c:pt>
                <c:pt idx="8">
                  <c:v>246</c:v>
                </c:pt>
                <c:pt idx="9">
                  <c:v>287</c:v>
                </c:pt>
                <c:pt idx="10">
                  <c:v>306</c:v>
                </c:pt>
                <c:pt idx="11">
                  <c:v>353</c:v>
                </c:pt>
                <c:pt idx="12">
                  <c:v>377</c:v>
                </c:pt>
                <c:pt idx="13">
                  <c:v>385</c:v>
                </c:pt>
                <c:pt idx="14">
                  <c:v>397</c:v>
                </c:pt>
                <c:pt idx="16">
                  <c:v>465</c:v>
                </c:pt>
                <c:pt idx="17">
                  <c:v>501</c:v>
                </c:pt>
                <c:pt idx="18">
                  <c:v>506</c:v>
                </c:pt>
                <c:pt idx="19">
                  <c:v>587</c:v>
                </c:pt>
                <c:pt idx="20">
                  <c:v>666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Sheet1!$C$2:$C$22</c:f>
              <c:numCache>
                <c:formatCode>General</c:formatCode>
                <c:ptCount val="21"/>
                <c:pt idx="15">
                  <c:v>410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327</c:v>
                </c:pt>
                <c:pt idx="1">
                  <c:v>340</c:v>
                </c:pt>
                <c:pt idx="2">
                  <c:v>288</c:v>
                </c:pt>
                <c:pt idx="3">
                  <c:v>335</c:v>
                </c:pt>
                <c:pt idx="4">
                  <c:v>354</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Sheet1!$B$2:$B$22</c:f>
              <c:numCache>
                <c:formatCode>0%</c:formatCode>
                <c:ptCount val="21"/>
                <c:pt idx="0">
                  <c:v>0.35638297872340402</c:v>
                </c:pt>
                <c:pt idx="1">
                  <c:v>0.11764705882352899</c:v>
                </c:pt>
                <c:pt idx="2">
                  <c:v>0.10294117647058799</c:v>
                </c:pt>
                <c:pt idx="3">
                  <c:v>7.1428571428571397E-2</c:v>
                </c:pt>
                <c:pt idx="5">
                  <c:v>-6.7901234567901203E-2</c:v>
                </c:pt>
                <c:pt idx="6">
                  <c:v>-7.7419354838709695E-2</c:v>
                </c:pt>
                <c:pt idx="7">
                  <c:v>-0.107142857142857</c:v>
                </c:pt>
                <c:pt idx="8">
                  <c:v>-0.12</c:v>
                </c:pt>
                <c:pt idx="9">
                  <c:v>-0.125</c:v>
                </c:pt>
                <c:pt idx="10">
                  <c:v>-0.13218390804597699</c:v>
                </c:pt>
                <c:pt idx="11">
                  <c:v>-0.15454545454545501</c:v>
                </c:pt>
                <c:pt idx="12">
                  <c:v>-0.17716535433070901</c:v>
                </c:pt>
                <c:pt idx="13">
                  <c:v>-0.19323671497584499</c:v>
                </c:pt>
                <c:pt idx="14">
                  <c:v>-0.20909090909090899</c:v>
                </c:pt>
                <c:pt idx="15">
                  <c:v>-0.21379310344827601</c:v>
                </c:pt>
                <c:pt idx="16">
                  <c:v>-0.217391304347826</c:v>
                </c:pt>
                <c:pt idx="17">
                  <c:v>-0.23140495867768601</c:v>
                </c:pt>
                <c:pt idx="18">
                  <c:v>-0.238095238095238</c:v>
                </c:pt>
                <c:pt idx="19">
                  <c:v>-0.30158730158730201</c:v>
                </c:pt>
                <c:pt idx="20">
                  <c:v>-0.4</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Sheet1!$C$2:$C$22</c:f>
              <c:numCache>
                <c:formatCode>General</c:formatCode>
                <c:ptCount val="21"/>
                <c:pt idx="4">
                  <c:v>5.6716417910447799E-2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Sheet1!$D$2:$D$22</c:f>
              <c:numCache>
                <c:formatCode>0%</c:formatCode>
                <c:ptCount val="2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pt idx="19">
                  <c:v>-0.05</c:v>
                </c:pt>
                <c:pt idx="20">
                  <c:v>-0.05</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Camden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Heroin</c:v>
                </c:pt>
                <c:pt idx="2">
                  <c:v>Other Opiates</c:v>
                </c:pt>
                <c:pt idx="3">
                  <c:v>Cocaine</c:v>
                </c:pt>
                <c:pt idx="4">
                  <c:v>Marijuana</c:v>
                </c:pt>
                <c:pt idx="5">
                  <c:v>Methamphetamines</c:v>
                </c:pt>
                <c:pt idx="6">
                  <c:v>Other Drugs</c:v>
                </c:pt>
              </c:strCache>
            </c:strRef>
          </c:cat>
          <c:val>
            <c:numRef>
              <c:f>Sheet1!$B$2:$H$2</c:f>
              <c:numCache>
                <c:formatCode>0%</c:formatCode>
                <c:ptCount val="7"/>
                <c:pt idx="0">
                  <c:v>0.31</c:v>
                </c:pt>
                <c:pt idx="1">
                  <c:v>0.4</c:v>
                </c:pt>
                <c:pt idx="2">
                  <c:v>0.1</c:v>
                </c:pt>
                <c:pt idx="3">
                  <c:v>0.05</c:v>
                </c:pt>
                <c:pt idx="4">
                  <c:v>7.0000000000000007E-2</c:v>
                </c:pt>
                <c:pt idx="5">
                  <c:v>0.01</c:v>
                </c:pt>
                <c:pt idx="6">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0.109</c:v>
                </c:pt>
                <c:pt idx="1">
                  <c:v>0.11</c:v>
                </c:pt>
                <c:pt idx="2">
                  <c:v>0.106</c:v>
                </c:pt>
                <c:pt idx="3">
                  <c:v>0.112</c:v>
                </c:pt>
                <c:pt idx="4">
                  <c:v>0.11600000000000001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Acute Care Family Support</c:v>
                </c:pt>
                <c:pt idx="1">
                  <c:v>Access Center</c:v>
                </c:pt>
                <c:pt idx="2">
                  <c:v>Certified Community Behavioral Health Clinic (CCBHC)</c:v>
                </c:pt>
                <c:pt idx="3">
                  <c:v>Crisis Diversion</c:v>
                </c:pt>
                <c:pt idx="4">
                  <c:v>Crisis House</c:v>
                </c:pt>
                <c:pt idx="5">
                  <c:v>Early Intervention Support Services (EISS)</c:v>
                </c:pt>
                <c:pt idx="6">
                  <c:v>County Mental Health Board</c:v>
                </c:pt>
                <c:pt idx="7">
                  <c:v>Emergency Services</c:v>
                </c:pt>
                <c:pt idx="8">
                  <c:v>Homeless Services (PATH)</c:v>
                </c:pt>
                <c:pt idx="9">
                  <c:v>Integrated Case Management Services</c:v>
                </c:pt>
                <c:pt idx="10">
                  <c:v>Intensive Family Support</c:v>
                </c:pt>
                <c:pt idx="11">
                  <c:v>Intensive Outpatient Tx and Support Services</c:v>
                </c:pt>
                <c:pt idx="12">
                  <c:v>Involuntary Outpatient Commitment</c:v>
                </c:pt>
                <c:pt idx="13">
                  <c:v>Justice Involved Services</c:v>
                </c:pt>
                <c:pt idx="14">
                  <c:v>Outpatient</c:v>
                </c:pt>
                <c:pt idx="15">
                  <c:v>Partial Care</c:v>
                </c:pt>
                <c:pt idx="16">
                  <c:v>Peer Respite Program</c:v>
                </c:pt>
                <c:pt idx="17">
                  <c:v>Program of Assertive Community Treatment (PACT)</c:v>
                </c:pt>
                <c:pt idx="18">
                  <c:v>Residential Intensive Support Team (RIST)</c:v>
                </c:pt>
                <c:pt idx="19">
                  <c:v>Residential Services</c:v>
                </c:pt>
                <c:pt idx="20">
                  <c:v>Self-Help Center</c:v>
                </c:pt>
                <c:pt idx="21">
                  <c:v>Short Term Care Facility</c:v>
                </c:pt>
                <c:pt idx="22">
                  <c:v>State and County Hospitals</c:v>
                </c:pt>
                <c:pt idx="23">
                  <c:v>Supported Education</c:v>
                </c:pt>
                <c:pt idx="24">
                  <c:v>Supported Employment</c:v>
                </c:pt>
                <c:pt idx="25">
                  <c:v>Community Support Services</c:v>
                </c:pt>
                <c:pt idx="26">
                  <c:v>Systems Advocacy</c:v>
                </c:pt>
                <c:pt idx="27">
                  <c:v>Voluntary Unit</c:v>
                </c:pt>
                <c:pt idx="28">
                  <c:v>Primary Screening Services</c:v>
                </c:pt>
              </c:strCache>
            </c:strRef>
          </c:cat>
          <c:val>
            <c:numRef>
              <c:f>Sheet1!$B$2:$B$30</c:f>
              <c:numCache>
                <c:formatCode>General</c:formatCode>
                <c:ptCount val="29"/>
                <c:pt idx="0">
                  <c:v>0</c:v>
                </c:pt>
                <c:pt idx="1">
                  <c:v>0</c:v>
                </c:pt>
                <c:pt idx="2">
                  <c:v>1</c:v>
                </c:pt>
                <c:pt idx="3">
                  <c:v>0</c:v>
                </c:pt>
                <c:pt idx="4">
                  <c:v>1</c:v>
                </c:pt>
                <c:pt idx="5">
                  <c:v>1</c:v>
                </c:pt>
                <c:pt idx="6">
                  <c:v>1</c:v>
                </c:pt>
                <c:pt idx="7">
                  <c:v>0</c:v>
                </c:pt>
                <c:pt idx="8">
                  <c:v>2</c:v>
                </c:pt>
                <c:pt idx="9">
                  <c:v>1</c:v>
                </c:pt>
                <c:pt idx="10">
                  <c:v>1</c:v>
                </c:pt>
                <c:pt idx="11">
                  <c:v>3</c:v>
                </c:pt>
                <c:pt idx="12">
                  <c:v>1</c:v>
                </c:pt>
                <c:pt idx="13">
                  <c:v>1</c:v>
                </c:pt>
                <c:pt idx="14">
                  <c:v>2</c:v>
                </c:pt>
                <c:pt idx="15">
                  <c:v>3</c:v>
                </c:pt>
                <c:pt idx="16">
                  <c:v>0</c:v>
                </c:pt>
                <c:pt idx="17">
                  <c:v>1</c:v>
                </c:pt>
                <c:pt idx="18">
                  <c:v>0</c:v>
                </c:pt>
                <c:pt idx="19">
                  <c:v>6</c:v>
                </c:pt>
                <c:pt idx="20">
                  <c:v>2</c:v>
                </c:pt>
                <c:pt idx="21">
                  <c:v>1</c:v>
                </c:pt>
                <c:pt idx="22">
                  <c:v>0</c:v>
                </c:pt>
                <c:pt idx="23">
                  <c:v>1</c:v>
                </c:pt>
                <c:pt idx="24">
                  <c:v>1</c:v>
                </c:pt>
                <c:pt idx="25">
                  <c:v>5</c:v>
                </c:pt>
                <c:pt idx="26">
                  <c:v>1</c:v>
                </c:pt>
                <c:pt idx="27">
                  <c:v>0</c:v>
                </c:pt>
                <c:pt idx="28">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Sheet1!$B$2:$B$22</c:f>
              <c:numCache>
                <c:formatCode>0.0%</c:formatCode>
                <c:ptCount val="21"/>
                <c:pt idx="0">
                  <c:v>9.0999999999999998E-2</c:v>
                </c:pt>
                <c:pt idx="1">
                  <c:v>9.8000000000000004E-2</c:v>
                </c:pt>
                <c:pt idx="2">
                  <c:v>0.10199999999999999</c:v>
                </c:pt>
                <c:pt idx="3">
                  <c:v>0.106</c:v>
                </c:pt>
                <c:pt idx="4">
                  <c:v>0.107</c:v>
                </c:pt>
                <c:pt idx="5">
                  <c:v>0.112</c:v>
                </c:pt>
                <c:pt idx="6">
                  <c:v>0.112</c:v>
                </c:pt>
                <c:pt idx="7">
                  <c:v>0.123</c:v>
                </c:pt>
                <c:pt idx="8">
                  <c:v>0.125</c:v>
                </c:pt>
                <c:pt idx="9">
                  <c:v>0.127</c:v>
                </c:pt>
                <c:pt idx="10">
                  <c:v>0.13300000000000001</c:v>
                </c:pt>
                <c:pt idx="11">
                  <c:v>0.13600000000000001</c:v>
                </c:pt>
                <c:pt idx="12">
                  <c:v>0.14099999999999999</c:v>
                </c:pt>
                <c:pt idx="14">
                  <c:v>0.15</c:v>
                </c:pt>
                <c:pt idx="15">
                  <c:v>0.151</c:v>
                </c:pt>
                <c:pt idx="16">
                  <c:v>0.153</c:v>
                </c:pt>
                <c:pt idx="17">
                  <c:v>0.153</c:v>
                </c:pt>
                <c:pt idx="18">
                  <c:v>0.187</c:v>
                </c:pt>
                <c:pt idx="19">
                  <c:v>0.19</c:v>
                </c:pt>
                <c:pt idx="20">
                  <c:v>0.20499999999999999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Sheet1!$C$2:$C$22</c:f>
              <c:numCache>
                <c:formatCode>General</c:formatCode>
                <c:ptCount val="21"/>
                <c:pt idx="13">
                  <c:v>0.14499999999999999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Sheet1!$D$2:$D$22</c:f>
              <c:numCache>
                <c:formatCode>0.0%</c:formatCode>
                <c:ptCount val="21"/>
                <c:pt idx="0">
                  <c:v>0.128</c:v>
                </c:pt>
                <c:pt idx="1">
                  <c:v>0.128</c:v>
                </c:pt>
                <c:pt idx="2">
                  <c:v>0.128</c:v>
                </c:pt>
                <c:pt idx="3">
                  <c:v>0.128</c:v>
                </c:pt>
                <c:pt idx="4">
                  <c:v>0.128</c:v>
                </c:pt>
                <c:pt idx="5">
                  <c:v>0.128</c:v>
                </c:pt>
                <c:pt idx="6">
                  <c:v>0.128</c:v>
                </c:pt>
                <c:pt idx="7">
                  <c:v>0.128</c:v>
                </c:pt>
                <c:pt idx="8">
                  <c:v>0.128</c:v>
                </c:pt>
                <c:pt idx="9">
                  <c:v>0.128</c:v>
                </c:pt>
                <c:pt idx="10">
                  <c:v>0.128</c:v>
                </c:pt>
                <c:pt idx="11">
                  <c:v>0.128</c:v>
                </c:pt>
                <c:pt idx="12">
                  <c:v>0.128</c:v>
                </c:pt>
                <c:pt idx="13">
                  <c:v>0.128</c:v>
                </c:pt>
                <c:pt idx="14">
                  <c:v>0.128</c:v>
                </c:pt>
                <c:pt idx="15">
                  <c:v>0.128</c:v>
                </c:pt>
                <c:pt idx="16">
                  <c:v>0.128</c:v>
                </c:pt>
                <c:pt idx="17">
                  <c:v>0.128</c:v>
                </c:pt>
                <c:pt idx="18">
                  <c:v>0.128</c:v>
                </c:pt>
                <c:pt idx="19">
                  <c:v>0.128</c:v>
                </c:pt>
                <c:pt idx="20">
                  <c:v>0.128</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0.13900000000000001</c:v>
                </c:pt>
                <c:pt idx="1">
                  <c:v>0.151</c:v>
                </c:pt>
                <c:pt idx="2">
                  <c:v>0.17399999999999999</c:v>
                </c:pt>
                <c:pt idx="3">
                  <c:v>0.17399999999999999</c:v>
                </c:pt>
                <c:pt idx="4">
                  <c:v>0.14499999999999999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0.13200000000000001</c:v>
                </c:pt>
                <c:pt idx="1">
                  <c:v>0.15</c:v>
                </c:pt>
                <c:pt idx="2" formatCode="0.0%">
                  <c:v>0.14000000000000001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0.113</c:v>
                </c:pt>
                <c:pt idx="1">
                  <c:v>0.17499999999999999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Sheet1!$B$2:$B$22</c:f>
              <c:numCache>
                <c:formatCode>0.0%</c:formatCode>
                <c:ptCount val="21"/>
                <c:pt idx="0">
                  <c:v>0.11899999999999999</c:v>
                </c:pt>
                <c:pt idx="1">
                  <c:v>0.126</c:v>
                </c:pt>
                <c:pt idx="2">
                  <c:v>0.13900000000000001</c:v>
                </c:pt>
                <c:pt idx="3">
                  <c:v>0.14599999999999999</c:v>
                </c:pt>
                <c:pt idx="4">
                  <c:v>0.14599999999999999</c:v>
                </c:pt>
                <c:pt idx="5">
                  <c:v>0.14599999999999999</c:v>
                </c:pt>
                <c:pt idx="6">
                  <c:v>0.14799999999999999</c:v>
                </c:pt>
                <c:pt idx="7">
                  <c:v>0.14899999999999999</c:v>
                </c:pt>
                <c:pt idx="8">
                  <c:v>0.157</c:v>
                </c:pt>
                <c:pt idx="9">
                  <c:v>0.16</c:v>
                </c:pt>
                <c:pt idx="10">
                  <c:v>0.16500000000000001</c:v>
                </c:pt>
                <c:pt idx="11">
                  <c:v>0.16700000000000001</c:v>
                </c:pt>
                <c:pt idx="12">
                  <c:v>0.17299999999999999</c:v>
                </c:pt>
                <c:pt idx="13">
                  <c:v>0.17299999999999999</c:v>
                </c:pt>
                <c:pt idx="14">
                  <c:v>0.17899999999999999</c:v>
                </c:pt>
                <c:pt idx="15">
                  <c:v>0.184</c:v>
                </c:pt>
                <c:pt idx="16">
                  <c:v>0.186</c:v>
                </c:pt>
                <c:pt idx="17">
                  <c:v>0.187</c:v>
                </c:pt>
                <c:pt idx="18">
                  <c:v>0.20399999999999999</c:v>
                </c:pt>
                <c:pt idx="20">
                  <c:v>0.246</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Sheet1!$C$2:$C$22</c:f>
              <c:numCache>
                <c:formatCode>General</c:formatCode>
                <c:ptCount val="21"/>
                <c:pt idx="19">
                  <c:v>0.21199999999999999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Sheet1!$D$2:$D$22</c:f>
              <c:numCache>
                <c:formatCode>0.0%</c:formatCode>
                <c:ptCount val="21"/>
                <c:pt idx="0">
                  <c:v>0.158</c:v>
                </c:pt>
                <c:pt idx="1">
                  <c:v>0.158</c:v>
                </c:pt>
                <c:pt idx="2">
                  <c:v>0.158</c:v>
                </c:pt>
                <c:pt idx="3">
                  <c:v>0.158</c:v>
                </c:pt>
                <c:pt idx="4">
                  <c:v>0.158</c:v>
                </c:pt>
                <c:pt idx="5">
                  <c:v>0.158</c:v>
                </c:pt>
                <c:pt idx="6">
                  <c:v>0.158</c:v>
                </c:pt>
                <c:pt idx="7">
                  <c:v>0.158</c:v>
                </c:pt>
                <c:pt idx="8">
                  <c:v>0.158</c:v>
                </c:pt>
                <c:pt idx="9">
                  <c:v>0.158</c:v>
                </c:pt>
                <c:pt idx="10">
                  <c:v>0.158</c:v>
                </c:pt>
                <c:pt idx="11">
                  <c:v>0.158</c:v>
                </c:pt>
                <c:pt idx="12">
                  <c:v>0.158</c:v>
                </c:pt>
                <c:pt idx="13">
                  <c:v>0.158</c:v>
                </c:pt>
                <c:pt idx="14">
                  <c:v>0.158</c:v>
                </c:pt>
                <c:pt idx="15">
                  <c:v>0.158</c:v>
                </c:pt>
                <c:pt idx="16">
                  <c:v>0.158</c:v>
                </c:pt>
                <c:pt idx="17">
                  <c:v>0.158</c:v>
                </c:pt>
                <c:pt idx="18">
                  <c:v>0.158</c:v>
                </c:pt>
                <c:pt idx="19">
                  <c:v>0.158</c:v>
                </c:pt>
                <c:pt idx="20">
                  <c:v>0.158</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0.185</c:v>
                </c:pt>
                <c:pt idx="1">
                  <c:v>0.17699999999999999</c:v>
                </c:pt>
                <c:pt idx="2">
                  <c:v>0.19500000000000001</c:v>
                </c:pt>
                <c:pt idx="3">
                  <c:v>0.23699999999999999</c:v>
                </c:pt>
                <c:pt idx="4">
                  <c:v>0.21199999999999999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0.23599999999999999</c:v>
                </c:pt>
                <c:pt idx="1">
                  <c:v>0.11799999999999999</c:v>
                </c:pt>
                <c:pt idx="2" formatCode="0.0%">
                  <c:v>0.247</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0.19800000000000001</c:v>
                </c:pt>
                <c:pt idx="1">
                  <c:v>0.22700000000000001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3">
                  <c:v>9.4</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45579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Sheet1!$B$2:$B$22</c:f>
              <c:numCache>
                <c:formatCode>0%</c:formatCode>
                <c:ptCount val="21"/>
                <c:pt idx="0">
                  <c:v>3.5000000000000003E-2</c:v>
                </c:pt>
                <c:pt idx="1">
                  <c:v>0.05</c:v>
                </c:pt>
                <c:pt idx="2">
                  <c:v>6.0999999999999999E-2</c:v>
                </c:pt>
                <c:pt idx="3">
                  <c:v>8.2000000000000003E-2</c:v>
                </c:pt>
                <c:pt idx="4">
                  <c:v>8.5999999999999993E-2</c:v>
                </c:pt>
                <c:pt idx="5">
                  <c:v>9.8000000000000004E-2</c:v>
                </c:pt>
                <c:pt idx="6">
                  <c:v>0.107</c:v>
                </c:pt>
                <c:pt idx="7">
                  <c:v>0.109</c:v>
                </c:pt>
                <c:pt idx="8">
                  <c:v>0.11</c:v>
                </c:pt>
                <c:pt idx="10">
                  <c:v>0.129</c:v>
                </c:pt>
                <c:pt idx="11">
                  <c:v>0.16</c:v>
                </c:pt>
                <c:pt idx="12">
                  <c:v>0.191</c:v>
                </c:pt>
                <c:pt idx="13">
                  <c:v>0.22500000000000001</c:v>
                </c:pt>
                <c:pt idx="14" formatCode="General">
                  <c:v>0.27800000000000002</c:v>
                </c:pt>
                <c:pt idx="15">
                  <c:v>0.29499999999999998</c:v>
                </c:pt>
                <c:pt idx="16">
                  <c:v>0.30499999999999999</c:v>
                </c:pt>
                <c:pt idx="17">
                  <c:v>0.308</c:v>
                </c:pt>
                <c:pt idx="18">
                  <c:v>0.32800000000000001</c:v>
                </c:pt>
                <c:pt idx="19" formatCode="General">
                  <c:v>0.34899999999999998</c:v>
                </c:pt>
                <c:pt idx="20" formatCode="General">
                  <c:v>0.42</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Sheet1!$C$2:$C$22</c:f>
              <c:numCache>
                <c:formatCode>General</c:formatCode>
                <c:ptCount val="21"/>
                <c:pt idx="9">
                  <c:v>0.11600000000000001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formatCode="General">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8510051673228355"/>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Sheet1!$B$2:$B$22</c:f>
              <c:numCache>
                <c:formatCode>General</c:formatCode>
                <c:ptCount val="21"/>
                <c:pt idx="14" formatCode="0">
                  <c:v>14498</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2020</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Sheet1!$C$2:$C$22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14498</c:v>
                </c:pt>
                <c:pt idx="15">
                  <c:v>14224</c:v>
                </c:pt>
                <c:pt idx="16">
                  <c:v>14532</c:v>
                </c:pt>
                <c:pt idx="17">
                  <c:v>16104</c:v>
                </c:pt>
                <c:pt idx="18">
                  <c:v>18120</c:v>
                </c:pt>
                <c:pt idx="19">
                  <c:v>22101</c:v>
                </c:pt>
                <c:pt idx="20">
                  <c:v>22961</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Sheet1!$D$2:$D$22</c:f>
              <c:numCache>
                <c:formatCode>0</c:formatCode>
                <c:ptCount val="21"/>
                <c:pt idx="0">
                  <c:v>1992</c:v>
                </c:pt>
                <c:pt idx="1">
                  <c:v>2173</c:v>
                </c:pt>
                <c:pt idx="2" formatCode="General">
                  <c:v>2893</c:v>
                </c:pt>
                <c:pt idx="3">
                  <c:v>3279</c:v>
                </c:pt>
                <c:pt idx="4">
                  <c:v>3985</c:v>
                </c:pt>
                <c:pt idx="5">
                  <c:v>4596</c:v>
                </c:pt>
                <c:pt idx="6">
                  <c:v>7392</c:v>
                </c:pt>
                <c:pt idx="7">
                  <c:v>8538</c:v>
                </c:pt>
                <c:pt idx="8">
                  <c:v>8784</c:v>
                </c:pt>
                <c:pt idx="9">
                  <c:v>9627</c:v>
                </c:pt>
                <c:pt idx="10">
                  <c:v>11683</c:v>
                </c:pt>
                <c:pt idx="11">
                  <c:v>12802</c:v>
                </c:pt>
                <c:pt idx="12">
                  <c:v>13088</c:v>
                </c:pt>
                <c:pt idx="13" formatCode="General">
                  <c:v>13204</c:v>
                </c:pt>
                <c:pt idx="14">
                  <c:v>13807</c:v>
                </c:pt>
                <c:pt idx="15">
                  <c:v>14099</c:v>
                </c:pt>
                <c:pt idx="16">
                  <c:v>14349</c:v>
                </c:pt>
                <c:pt idx="17">
                  <c:v>16770</c:v>
                </c:pt>
                <c:pt idx="18">
                  <c:v>18203</c:v>
                </c:pt>
                <c:pt idx="19">
                  <c:v>21484</c:v>
                </c:pt>
                <c:pt idx="20">
                  <c:v>22677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2021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Sheet1!$E$2:$E$22</c:f>
              <c:numCache>
                <c:formatCode>General</c:formatCode>
                <c:ptCount val="21"/>
                <c:pt idx="14">
                  <c:v>13807</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Sheet1!$B$2:$B$22</c:f>
              <c:numCache>
                <c:formatCode>General</c:formatCode>
                <c:ptCount val="21"/>
                <c:pt idx="0">
                  <c:v>77</c:v>
                </c:pt>
                <c:pt idx="1">
                  <c:v>83</c:v>
                </c:pt>
                <c:pt idx="2">
                  <c:v>96</c:v>
                </c:pt>
                <c:pt idx="3">
                  <c:v>121</c:v>
                </c:pt>
                <c:pt idx="4">
                  <c:v>153</c:v>
                </c:pt>
                <c:pt idx="5">
                  <c:v>190</c:v>
                </c:pt>
                <c:pt idx="6">
                  <c:v>312</c:v>
                </c:pt>
                <c:pt idx="7">
                  <c:v>346</c:v>
                </c:pt>
                <c:pt idx="8">
                  <c:v>374</c:v>
                </c:pt>
                <c:pt idx="9">
                  <c:v>394</c:v>
                </c:pt>
                <c:pt idx="10">
                  <c:v>511</c:v>
                </c:pt>
                <c:pt idx="11">
                  <c:v>582</c:v>
                </c:pt>
                <c:pt idx="13">
                  <c:v>760</c:v>
                </c:pt>
                <c:pt idx="14">
                  <c:v>784</c:v>
                </c:pt>
                <c:pt idx="15">
                  <c:v>843</c:v>
                </c:pt>
                <c:pt idx="16">
                  <c:v>872</c:v>
                </c:pt>
                <c:pt idx="17">
                  <c:v>1047</c:v>
                </c:pt>
                <c:pt idx="18">
                  <c:v>1129</c:v>
                </c:pt>
                <c:pt idx="19">
                  <c:v>1275</c:v>
                </c:pt>
                <c:pt idx="20">
                  <c:v>1434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Sheet1!$C$2:$C$22</c:f>
              <c:numCache>
                <c:formatCode>General</c:formatCode>
                <c:ptCount val="21"/>
                <c:pt idx="12">
                  <c:v>657</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48</c:v>
                </c:pt>
                <c:pt idx="1">
                  <c:v>128</c:v>
                </c:pt>
                <c:pt idx="2">
                  <c:v>145</c:v>
                </c:pt>
                <c:pt idx="3">
                  <c:v>146</c:v>
                </c:pt>
                <c:pt idx="4">
                  <c:v>184</c:v>
                </c:pt>
                <c:pt idx="5">
                  <c:v>193</c:v>
                </c:pt>
                <c:pt idx="6">
                  <c:v>408</c:v>
                </c:pt>
                <c:pt idx="7">
                  <c:v>448</c:v>
                </c:pt>
                <c:pt idx="8">
                  <c:v>475</c:v>
                </c:pt>
                <c:pt idx="9">
                  <c:v>496</c:v>
                </c:pt>
                <c:pt idx="10">
                  <c:v>582</c:v>
                </c:pt>
                <c:pt idx="11">
                  <c:v>754</c:v>
                </c:pt>
                <c:pt idx="12">
                  <c:v>756</c:v>
                </c:pt>
                <c:pt idx="13">
                  <c:v>768</c:v>
                </c:pt>
                <c:pt idx="14">
                  <c:v>772</c:v>
                </c:pt>
                <c:pt idx="15">
                  <c:v>892</c:v>
                </c:pt>
                <c:pt idx="17" formatCode="#,##0">
                  <c:v>1009</c:v>
                </c:pt>
                <c:pt idx="18" formatCode="#,##0">
                  <c:v>1042</c:v>
                </c:pt>
                <c:pt idx="19" formatCode="#,##0">
                  <c:v>1103</c:v>
                </c:pt>
                <c:pt idx="20" formatCode="#,##0">
                  <c:v>1245</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16">
                  <c:v>902</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944</c:v>
                </c:pt>
                <c:pt idx="1">
                  <c:v>929</c:v>
                </c:pt>
                <c:pt idx="2">
                  <c:v>946</c:v>
                </c:pt>
                <c:pt idx="3">
                  <c:v>937</c:v>
                </c:pt>
                <c:pt idx="4">
                  <c:v>902</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Sheet1!$B$2:$B$22</c:f>
              <c:numCache>
                <c:formatCode>0.0%</c:formatCode>
                <c:ptCount val="21"/>
                <c:pt idx="0">
                  <c:v>4.0000000000000001E-3</c:v>
                </c:pt>
                <c:pt idx="1">
                  <c:v>4.0000000000000001E-3</c:v>
                </c:pt>
                <c:pt idx="2">
                  <c:v>0.01</c:v>
                </c:pt>
                <c:pt idx="3">
                  <c:v>1.0999999999999999E-2</c:v>
                </c:pt>
                <c:pt idx="4">
                  <c:v>1.2E-2</c:v>
                </c:pt>
                <c:pt idx="5" formatCode="General">
                  <c:v>1.2999999999999999E-2</c:v>
                </c:pt>
                <c:pt idx="6">
                  <c:v>1.2999999999999999E-2</c:v>
                </c:pt>
                <c:pt idx="7">
                  <c:v>1.4E-2</c:v>
                </c:pt>
                <c:pt idx="8">
                  <c:v>1.6E-2</c:v>
                </c:pt>
                <c:pt idx="10">
                  <c:v>1.9E-2</c:v>
                </c:pt>
                <c:pt idx="11">
                  <c:v>2.1000000000000001E-2</c:v>
                </c:pt>
                <c:pt idx="12">
                  <c:v>2.1999999999999999E-2</c:v>
                </c:pt>
                <c:pt idx="13">
                  <c:v>2.1999999999999999E-2</c:v>
                </c:pt>
                <c:pt idx="14">
                  <c:v>2.5000000000000001E-2</c:v>
                </c:pt>
                <c:pt idx="15">
                  <c:v>2.9000000000000001E-2</c:v>
                </c:pt>
                <c:pt idx="16">
                  <c:v>3.3000000000000002E-2</c:v>
                </c:pt>
                <c:pt idx="17">
                  <c:v>3.5000000000000003E-2</c:v>
                </c:pt>
                <c:pt idx="18">
                  <c:v>3.5999999999999997E-2</c:v>
                </c:pt>
                <c:pt idx="19">
                  <c:v>3.6999999999999998E-2</c:v>
                </c:pt>
                <c:pt idx="20">
                  <c:v>4.5999999999999999E-2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Sheet1!$C$2:$C$22</c:f>
              <c:numCache>
                <c:formatCode>General</c:formatCode>
                <c:ptCount val="21"/>
                <c:pt idx="9">
                  <c:v>1.7000000000000001E-2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Sheet1!$D$2:$D$22</c:f>
              <c:numCache>
                <c:formatCode>0.00%</c:formatCode>
                <c:ptCount val="21"/>
                <c:pt idx="0">
                  <c:v>2.1000000000000001E-2</c:v>
                </c:pt>
                <c:pt idx="1">
                  <c:v>2.1000000000000001E-2</c:v>
                </c:pt>
                <c:pt idx="2">
                  <c:v>2.1000000000000001E-2</c:v>
                </c:pt>
                <c:pt idx="3">
                  <c:v>2.1000000000000001E-2</c:v>
                </c:pt>
                <c:pt idx="4">
                  <c:v>2.1000000000000001E-2</c:v>
                </c:pt>
                <c:pt idx="5">
                  <c:v>2.1000000000000001E-2</c:v>
                </c:pt>
                <c:pt idx="6">
                  <c:v>2.1000000000000001E-2</c:v>
                </c:pt>
                <c:pt idx="7">
                  <c:v>2.1000000000000001E-2</c:v>
                </c:pt>
                <c:pt idx="8">
                  <c:v>2.1000000000000001E-2</c:v>
                </c:pt>
                <c:pt idx="9">
                  <c:v>2.1000000000000001E-2</c:v>
                </c:pt>
                <c:pt idx="10">
                  <c:v>2.1000000000000001E-2</c:v>
                </c:pt>
                <c:pt idx="11">
                  <c:v>2.1000000000000001E-2</c:v>
                </c:pt>
                <c:pt idx="12">
                  <c:v>2.1000000000000001E-2</c:v>
                </c:pt>
                <c:pt idx="13">
                  <c:v>2.1000000000000001E-2</c:v>
                </c:pt>
                <c:pt idx="14">
                  <c:v>2.1000000000000001E-2</c:v>
                </c:pt>
                <c:pt idx="15">
                  <c:v>2.1000000000000001E-2</c:v>
                </c:pt>
                <c:pt idx="16">
                  <c:v>2.1000000000000001E-2</c:v>
                </c:pt>
                <c:pt idx="17">
                  <c:v>2.1000000000000001E-2</c:v>
                </c:pt>
                <c:pt idx="18">
                  <c:v>2.1000000000000001E-2</c:v>
                </c:pt>
                <c:pt idx="19">
                  <c:v>2.1000000000000001E-2</c:v>
                </c:pt>
                <c:pt idx="20">
                  <c:v>2.1000000000000001E-2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1766397436461733"/>
          <c:y val="0.8798983377077865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Sheet1!$B$2:$B$22</c:f>
              <c:numCache>
                <c:formatCode>General</c:formatCode>
                <c:ptCount val="21"/>
                <c:pt idx="0">
                  <c:v>62</c:v>
                </c:pt>
                <c:pt idx="1">
                  <c:v>78</c:v>
                </c:pt>
                <c:pt idx="2">
                  <c:v>94</c:v>
                </c:pt>
                <c:pt idx="3">
                  <c:v>162</c:v>
                </c:pt>
                <c:pt idx="4">
                  <c:v>170</c:v>
                </c:pt>
                <c:pt idx="5">
                  <c:v>190</c:v>
                </c:pt>
                <c:pt idx="6">
                  <c:v>272</c:v>
                </c:pt>
                <c:pt idx="7">
                  <c:v>278</c:v>
                </c:pt>
                <c:pt idx="8">
                  <c:v>280</c:v>
                </c:pt>
                <c:pt idx="9">
                  <c:v>327</c:v>
                </c:pt>
                <c:pt idx="10">
                  <c:v>345</c:v>
                </c:pt>
                <c:pt idx="11">
                  <c:v>394</c:v>
                </c:pt>
                <c:pt idx="12">
                  <c:v>411</c:v>
                </c:pt>
                <c:pt idx="14">
                  <c:v>520</c:v>
                </c:pt>
                <c:pt idx="15">
                  <c:v>538</c:v>
                </c:pt>
                <c:pt idx="16">
                  <c:v>548</c:v>
                </c:pt>
                <c:pt idx="17">
                  <c:v>583</c:v>
                </c:pt>
                <c:pt idx="18">
                  <c:v>604</c:v>
                </c:pt>
                <c:pt idx="19">
                  <c:v>623</c:v>
                </c:pt>
                <c:pt idx="20">
                  <c:v>717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Sheet1!$C$2:$C$22</c:f>
              <c:numCache>
                <c:formatCode>General</c:formatCode>
                <c:ptCount val="21"/>
                <c:pt idx="13">
                  <c:v>472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Sheet1!$C$2:$C$22</c:f>
              <c:numCache>
                <c:formatCode>General</c:formatCode>
                <c:ptCount val="21"/>
                <c:pt idx="0">
                  <c:v>216</c:v>
                </c:pt>
                <c:pt idx="1">
                  <c:v>324</c:v>
                </c:pt>
                <c:pt idx="2">
                  <c:v>371</c:v>
                </c:pt>
                <c:pt idx="3">
                  <c:v>372</c:v>
                </c:pt>
                <c:pt idx="4">
                  <c:v>574</c:v>
                </c:pt>
                <c:pt idx="5">
                  <c:v>669</c:v>
                </c:pt>
                <c:pt idx="6">
                  <c:v>786</c:v>
                </c:pt>
                <c:pt idx="7">
                  <c:v>1012</c:v>
                </c:pt>
                <c:pt idx="8">
                  <c:v>1030</c:v>
                </c:pt>
                <c:pt idx="9">
                  <c:v>1031</c:v>
                </c:pt>
                <c:pt idx="10">
                  <c:v>1236</c:v>
                </c:pt>
                <c:pt idx="11">
                  <c:v>1238</c:v>
                </c:pt>
                <c:pt idx="12">
                  <c:v>1285</c:v>
                </c:pt>
                <c:pt idx="13">
                  <c:v>1360</c:v>
                </c:pt>
                <c:pt idx="14">
                  <c:v>1445</c:v>
                </c:pt>
                <c:pt idx="15">
                  <c:v>1464</c:v>
                </c:pt>
                <c:pt idx="16">
                  <c:v>1753</c:v>
                </c:pt>
                <c:pt idx="17">
                  <c:v>1972</c:v>
                </c:pt>
                <c:pt idx="18">
                  <c:v>2091</c:v>
                </c:pt>
                <c:pt idx="19">
                  <c:v>2461</c:v>
                </c:pt>
                <c:pt idx="20">
                  <c:v>2669</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Sheet1!$D$2:$D$22</c:f>
              <c:numCache>
                <c:formatCode>General</c:formatCode>
                <c:ptCount val="21"/>
                <c:pt idx="0">
                  <c:v>13</c:v>
                </c:pt>
                <c:pt idx="1">
                  <c:v>22</c:v>
                </c:pt>
                <c:pt idx="2">
                  <c:v>58</c:v>
                </c:pt>
                <c:pt idx="3">
                  <c:v>91</c:v>
                </c:pt>
                <c:pt idx="4">
                  <c:v>30</c:v>
                </c:pt>
                <c:pt idx="5">
                  <c:v>39</c:v>
                </c:pt>
                <c:pt idx="6">
                  <c:v>55</c:v>
                </c:pt>
                <c:pt idx="7">
                  <c:v>175</c:v>
                </c:pt>
                <c:pt idx="8">
                  <c:v>81</c:v>
                </c:pt>
                <c:pt idx="9">
                  <c:v>218</c:v>
                </c:pt>
                <c:pt idx="10">
                  <c:v>190</c:v>
                </c:pt>
                <c:pt idx="11">
                  <c:v>130</c:v>
                </c:pt>
                <c:pt idx="12">
                  <c:v>150</c:v>
                </c:pt>
                <c:pt idx="13">
                  <c:v>87</c:v>
                </c:pt>
                <c:pt idx="14">
                  <c:v>158</c:v>
                </c:pt>
                <c:pt idx="15">
                  <c:v>154</c:v>
                </c:pt>
                <c:pt idx="16">
                  <c:v>169</c:v>
                </c:pt>
                <c:pt idx="17">
                  <c:v>176</c:v>
                </c:pt>
                <c:pt idx="18">
                  <c:v>194</c:v>
                </c:pt>
                <c:pt idx="19">
                  <c:v>378</c:v>
                </c:pt>
                <c:pt idx="20">
                  <c:v>373</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Sheet1!$E$2:$E$22</c:f>
              <c:numCache>
                <c:formatCode>General</c:formatCode>
                <c:ptCount val="21"/>
                <c:pt idx="0">
                  <c:v>229</c:v>
                </c:pt>
                <c:pt idx="1">
                  <c:v>346</c:v>
                </c:pt>
                <c:pt idx="2">
                  <c:v>429</c:v>
                </c:pt>
                <c:pt idx="3">
                  <c:v>463</c:v>
                </c:pt>
                <c:pt idx="4">
                  <c:v>604</c:v>
                </c:pt>
                <c:pt idx="5">
                  <c:v>708</c:v>
                </c:pt>
                <c:pt idx="6">
                  <c:v>841</c:v>
                </c:pt>
                <c:pt idx="7">
                  <c:v>1187</c:v>
                </c:pt>
                <c:pt idx="8">
                  <c:v>1111</c:v>
                </c:pt>
                <c:pt idx="9">
                  <c:v>1249</c:v>
                </c:pt>
                <c:pt idx="10">
                  <c:v>1426</c:v>
                </c:pt>
                <c:pt idx="11">
                  <c:v>1368</c:v>
                </c:pt>
                <c:pt idx="12">
                  <c:v>1435</c:v>
                </c:pt>
                <c:pt idx="13">
                  <c:v>1447</c:v>
                </c:pt>
                <c:pt idx="14">
                  <c:v>1603</c:v>
                </c:pt>
                <c:pt idx="15">
                  <c:v>1618</c:v>
                </c:pt>
                <c:pt idx="16">
                  <c:v>1922</c:v>
                </c:pt>
                <c:pt idx="17">
                  <c:v>2148</c:v>
                </c:pt>
                <c:pt idx="18">
                  <c:v>2285</c:v>
                </c:pt>
                <c:pt idx="19">
                  <c:v>2839</c:v>
                </c:pt>
                <c:pt idx="20">
                  <c:v>3042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Sheet1!$B$2:$B$22</c:f>
              <c:numCache>
                <c:formatCode>General</c:formatCode>
                <c:ptCount val="21"/>
                <c:pt idx="20">
                  <c:v>3042</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Sheet1!$F$2:$F$22</c:f>
              <c:numCache>
                <c:formatCode>General</c:formatCode>
                <c:ptCount val="21"/>
                <c:pt idx="20">
                  <c:v>3042</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4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232</c:v>
                </c:pt>
                <c:pt idx="1">
                  <c:v>214</c:v>
                </c:pt>
                <c:pt idx="2">
                  <c:v>258</c:v>
                </c:pt>
                <c:pt idx="3">
                  <c:v>280</c:v>
                </c:pt>
                <c:pt idx="4">
                  <c:v>249</c:v>
                </c:pt>
                <c:pt idx="5">
                  <c:v>197</c:v>
                </c:pt>
                <c:pt idx="6">
                  <c:v>186</c:v>
                </c:pt>
                <c:pt idx="7">
                  <c:v>152</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Sheet1!$C$2:$C$9</c:f>
              <c:numCache>
                <c:formatCode>General</c:formatCode>
                <c:ptCount val="8"/>
                <c:pt idx="0">
                  <c:v>379</c:v>
                </c:pt>
                <c:pt idx="1">
                  <c:v>364</c:v>
                </c:pt>
                <c:pt idx="2">
                  <c:v>381</c:v>
                </c:pt>
                <c:pt idx="3">
                  <c:v>378</c:v>
                </c:pt>
                <c:pt idx="4">
                  <c:v>293</c:v>
                </c:pt>
                <c:pt idx="5">
                  <c:v>271</c:v>
                </c:pt>
                <c:pt idx="6">
                  <c:v>222</c:v>
                </c:pt>
                <c:pt idx="7">
                  <c:v>221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Sheet1!$B$2:$B$22</c:f>
              <c:numCache>
                <c:formatCode>General</c:formatCode>
                <c:ptCount val="21"/>
                <c:pt idx="0">
                  <c:v>161</c:v>
                </c:pt>
                <c:pt idx="1">
                  <c:v>421</c:v>
                </c:pt>
                <c:pt idx="2">
                  <c:v>627</c:v>
                </c:pt>
                <c:pt idx="3">
                  <c:v>660</c:v>
                </c:pt>
                <c:pt idx="4">
                  <c:v>748</c:v>
                </c:pt>
                <c:pt idx="5" formatCode="#,##0">
                  <c:v>983</c:v>
                </c:pt>
                <c:pt idx="6" formatCode="#,##0">
                  <c:v>985</c:v>
                </c:pt>
                <c:pt idx="7" formatCode="#,##0">
                  <c:v>1117</c:v>
                </c:pt>
                <c:pt idx="8" formatCode="#,##0">
                  <c:v>1713</c:v>
                </c:pt>
                <c:pt idx="9" formatCode="#,##0">
                  <c:v>1728</c:v>
                </c:pt>
                <c:pt idx="10" formatCode="#,##0">
                  <c:v>2011</c:v>
                </c:pt>
                <c:pt idx="11" formatCode="#,##0">
                  <c:v>2047</c:v>
                </c:pt>
                <c:pt idx="12" formatCode="#,##0">
                  <c:v>2718</c:v>
                </c:pt>
                <c:pt idx="13">
                  <c:v>2767</c:v>
                </c:pt>
                <c:pt idx="14" formatCode="#,##0">
                  <c:v>2912</c:v>
                </c:pt>
                <c:pt idx="15" formatCode="#,##0">
                  <c:v>2998</c:v>
                </c:pt>
                <c:pt idx="16" formatCode="#,##0">
                  <c:v>3015</c:v>
                </c:pt>
                <c:pt idx="17" formatCode="#,##0">
                  <c:v>3269</c:v>
                </c:pt>
                <c:pt idx="19" formatCode="#,##0">
                  <c:v>3763</c:v>
                </c:pt>
                <c:pt idx="20" formatCode="#,##0">
                  <c:v>4510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Sheet1!$C$2:$C$22</c:f>
              <c:numCache>
                <c:formatCode>General</c:formatCode>
                <c:ptCount val="21"/>
                <c:pt idx="18">
                  <c:v>3728</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2">
                  <c:v>5.16</c:v>
                </c:pt>
                <c:pt idx="13">
                  <c:v>5.47</c:v>
                </c:pt>
                <c:pt idx="14">
                  <c:v>5.68</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5">
                  <c:v>5.93</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Voorhees township</c:v>
                </c:pt>
                <c:pt idx="1">
                  <c:v>Lindenwold borough</c:v>
                </c:pt>
                <c:pt idx="2">
                  <c:v>Cherry Hill township</c:v>
                </c:pt>
                <c:pt idx="3">
                  <c:v>Woodlynne borough</c:v>
                </c:pt>
                <c:pt idx="4">
                  <c:v>Berlin township</c:v>
                </c:pt>
                <c:pt idx="5">
                  <c:v>Camden city</c:v>
                </c:pt>
                <c:pt idx="6">
                  <c:v>Pennsauken township</c:v>
                </c:pt>
                <c:pt idx="7">
                  <c:v>Bellmawr borough</c:v>
                </c:pt>
                <c:pt idx="8">
                  <c:v>Hi-Nella borough</c:v>
                </c:pt>
                <c:pt idx="9">
                  <c:v>Stratford borough</c:v>
                </c:pt>
              </c:strCache>
            </c:strRef>
          </c:cat>
          <c:val>
            <c:numRef>
              <c:f>Sheet1!$B$2:$B$11</c:f>
              <c:numCache>
                <c:formatCode>0.00%</c:formatCode>
                <c:ptCount val="10"/>
                <c:pt idx="0">
                  <c:v>0.20200000000000001</c:v>
                </c:pt>
                <c:pt idx="1">
                  <c:v>0.19</c:v>
                </c:pt>
                <c:pt idx="2">
                  <c:v>0.17699999999999999</c:v>
                </c:pt>
                <c:pt idx="3">
                  <c:v>0.16300000000000001</c:v>
                </c:pt>
                <c:pt idx="4">
                  <c:v>0.16200000000000001</c:v>
                </c:pt>
                <c:pt idx="5">
                  <c:v>0.161</c:v>
                </c:pt>
                <c:pt idx="6">
                  <c:v>0.16</c:v>
                </c:pt>
                <c:pt idx="7">
                  <c:v>0.14399999999999999</c:v>
                </c:pt>
                <c:pt idx="8">
                  <c:v>0.105</c:v>
                </c:pt>
                <c:pt idx="9">
                  <c:v>0.09</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Camden County avg 11.4%</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Voorhees township</c:v>
                </c:pt>
                <c:pt idx="1">
                  <c:v>Lindenwold borough</c:v>
                </c:pt>
                <c:pt idx="2">
                  <c:v>Cherry Hill township</c:v>
                </c:pt>
                <c:pt idx="3">
                  <c:v>Woodlynne borough</c:v>
                </c:pt>
                <c:pt idx="4">
                  <c:v>Berlin township</c:v>
                </c:pt>
                <c:pt idx="5">
                  <c:v>Camden city</c:v>
                </c:pt>
                <c:pt idx="6">
                  <c:v>Pennsauken township</c:v>
                </c:pt>
                <c:pt idx="7">
                  <c:v>Bellmawr borough</c:v>
                </c:pt>
                <c:pt idx="8">
                  <c:v>Hi-Nella borough</c:v>
                </c:pt>
                <c:pt idx="9">
                  <c:v>Stratford borough</c:v>
                </c:pt>
              </c:strCache>
            </c:strRef>
          </c:cat>
          <c:val>
            <c:numRef>
              <c:f>Sheet1!$C$2:$C$11</c:f>
              <c:numCache>
                <c:formatCode>0%</c:formatCode>
                <c:ptCount val="10"/>
                <c:pt idx="0">
                  <c:v>0.114</c:v>
                </c:pt>
                <c:pt idx="1">
                  <c:v>0.114</c:v>
                </c:pt>
                <c:pt idx="2">
                  <c:v>0.114</c:v>
                </c:pt>
                <c:pt idx="3">
                  <c:v>0.114</c:v>
                </c:pt>
                <c:pt idx="4">
                  <c:v>0.114</c:v>
                </c:pt>
                <c:pt idx="5">
                  <c:v>0.114</c:v>
                </c:pt>
                <c:pt idx="6">
                  <c:v>0.114</c:v>
                </c:pt>
                <c:pt idx="7">
                  <c:v>0.114</c:v>
                </c:pt>
                <c:pt idx="8">
                  <c:v>0.114</c:v>
                </c:pt>
                <c:pt idx="9">
                  <c:v>0.114</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924382381889763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0.44061</cdr:x>
      <cdr:y>0.77761</cdr:y>
    </cdr:from>
    <cdr:to>
      <cdr:x>0.59481</cdr:x>
      <cdr:y>0.81328</cdr:y>
    </cdr:to>
    <cdr:sp macro="" textlink="">
      <cdr:nvSpPr>
        <cdr:cNvPr id="2" name="TextBox 5"/>
        <cdr:cNvSpPr txBox="1"/>
      </cdr:nvSpPr>
      <cdr:spPr>
        <a:xfrm xmlns:a="http://schemas.openxmlformats.org/drawingml/2006/main">
          <a:off x="2677302" y="5032548"/>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6/20/2023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www.camdencmo.org/" TargetMode="External"/><Relationship Id="rId3" Type="http://schemas.openxmlformats.org/officeDocument/2006/relationships/hyperlink" Target="http://www.camdenresourcenet.org/" TargetMode="External"/><Relationship Id="rId7" Type="http://schemas.openxmlformats.org/officeDocument/2006/relationships/hyperlink" Target="https://www.bianj.org/"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rwjms.rutgers.edu/boggscenter/" TargetMode="External"/><Relationship Id="rId11" Type="http://schemas.openxmlformats.org/officeDocument/2006/relationships/hyperlink" Target="https://southjersey.jewishabilities.org/" TargetMode="External"/><Relationship Id="rId5" Type="http://schemas.openxmlformats.org/officeDocument/2006/relationships/hyperlink" Target="https://www.thearcfamilyinstitute.org/" TargetMode="External"/><Relationship Id="rId10" Type="http://schemas.openxmlformats.org/officeDocument/2006/relationships/hyperlink" Target="https://hispanicfamilycenter.com/" TargetMode="External"/><Relationship Id="rId4" Type="http://schemas.openxmlformats.org/officeDocument/2006/relationships/hyperlink" Target="https://snjreic.org/" TargetMode="External"/><Relationship Id="rId9" Type="http://schemas.openxmlformats.org/officeDocument/2006/relationships/hyperlink" Target="https://justempower.m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6/19/2023</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Voorhees township and Lindenwold borough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Camden city and Cherry Hill township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Camden city and Lindenwold borough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7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Camden city and Merchantville borough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similar to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increased for most counties from 2018-2020.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2017 and 2021.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2018 and 2022.</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Infant, toddler, and pre-K median monthly childcare costs in this county tend to be on the middling side for the state. </a:t>
            </a:r>
          </a:p>
          <a:p>
            <a:pPr rtl="0"/>
            <a:r>
              <a:rPr lang="en-US" dirty="0">
                <a:effectLst/>
              </a:rPr>
              <a:t> </a:t>
            </a:r>
          </a:p>
          <a:p>
            <a:pPr rtl="0"/>
            <a:r>
              <a:rPr lang="en-US" dirty="0">
                <a:effectLst/>
              </a:rPr>
              <a:t> 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and toddler childcare, and lower than expected for Pre-K childcare. </a:t>
            </a:r>
          </a:p>
          <a:p>
            <a:r>
              <a:rPr lang="en-US" sz="1200" kern="1200" dirty="0">
                <a:solidFill>
                  <a:schemeClr val="tx1"/>
                </a:solidFill>
                <a:effectLst/>
                <a:latin typeface="+mn-lt"/>
                <a:ea typeface="+mn-ea"/>
                <a:cs typeface="+mn-cs"/>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28.6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slightly decrease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t>
            </a:r>
            <a:r>
              <a:rPr lang="en-US" sz="1200" kern="1200" dirty="0" err="1">
                <a:solidFill>
                  <a:schemeClr val="tx1"/>
                </a:solidFill>
                <a:effectLst/>
                <a:latin typeface="+mn-lt"/>
                <a:ea typeface="+mn-ea"/>
                <a:cs typeface="+mn-cs"/>
              </a:rPr>
              <a:t>AllTransit</a:t>
            </a:r>
            <a:r>
              <a:rPr lang="en-US" sz="1200" kern="1200" dirty="0">
                <a:solidFill>
                  <a:schemeClr val="tx1"/>
                </a:solidFill>
                <a:effectLst/>
                <a:latin typeface="+mn-lt"/>
                <a:ea typeface="+mn-ea"/>
                <a:cs typeface="+mn-cs"/>
              </a:rPr>
              <a: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similar to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increase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Runnemede borough and Audubon Park borough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86.40% of Camden County’s population has received at least one dose of the COVID-19 vaccination.</a:t>
            </a:r>
          </a:p>
          <a:p>
            <a:r>
              <a:rPr lang="en-US" dirty="0"/>
              <a:t>•   72.41% of Camden County’s population has been fully vaccinated against COVID-19.  </a:t>
            </a:r>
          </a:p>
          <a:p>
            <a:pPr marL="171450" indent="-171450">
              <a:buFont typeface="Arial" panose="020B0604020202020204" pitchFamily="34" charset="0"/>
              <a:buChar char="•"/>
            </a:pPr>
            <a:r>
              <a:rPr lang="en-US" dirty="0"/>
              <a:t>Per the CDC, in general, people are considered fully vaccinated against COVID-19 two weeks after their second dose in a two-dose series, such as Pfizer-BioNTech or Moderna vaccines, or two weeks after a single-dose vaccine, such as Johnson &amp; Johnson.</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1896139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remain mostly steady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similar to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slightly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Freedom Prep Charter School and Lindenwold Public School District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2019, 2020, 2021, and 2022. It may also include data for additional school district.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above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slightly decrease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increase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In each NJ county, men tend to have higher annual incomes than women.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$6K-$10K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(2021 to 2022), 5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5.67% change indicates an increase in suspected overdose deaths across 2021 to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2018 and 2022, the number of suspected opioid deaths in this county has tended to increase.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2021. In 2021, there were 87,745 treatment admissions and 86,626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April 2022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Residential Services followed by Community Support Services.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Black residents reported symptoms of mental health distress most frequently, followed by Hispanic/Latino then White residents.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Hispanic/Latino residents reported diagnosed depression most frequently, followed by White, then Black/African American residents. </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Black/African American residents, and lower proportions of White, Asian, “Other” minority residents,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decrease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2022, this county had the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14.1):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2,669</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373</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2022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0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0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http://www.camdenresourcenet.org/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https://snjreic.org/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https://www.thearcfamilyinstitute.org/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https://rwjms.rutgers.edu/boggscenter/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https://www.bianj.org/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https://www.camdencmo.org/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https://www.snjpc.org/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https://justempower.me/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https://hispanicfamilycenter.com/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https://southjersey.jewishabilities.org/</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 (per 1,000 households) of same sex couples in this county is the 5</a:t>
            </a:r>
            <a:r>
              <a:rPr lang="en-US" baseline="30000" dirty="0"/>
              <a:t>th</a:t>
            </a:r>
            <a:r>
              <a:rPr lang="en-US" dirty="0"/>
              <a:t> highest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Camden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D7FAFFA6-F609-5428-2021-5991176637C3}"/>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7" name="Picture 2">
            <a:extLst>
              <a:ext uri="{FF2B5EF4-FFF2-40B4-BE49-F238E27FC236}">
                <a16:creationId xmlns:a16="http://schemas.microsoft.com/office/drawing/2014/main" id="{C01F8737-2B00-0769-8275-294E4C5A27B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3419" y="76199"/>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7D32DA1E-21F2-6102-7734-83D09AA8A3B2}"/>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4" name="Picture 2">
            <a:extLst>
              <a:ext uri="{FF2B5EF4-FFF2-40B4-BE49-F238E27FC236}">
                <a16:creationId xmlns:a16="http://schemas.microsoft.com/office/drawing/2014/main" id="{F8B9C04F-7FC3-5E73-2D7A-8798FC5D036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3419" y="76199"/>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2">
            <a:extLst>
              <a:ext uri="{FF2B5EF4-FFF2-40B4-BE49-F238E27FC236}">
                <a16:creationId xmlns:a16="http://schemas.microsoft.com/office/drawing/2014/main" id="{EAA82EE7-D772-84C1-DF65-A062216C3E7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1966" y="912384"/>
            <a:ext cx="820424"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2">
            <a:extLst>
              <a:ext uri="{FF2B5EF4-FFF2-40B4-BE49-F238E27FC236}">
                <a16:creationId xmlns:a16="http://schemas.microsoft.com/office/drawing/2014/main" id="{3B2F012F-0F0C-0E1C-B424-4028694DE9F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38388" y="4417584"/>
            <a:ext cx="820424"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2">
            <a:extLst>
              <a:ext uri="{FF2B5EF4-FFF2-40B4-BE49-F238E27FC236}">
                <a16:creationId xmlns:a16="http://schemas.microsoft.com/office/drawing/2014/main" id="{BFC65E35-D883-C28D-DB67-C43527DE199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40938" y="455184"/>
            <a:ext cx="820424"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2">
            <a:extLst>
              <a:ext uri="{FF2B5EF4-FFF2-40B4-BE49-F238E27FC236}">
                <a16:creationId xmlns:a16="http://schemas.microsoft.com/office/drawing/2014/main" id="{C03B4345-87D4-092D-30E4-DEC32EB90AE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40938" y="374914"/>
            <a:ext cx="820424"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0AE920CB-9CFC-4283-3D9D-6493C71EBB9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056876" y="2652711"/>
            <a:ext cx="820424"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2">
            <a:extLst>
              <a:ext uri="{FF2B5EF4-FFF2-40B4-BE49-F238E27FC236}">
                <a16:creationId xmlns:a16="http://schemas.microsoft.com/office/drawing/2014/main" id="{1A3034E2-63CC-F50B-529B-B2F51775180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4400" y="531384"/>
            <a:ext cx="820424"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0DD16D66-1E02-F579-5FAD-844C69B2338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67972" y="440189"/>
            <a:ext cx="766009" cy="144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2">
            <a:extLst>
              <a:ext uri="{FF2B5EF4-FFF2-40B4-BE49-F238E27FC236}">
                <a16:creationId xmlns:a16="http://schemas.microsoft.com/office/drawing/2014/main" id="{13770252-9483-DF19-FDD0-34C9909292B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28310" y="4874783"/>
            <a:ext cx="820424"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6" name="Picture 2">
            <a:extLst>
              <a:ext uri="{FF2B5EF4-FFF2-40B4-BE49-F238E27FC236}">
                <a16:creationId xmlns:a16="http://schemas.microsoft.com/office/drawing/2014/main" id="{0ADD3D5B-0DF8-CB8D-E957-A8565AFC57F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3419" y="76199"/>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EB3A751D-9D31-446A-8BD3-04C1227EB85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4537" y="4798584"/>
            <a:ext cx="820424"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40908160-5309-F7F7-FDB4-943658D4CB2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842658" y="378984"/>
            <a:ext cx="820424"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8EC2AA41-454A-872A-6FE3-EA1CA7AEDE4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86800" y="297494"/>
            <a:ext cx="778054" cy="1472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2">
            <a:extLst>
              <a:ext uri="{FF2B5EF4-FFF2-40B4-BE49-F238E27FC236}">
                <a16:creationId xmlns:a16="http://schemas.microsoft.com/office/drawing/2014/main" id="{C7288BEB-0955-B9E9-9456-8A5EF6AC2D8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04277" y="424555"/>
            <a:ext cx="820424"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2">
            <a:extLst>
              <a:ext uri="{FF2B5EF4-FFF2-40B4-BE49-F238E27FC236}">
                <a16:creationId xmlns:a16="http://schemas.microsoft.com/office/drawing/2014/main" id="{925D8E49-242B-08CE-596B-BE69B045355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81683" y="742314"/>
            <a:ext cx="820424"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2">
            <a:extLst>
              <a:ext uri="{FF2B5EF4-FFF2-40B4-BE49-F238E27FC236}">
                <a16:creationId xmlns:a16="http://schemas.microsoft.com/office/drawing/2014/main" id="{F255652E-E8E2-5927-CA22-92F1819E41B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98298" y="461089"/>
            <a:ext cx="820424"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2BF6F47E-0014-43E1-A2B2-FE68078D69B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62313" y="344368"/>
            <a:ext cx="820424"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46BF7E04-0843-FB60-7112-3758DACF789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97200" y="353892"/>
            <a:ext cx="820424"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B18118CD-8C00-9779-A00F-BE61FC04749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30647" y="259890"/>
            <a:ext cx="820424"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2" name="Picture 2">
            <a:extLst>
              <a:ext uri="{FF2B5EF4-FFF2-40B4-BE49-F238E27FC236}">
                <a16:creationId xmlns:a16="http://schemas.microsoft.com/office/drawing/2014/main" id="{747278AF-5B6E-9237-9F72-DFD39777E17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1966" y="912384"/>
            <a:ext cx="820424"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50th percentile monthly full-time rates for center providers, weighted</a:t>
            </a:r>
            <a:endParaRPr lang="en-US" sz="1400" dirty="0"/>
          </a:p>
          <a:p>
            <a:pPr lvl="1"/>
            <a:r>
              <a:rPr lang="en-US" sz="1400" dirty="0"/>
              <a:t>5.2: </a:t>
            </a:r>
            <a:r>
              <a:rPr lang="en-US" sz="1400" b="1" dirty="0">
                <a:ea typeface="+mn-lt"/>
                <a:cs typeface="+mn-lt"/>
              </a:rPr>
              <a:t>The 50th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204A2301-C5CC-CEBA-6610-C46D1FE086AB}"/>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6" name="Picture 2">
            <a:extLst>
              <a:ext uri="{FF2B5EF4-FFF2-40B4-BE49-F238E27FC236}">
                <a16:creationId xmlns:a16="http://schemas.microsoft.com/office/drawing/2014/main" id="{0CD3C0A8-D8B2-D5C0-46B4-F2010852889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3419" y="76199"/>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709529"/>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err="1"/>
              <a:t>AllTransit</a:t>
            </a:r>
            <a:r>
              <a:rPr lang="en-US" sz="1200" b="1" dirty="0"/>
              <a: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A121156E-4AB0-9576-858F-F55754880C4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6" name="Picture 2">
            <a:extLst>
              <a:ext uri="{FF2B5EF4-FFF2-40B4-BE49-F238E27FC236}">
                <a16:creationId xmlns:a16="http://schemas.microsoft.com/office/drawing/2014/main" id="{E35EA1D8-3816-84A7-F528-68A42FF39E7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3419" y="76199"/>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37E773AC-8104-A70B-5283-C5F27AC1B6CB}"/>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6" name="Picture 2">
            <a:extLst>
              <a:ext uri="{FF2B5EF4-FFF2-40B4-BE49-F238E27FC236}">
                <a16:creationId xmlns:a16="http://schemas.microsoft.com/office/drawing/2014/main" id="{464B4CEC-A608-E8C7-75AC-7539D292863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3419" y="76199"/>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8E3DE308-D4CE-5662-82CF-C0D1CF70785B}"/>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6" name="Picture 2">
            <a:extLst>
              <a:ext uri="{FF2B5EF4-FFF2-40B4-BE49-F238E27FC236}">
                <a16:creationId xmlns:a16="http://schemas.microsoft.com/office/drawing/2014/main" id="{6A443FEA-B7FA-A621-93CF-7B6D670FC16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3419" y="76199"/>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3" name="TextBox 14">
            <a:extLst>
              <a:ext uri="{FF2B5EF4-FFF2-40B4-BE49-F238E27FC236}">
                <a16:creationId xmlns:a16="http://schemas.microsoft.com/office/drawing/2014/main" id="{0A856F12-5B51-08DC-4F8E-A77B0FD15C36}"/>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6" name="Picture 2">
            <a:extLst>
              <a:ext uri="{FF2B5EF4-FFF2-40B4-BE49-F238E27FC236}">
                <a16:creationId xmlns:a16="http://schemas.microsoft.com/office/drawing/2014/main" id="{8275BAD0-8EB7-A538-3A1A-F48C3A2C85E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3419" y="76199"/>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218DE81B-DAAD-54AB-5C47-2A7B6EC9329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4" name="Picture 2">
            <a:extLst>
              <a:ext uri="{FF2B5EF4-FFF2-40B4-BE49-F238E27FC236}">
                <a16:creationId xmlns:a16="http://schemas.microsoft.com/office/drawing/2014/main" id="{F9983FF0-69F7-1219-DB62-F698C5FFFB9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3419" y="76199"/>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6129B8E4-7C63-7BA4-E4E8-A1252A695A6B}"/>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7" name="Picture 2">
            <a:extLst>
              <a:ext uri="{FF2B5EF4-FFF2-40B4-BE49-F238E27FC236}">
                <a16:creationId xmlns:a16="http://schemas.microsoft.com/office/drawing/2014/main" id="{378839DB-C9DA-7AC4-F735-D99A2F83FDC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3419" y="76199"/>
            <a:ext cx="472190" cy="89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18.xml"/><Relationship Id="rId7" Type="http://schemas.openxmlformats.org/officeDocument/2006/relationships/image" Target="../media/image23.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1.xml"/><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Layout" Target="../slideLayouts/slideLayout9.xml"/><Relationship Id="rId5" Type="http://schemas.openxmlformats.org/officeDocument/2006/relationships/tags" Target="../tags/tag187.xml"/><Relationship Id="rId4" Type="http://schemas.openxmlformats.org/officeDocument/2006/relationships/tags" Target="../tags/tag1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chart" Target="../charts/chart38.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notesSlide" Target="../notesSlides/notesSlide3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slideLayout" Target="../slideLayouts/slideLayout9.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0.xml"/><Relationship Id="rId7" Type="http://schemas.openxmlformats.org/officeDocument/2006/relationships/slideLayout" Target="../slideLayouts/slideLayout9.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6.xml"/><Relationship Id="rId7" Type="http://schemas.openxmlformats.org/officeDocument/2006/relationships/slideLayout" Target="../slideLayouts/slideLayout9.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9.xml"/><Relationship Id="rId5" Type="http://schemas.openxmlformats.org/officeDocument/2006/relationships/tags" Target="../tags/tag214.xml"/><Relationship Id="rId4" Type="http://schemas.openxmlformats.org/officeDocument/2006/relationships/tags" Target="../tags/tag213.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7.xml"/><Relationship Id="rId7" Type="http://schemas.openxmlformats.org/officeDocument/2006/relationships/slideLayout" Target="../slideLayouts/slideLayout9.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3.xml"/><Relationship Id="rId7" Type="http://schemas.openxmlformats.org/officeDocument/2006/relationships/slideLayout" Target="../slideLayouts/slideLayout9.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49.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8.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0.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1.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3.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4.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7.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6.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8.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0.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9.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4.xml"/><Relationship Id="rId7" Type="http://schemas.openxmlformats.org/officeDocument/2006/relationships/notesSlide" Target="../notesSlides/notesSlide50.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65.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9.xml"/><Relationship Id="rId7" Type="http://schemas.openxmlformats.org/officeDocument/2006/relationships/notesSlide" Target="../notesSlides/notesSlide51.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4.xml"/><Relationship Id="rId7" Type="http://schemas.openxmlformats.org/officeDocument/2006/relationships/notesSlide" Target="../notesSlides/notesSlide52.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10.xml"/><Relationship Id="rId5" Type="http://schemas.openxmlformats.org/officeDocument/2006/relationships/tags" Target="../tags/tag336.xml"/><Relationship Id="rId4" Type="http://schemas.openxmlformats.org/officeDocument/2006/relationships/tags" Target="../tags/tag335.xml"/></Relationships>
</file>

<file path=ppt/slides/_rels/slide68.xml.rels><?xml version="1.0" encoding="UTF-8" standalone="yes"?>
<Relationships xmlns="http://schemas.openxmlformats.org/package/2006/relationships"><Relationship Id="rId8" Type="http://schemas.openxmlformats.org/officeDocument/2006/relationships/tags" Target="../tags/tag344.xml"/><Relationship Id="rId3" Type="http://schemas.openxmlformats.org/officeDocument/2006/relationships/tags" Target="../tags/tag339.xml"/><Relationship Id="rId7" Type="http://schemas.openxmlformats.org/officeDocument/2006/relationships/tags" Target="../tags/tag343.xml"/><Relationship Id="rId12" Type="http://schemas.openxmlformats.org/officeDocument/2006/relationships/chart" Target="../charts/chart68.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chart" Target="../charts/chart67.xml"/><Relationship Id="rId5" Type="http://schemas.openxmlformats.org/officeDocument/2006/relationships/tags" Target="../tags/tag341.xml"/><Relationship Id="rId10" Type="http://schemas.openxmlformats.org/officeDocument/2006/relationships/notesSlide" Target="../notesSlides/notesSlide53.xml"/><Relationship Id="rId4" Type="http://schemas.openxmlformats.org/officeDocument/2006/relationships/tags" Target="../tags/tag340.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7.xml"/><Relationship Id="rId7" Type="http://schemas.openxmlformats.org/officeDocument/2006/relationships/chart" Target="../charts/chart69.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51.xml"/><Relationship Id="rId7" Type="http://schemas.openxmlformats.org/officeDocument/2006/relationships/slideLayout" Target="../slideLayouts/slideLayout10.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9" Type="http://schemas.openxmlformats.org/officeDocument/2006/relationships/chart" Target="../charts/chart70.xml"/></Relationships>
</file>

<file path=ppt/slides/_rels/slide72.xml.rels><?xml version="1.0" encoding="UTF-8" standalone="yes"?>
<Relationships xmlns="http://schemas.openxmlformats.org/package/2006/relationships"><Relationship Id="rId8" Type="http://schemas.openxmlformats.org/officeDocument/2006/relationships/tags" Target="../tags/tag362.xml"/><Relationship Id="rId3" Type="http://schemas.openxmlformats.org/officeDocument/2006/relationships/tags" Target="../tags/tag357.xml"/><Relationship Id="rId7" Type="http://schemas.openxmlformats.org/officeDocument/2006/relationships/tags" Target="../tags/tag361.xml"/><Relationship Id="rId12" Type="http://schemas.openxmlformats.org/officeDocument/2006/relationships/chart" Target="../charts/chart72.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chart" Target="../charts/chart71.xml"/><Relationship Id="rId5" Type="http://schemas.openxmlformats.org/officeDocument/2006/relationships/tags" Target="../tags/tag359.xml"/><Relationship Id="rId10" Type="http://schemas.openxmlformats.org/officeDocument/2006/relationships/notesSlide" Target="../notesSlides/notesSlide56.xml"/><Relationship Id="rId4" Type="http://schemas.openxmlformats.org/officeDocument/2006/relationships/tags" Target="../tags/tag358.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70.xml"/><Relationship Id="rId13" Type="http://schemas.openxmlformats.org/officeDocument/2006/relationships/chart" Target="../charts/chart73.xml"/><Relationship Id="rId3" Type="http://schemas.openxmlformats.org/officeDocument/2006/relationships/tags" Target="../tags/tag365.xml"/><Relationship Id="rId7" Type="http://schemas.openxmlformats.org/officeDocument/2006/relationships/tags" Target="../tags/tag369.xml"/><Relationship Id="rId12" Type="http://schemas.openxmlformats.org/officeDocument/2006/relationships/notesSlide" Target="../notesSlides/notesSlide57.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11" Type="http://schemas.openxmlformats.org/officeDocument/2006/relationships/slideLayout" Target="../slideLayouts/slideLayout10.xml"/><Relationship Id="rId5" Type="http://schemas.openxmlformats.org/officeDocument/2006/relationships/tags" Target="../tags/tag367.xml"/><Relationship Id="rId10" Type="http://schemas.openxmlformats.org/officeDocument/2006/relationships/tags" Target="../tags/tag372.xml"/><Relationship Id="rId4" Type="http://schemas.openxmlformats.org/officeDocument/2006/relationships/tags" Target="../tags/tag366.xml"/><Relationship Id="rId9" Type="http://schemas.openxmlformats.org/officeDocument/2006/relationships/tags" Target="../tags/tag371.xml"/><Relationship Id="rId14" Type="http://schemas.openxmlformats.org/officeDocument/2006/relationships/chart" Target="../charts/chart74.xml"/></Relationships>
</file>

<file path=ppt/slides/_rels/slide74.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chart" Target="../charts/chart76.xml"/><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chart" Target="../charts/chart75.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notesSlide" Target="../notesSlides/notesSlide58.xml"/><Relationship Id="rId5" Type="http://schemas.openxmlformats.org/officeDocument/2006/relationships/tags" Target="../tags/tag377.xml"/><Relationship Id="rId10" Type="http://schemas.openxmlformats.org/officeDocument/2006/relationships/slideLayout" Target="../slideLayouts/slideLayout10.xml"/><Relationship Id="rId4" Type="http://schemas.openxmlformats.org/officeDocument/2006/relationships/tags" Target="../tags/tag376.xml"/><Relationship Id="rId9" Type="http://schemas.openxmlformats.org/officeDocument/2006/relationships/tags" Target="../tags/tag381.xml"/></Relationships>
</file>

<file path=ppt/slides/_rels/slide75.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7.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59.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10.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8.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4.xml"/><Relationship Id="rId7" Type="http://schemas.openxmlformats.org/officeDocument/2006/relationships/slideLayout" Target="../slideLayouts/slideLayout10.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9" Type="http://schemas.openxmlformats.org/officeDocument/2006/relationships/chart" Target="../charts/chart7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tags" Target="../tags/tag400.xml"/><Relationship Id="rId7" Type="http://schemas.openxmlformats.org/officeDocument/2006/relationships/notesSlide" Target="../notesSlides/notesSlide61.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slideLayout" Target="../slideLayouts/slideLayout10.xml"/><Relationship Id="rId5" Type="http://schemas.openxmlformats.org/officeDocument/2006/relationships/tags" Target="../tags/tag402.xml"/><Relationship Id="rId4" Type="http://schemas.openxmlformats.org/officeDocument/2006/relationships/tags" Target="../tags/tag401.xml"/></Relationships>
</file>

<file path=ppt/slides/_rels/slide79.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notesSlide" Target="../notesSlides/notesSlide62.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slideLayout" Target="../slideLayouts/slideLayout10.xml"/><Relationship Id="rId5" Type="http://schemas.openxmlformats.org/officeDocument/2006/relationships/tags" Target="../tags/tag407.xml"/><Relationship Id="rId4" Type="http://schemas.openxmlformats.org/officeDocument/2006/relationships/tags" Target="../tags/tag40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12" Type="http://schemas.openxmlformats.org/officeDocument/2006/relationships/chart" Target="../charts/chart8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chart" Target="../charts/chart82.xml"/><Relationship Id="rId5" Type="http://schemas.openxmlformats.org/officeDocument/2006/relationships/tags" Target="../tags/tag412.xml"/><Relationship Id="rId10" Type="http://schemas.openxmlformats.org/officeDocument/2006/relationships/notesSlide" Target="../notesSlides/notesSlide63.xml"/><Relationship Id="rId4" Type="http://schemas.openxmlformats.org/officeDocument/2006/relationships/tags" Target="../tags/tag411.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4.xml"/><Relationship Id="rId3" Type="http://schemas.openxmlformats.org/officeDocument/2006/relationships/tags" Target="../tags/tag418.xml"/><Relationship Id="rId7" Type="http://schemas.openxmlformats.org/officeDocument/2006/relationships/notesSlide" Target="../notesSlides/notesSlide64.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Layout" Target="../slideLayouts/slideLayout10.xml"/><Relationship Id="rId5" Type="http://schemas.openxmlformats.org/officeDocument/2006/relationships/tags" Target="../tags/tag420.xml"/><Relationship Id="rId4" Type="http://schemas.openxmlformats.org/officeDocument/2006/relationships/tags" Target="../tags/tag419.xml"/></Relationships>
</file>

<file path=ppt/slides/_rels/slide82.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3.xml"/><Relationship Id="rId7" Type="http://schemas.openxmlformats.org/officeDocument/2006/relationships/notesSlide" Target="../notesSlides/notesSlide65.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Layout" Target="../slideLayouts/slideLayout10.xml"/><Relationship Id="rId5" Type="http://schemas.openxmlformats.org/officeDocument/2006/relationships/tags" Target="../tags/tag425.xml"/><Relationship Id="rId4" Type="http://schemas.openxmlformats.org/officeDocument/2006/relationships/tags" Target="../tags/tag4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5.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33.xml"/><Relationship Id="rId7" Type="http://schemas.openxmlformats.org/officeDocument/2006/relationships/notesSlide" Target="../notesSlides/notesSlide67.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slideLayout" Target="../slideLayouts/slideLayout9.xml"/><Relationship Id="rId5" Type="http://schemas.openxmlformats.org/officeDocument/2006/relationships/tags" Target="../tags/tag435.xml"/><Relationship Id="rId4" Type="http://schemas.openxmlformats.org/officeDocument/2006/relationships/tags" Target="../tags/tag434.xml"/></Relationships>
</file>

<file path=ppt/slides/_rels/slide86.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8.xml"/><Relationship Id="rId7" Type="http://schemas.openxmlformats.org/officeDocument/2006/relationships/notesSlide" Target="../notesSlides/notesSlide68.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slideLayout" Target="../slideLayouts/slideLayout9.xml"/><Relationship Id="rId5" Type="http://schemas.openxmlformats.org/officeDocument/2006/relationships/tags" Target="../tags/tag440.xml"/><Relationship Id="rId4" Type="http://schemas.openxmlformats.org/officeDocument/2006/relationships/tags" Target="../tags/tag439.xml"/></Relationships>
</file>

<file path=ppt/slides/_rels/slide87.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46.xml"/><Relationship Id="rId7" Type="http://schemas.openxmlformats.org/officeDocument/2006/relationships/notesSlide" Target="../notesSlides/notesSlide70.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slideLayout" Target="../slideLayouts/slideLayout9.xml"/><Relationship Id="rId5" Type="http://schemas.openxmlformats.org/officeDocument/2006/relationships/tags" Target="../tags/tag448.xml"/><Relationship Id="rId4" Type="http://schemas.openxmlformats.org/officeDocument/2006/relationships/tags" Target="../tags/tag44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campbells field nj wikipedia">
            <a:extLst>
              <a:ext uri="{FF2B5EF4-FFF2-40B4-BE49-F238E27FC236}">
                <a16:creationId xmlns:a16="http://schemas.microsoft.com/office/drawing/2014/main" id="{5678CEE9-2FF6-A524-7E87-22A47E9F479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00" y="-304800"/>
            <a:ext cx="12801600" cy="71628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Camden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a:solidFill>
                    <a:srgbClr val="C00000"/>
                  </a:solidFill>
                  <a:latin typeface="Franklin Gothic Medium Cond" panose="020B0606030402020204" pitchFamily="34" charset="0"/>
                </a:rPr>
                <a:t>A Profile of Family and Community Indicators
Updated June 2023</a:t>
              </a:r>
              <a:endParaRPr lang="en-US" b="1" dirty="0">
                <a:solidFill>
                  <a:srgbClr val="C00000"/>
                </a:solidFill>
                <a:latin typeface="Franklin Gothic Medium Cond" panose="020B0606030402020204" pitchFamily="34" charset="0"/>
              </a:endParaRPr>
            </a:p>
          </p:txBody>
        </p:sp>
      </p:grpSp>
      <p:pic>
        <p:nvPicPr>
          <p:cNvPr id="1026" name="Picture 2">
            <a:extLst>
              <a:ext uri="{FF2B5EF4-FFF2-40B4-BE49-F238E27FC236}">
                <a16:creationId xmlns:a16="http://schemas.microsoft.com/office/drawing/2014/main" id="{3CF9AACF-F844-36BB-E806-D85C483A61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87971" y="4800292"/>
            <a:ext cx="834826" cy="157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922236694"/>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p>
          <a:p>
            <a:pPr algn="just"/>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2017-21.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858538928"/>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372053928"/>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83964386"/>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2019-2023 </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200775714"/>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489904418"/>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903146410"/>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985152849"/>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456408034"/>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717798614"/>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895909726"/>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2021</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879349855"/>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2019-2023</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2154965003"/>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61770186"/>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2023</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74C07D8-D42D-1350-8683-DF9634658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2350541" cy="44481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mage result for camden municipalities">
            <a:extLst>
              <a:ext uri="{FF2B5EF4-FFF2-40B4-BE49-F238E27FC236}">
                <a16:creationId xmlns:a16="http://schemas.microsoft.com/office/drawing/2014/main" id="{D09FCD2C-F060-31AB-DE01-A88799383912}"/>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4953000" y="1193165"/>
            <a:ext cx="5943600" cy="4471670"/>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590231603"/>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3172410443"/>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2017-2021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034144547"/>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2573786230"/>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2021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2785343421"/>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35177362"/>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355724180"/>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2176210489"/>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865503022"/>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the American Community Survey 2017-2021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194489411"/>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2010-2019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https://map.feedingamerica.org/county/2020/overall/new-jersey/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4181694934"/>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https://map.feedingamerica.org/county/2020/overall/new-jersey/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705822334"/>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965294757"/>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551084559"/>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23550911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50th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881044417"/>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50th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 Median household income is sourced from ACS, Income in the past 12 months (in 2021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993647004"/>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177265892"/>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2479414539"/>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28.6</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25.6</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425401123"/>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Neighborhood Technology 2019, AllTransitTM, alltransit.cnt.org</a:t>
            </a:r>
            <a:endParaRPr lang="en-US" sz="1200" dirty="0"/>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AllTransit™ Performance Score (by county)</a:t>
            </a:r>
            <a:endParaRPr lang="en-US" sz="2000" spc="-50" dirty="0"/>
          </a:p>
        </p:txBody>
      </p:sp>
      <p:graphicFrame>
        <p:nvGraphicFramePr>
          <p:cNvPr id="6" name="Chart 5"/>
          <p:cNvGraphicFramePr/>
          <p:nvPr>
            <p:custDataLst>
              <p:tags r:id="rId4"/>
            </p:custDataLst>
            <p:extLst>
              <p:ext uri="{D42A27DB-BD31-4B8C-83A1-F6EECF244321}">
                <p14:modId xmlns:p14="http://schemas.microsoft.com/office/powerpoint/2010/main" val="1635996187"/>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a:latin typeface="Franklin Gothic Book"/>
              </a:rPr>
              <a:t>Note: The AllTransitTM Performance Score (with values from 0 to 10) is a weighted sum of transit connectivity, access to land area and jobs, and frequency of service, where the higher the number the better the transit service.</a:t>
            </a:r>
            <a:endParaRPr lang="en-US" sz="1000" dirty="0">
              <a:latin typeface="Franklin Gothic Book"/>
            </a:endParaRP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94501741"/>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894553780"/>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010400" y="5597883"/>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5.4%</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892855729"/>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January 2023</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402858913"/>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Reno Gazette Journal per the Centers for Disease Control and Prevention (CDC) and state health departments, December 7, 2022</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951124982"/>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2021-2022</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318173653"/>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7.7: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2016-2017 through 2021-2022</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441707075"/>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2286827490"/>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Jan 2022-Dec 2022: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1346798701"/>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Jan 2022-Dec 2022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3625930171"/>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2021 (Based on American Community Survey 5-year estimates data, 2021); NJ average sourced from ACNJ Kids Count Data Dashboard,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568657443"/>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2017-2021 (Based on American Community Survey 5-year estimates data, 2017-2021)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561796042"/>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2022</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2022</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316298580"/>
              </p:ext>
            </p:extLst>
          </p:nvPr>
        </p:nvGraphicFramePr>
        <p:xfrm>
          <a:off x="3144346" y="612485"/>
          <a:ext cx="8990959" cy="566953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Charter schools were included in county of address.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2017-2021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463584885"/>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053714003"/>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421157524"/>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Violent crime rates (per 100,000)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1283342002"/>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4253870772"/>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2016-2020.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2327953036"/>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96184248"/>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904651373"/>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2023</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797635463"/>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2019-2023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730371172"/>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313492866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2016-2020</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818285797"/>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3339320288"/>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2021,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3167664623"/>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2017-2021</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2083201876"/>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65408286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2021 and 2022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2018-2022</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386480306"/>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383340899"/>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2021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826886100"/>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2022</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77461062"/>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2333595017"/>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835099448"/>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4097141519"/>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77885019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315041104"/>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895316466"/>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345967568"/>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353954680"/>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231986860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2020 and 2021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3857914292"/>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2020-2021</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73486055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Camden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323841580"/>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a:latin typeface="Franklin Gothic Book" panose="020B0503020102020204" pitchFamily="34" charset="0"/>
                        </a:rPr>
                        <a:t>2.3</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a:latin typeface="Franklin Gothic Book" panose="020B0503020102020204" pitchFamily="34" charset="0"/>
                        </a:rPr>
                        <a:t>Median household income</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a:latin typeface="Franklin Gothic Book" panose="020B0503020102020204" pitchFamily="34" charset="0"/>
                        </a:rPr>
                        <a:t>2.6</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Families with children under the age of 18 living in poverty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a:latin typeface="Franklin Gothic Book" panose="020B0503020102020204" pitchFamily="34" charset="0"/>
                        </a:rPr>
                        <a:t>3.1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Household income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a:latin typeface="Franklin Gothic Book" panose="020B0503020102020204" pitchFamily="34" charset="0"/>
                        </a:rPr>
                        <a:t>6.3</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a:latin typeface="Franklin Gothic Book" panose="020B0503020102020204" pitchFamily="34" charset="0"/>
                        </a:rPr>
                        <a:t>Cost of transportation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a:latin typeface="Franklin Gothic Book" panose="020B0503020102020204" pitchFamily="34" charset="0"/>
                        </a:rPr>
                        <a:t>6.4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a:latin typeface="Franklin Gothic Book" panose="020B0503020102020204" pitchFamily="34" charset="0"/>
                        </a:rPr>
                        <a:t>AllTransit™ Performance Score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a:latin typeface="Franklin Gothic Book" panose="020B0503020102020204" pitchFamily="34" charset="0"/>
                        </a:rPr>
                        <a:t>7.1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Children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a:latin typeface="Franklin Gothic Book" panose="020B0503020102020204" pitchFamily="34" charset="0"/>
                        </a:rPr>
                        <a:t>7.6</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a:latin typeface="Franklin Gothic Book" panose="020B0503020102020204" pitchFamily="34" charset="0"/>
                        </a:rPr>
                        <a:t>7.8</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a:latin typeface="Franklin Gothic Book" panose="020B0503020102020204" pitchFamily="34" charset="0"/>
                        </a:rPr>
                        <a:t>Reports of late or lack of prenatal care</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a:latin typeface="Franklin Gothic Book" panose="020B0503020102020204" pitchFamily="34" charset="0"/>
                        </a:rPr>
                        <a:t>8.2</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a:latin typeface="Franklin Gothic Book" panose="020B0503020102020204" pitchFamily="34" charset="0"/>
                        </a:rPr>
                        <a:t>Median unemployment rates across counties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47991512"/>
              </p:ext>
            </p:extLst>
          </p:nvPr>
        </p:nvGraphicFramePr>
        <p:xfrm>
          <a:off x="7543800" y="921753"/>
          <a:ext cx="4648200" cy="617769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2021</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881645252"/>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2017-2021</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598810899"/>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2010 (Based on State Fiscal Year July 1, 2019 through June 30, 2020)</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507549794"/>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72381257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1804151627"/>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In order to protect the privacy of children and families represented in this report, when data is less than 10, values are not displayed in the chart.
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3691333800"/>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692582368"/>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www.camdenresourcenet.org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3" name="Rectangle 2">
            <a:extLst>
              <a:ext uri="{FF2B5EF4-FFF2-40B4-BE49-F238E27FC236}">
                <a16:creationId xmlns:a16="http://schemas.microsoft.com/office/drawing/2014/main" id="{C5A63910-B065-A56D-B48C-55DB2A2B0084}"/>
              </a:ext>
            </a:extLst>
          </p:cNvPr>
          <p:cNvSpPr/>
          <p:nvPr/>
        </p:nvSpPr>
        <p:spPr>
          <a:xfrm>
            <a:off x="3245201" y="829027"/>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Southern NJ Regional Early Intervention Collaborative </a:t>
            </a:r>
            <a:r>
              <a:rPr lang="en-US" sz="1200" dirty="0">
                <a:solidFill>
                  <a:srgbClr val="C00000"/>
                </a:solidFill>
                <a:latin typeface="Franklin Gothic Medium" panose="020B0603020102020204" pitchFamily="34" charset="0"/>
              </a:rPr>
              <a:t>[Early Intervention]</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ARC of New Jersey Family Institute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Boggs Center on Developmental Disabilities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BIANJ </a:t>
            </a:r>
            <a:r>
              <a:rPr lang="en-US" sz="1200" dirty="0">
                <a:solidFill>
                  <a:srgbClr val="C00000"/>
                </a:solidFill>
                <a:latin typeface="Franklin Gothic Medium" panose="020B0603020102020204" pitchFamily="34" charset="0"/>
              </a:rPr>
              <a:t>[Brain Injuries]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Camden County Partnership for Children </a:t>
            </a:r>
            <a:r>
              <a:rPr lang="en-US" sz="1200" dirty="0">
                <a:solidFill>
                  <a:srgbClr val="C00000"/>
                </a:solidFill>
                <a:latin typeface="Franklin Gothic Medium" panose="020B0603020102020204" pitchFamily="34" charset="0"/>
              </a:rPr>
              <a:t>[Mental, Emotional and Behavioral Health]</a:t>
            </a:r>
            <a:endParaRPr lang="en-US" sz="1600" dirty="0">
              <a:solidFill>
                <a:srgbClr val="C00000"/>
              </a:solidFill>
              <a:latin typeface="Franklin Gothic Medium" panose="020B0603020102020204" pitchFamily="34" charset="0"/>
            </a:endParaRPr>
          </a:p>
          <a:p>
            <a:endParaRPr lang="en-US" sz="1600" dirty="0">
              <a:latin typeface="Franklin Gothic Medium" panose="020B0603020102020204" pitchFamily="34" charset="0"/>
            </a:endParaRPr>
          </a:p>
          <a:p>
            <a:r>
              <a:rPr lang="en-US" sz="1600" dirty="0">
                <a:latin typeface="Franklin Gothic Medium" panose="020B0603020102020204" pitchFamily="34" charset="0"/>
              </a:rPr>
              <a:t>Camden Healthy Star </a:t>
            </a:r>
            <a:r>
              <a:rPr lang="en-US" sz="1200" dirty="0">
                <a:solidFill>
                  <a:srgbClr val="C00000"/>
                </a:solidFill>
                <a:latin typeface="Franklin Gothic Medium" panose="020B0603020102020204" pitchFamily="34" charset="0"/>
              </a:rPr>
              <a:t>[Maternal Services]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Empower U </a:t>
            </a:r>
            <a:r>
              <a:rPr lang="en-US" sz="1200" dirty="0">
                <a:solidFill>
                  <a:srgbClr val="C00000"/>
                </a:solidFill>
                <a:latin typeface="Franklin Gothic Medium" panose="020B0603020102020204" pitchFamily="34" charset="0"/>
              </a:rPr>
              <a:t>[Therapeutic Programming]</a:t>
            </a:r>
          </a:p>
          <a:p>
            <a:endParaRPr lang="en-US" sz="1600" dirty="0">
              <a:latin typeface="Franklin Gothic Medium" panose="020B0603020102020204" pitchFamily="34" charset="0"/>
            </a:endParaRPr>
          </a:p>
          <a:p>
            <a:r>
              <a:rPr lang="en-US" sz="1600" dirty="0">
                <a:latin typeface="Franklin Gothic Medium" panose="020B0603020102020204" pitchFamily="34" charset="0"/>
              </a:rPr>
              <a:t>Hispanic Family Center of Southern NJ </a:t>
            </a:r>
            <a:r>
              <a:rPr lang="en-US" sz="1200" dirty="0">
                <a:solidFill>
                  <a:srgbClr val="C00000"/>
                </a:solidFill>
                <a:latin typeface="Franklin Gothic Medium" panose="020B0603020102020204" pitchFamily="34" charset="0"/>
              </a:rPr>
              <a:t>[Human Services]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Jewish Abilities Alliance of the Jewish Federation of Southern NJ </a:t>
            </a:r>
            <a:r>
              <a:rPr lang="en-US" sz="1200" dirty="0">
                <a:solidFill>
                  <a:srgbClr val="C00000"/>
                </a:solidFill>
                <a:latin typeface="Franklin Gothic Medium" panose="020B0603020102020204" pitchFamily="34" charset="0"/>
              </a:rPr>
              <a:t>[Special Needs]</a:t>
            </a:r>
          </a:p>
          <a:p>
            <a:endParaRPr lang="en-US" sz="1200" dirty="0">
              <a:solidFill>
                <a:srgbClr val="C00000"/>
              </a:solidFill>
              <a:latin typeface="Franklin Gothic Medium" panose="020B0603020102020204" pitchFamily="34" charset="0"/>
            </a:endParaRPr>
          </a:p>
          <a:p>
            <a:r>
              <a:rPr lang="en-US" sz="1600" dirty="0">
                <a:latin typeface="Franklin Gothic Medium" panose="020B0603020102020204" pitchFamily="34" charset="0"/>
              </a:rPr>
              <a:t>Family Success Centers located throughout Camden County</a:t>
            </a:r>
            <a:endParaRPr lang="en-US" sz="1600" dirty="0">
              <a:solidFill>
                <a:srgbClr val="C00000"/>
              </a:solidFill>
              <a:latin typeface="Franklin Gothic Medium" panose="020B0603020102020204" pitchFamily="34" charset="0"/>
            </a:endParaRPr>
          </a:p>
          <a:p>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Same sex couples (per 1,000 households), by county</a:t>
            </a:r>
            <a:endParaRPr lang="en-US" sz="2000" spc="-50" dirty="0"/>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93614489"/>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Camden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081455333"/>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842271713"/>
              </p:ext>
            </p:extLst>
          </p:nvPr>
        </p:nvGraphicFramePr>
        <p:xfrm>
          <a:off x="7033789" y="1193934"/>
          <a:ext cx="5158211" cy="58926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15.2: Pro Bono Legal/Advocacy Services</a:t>
            </a:r>
            <a:endParaRPr lang="en-US" sz="16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Rectangle 4">
            <a:extLst>
              <a:ext uri="{FF2B5EF4-FFF2-40B4-BE49-F238E27FC236}">
                <a16:creationId xmlns:a16="http://schemas.microsoft.com/office/drawing/2014/main" id="{ED41ACF4-4994-1A23-1210-C55714E7A365}"/>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South Jersey Legal Services </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Volunteer Lawyers for Justice</a:t>
            </a:r>
          </a:p>
          <a:p>
            <a:r>
              <a:rPr lang="en-US" sz="1400" spc="-20" dirty="0">
                <a:latin typeface="Franklin Gothic Medium" panose="020B0603020102020204" pitchFamily="34" charset="0"/>
              </a:rPr>
              <a:t>  ACLU of New Jersey</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Community Health Law Project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endParaRPr lang="en-US" sz="1400" dirty="0">
              <a:solidFill>
                <a:srgbClr val="C00000"/>
              </a:solidFill>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491365941314175e8eff9a1&quot;,&quot;SmartGridHorizontal&quot;:0,&quot;LinkedExcelSources&quot;:{&quot;6463e187363939443c0312ea&quot;:&quot;{{Desktop}}\\2023 Data Hub\\template\\County PPT_stage 1\\workbooks\\Camden_County_2023_05_18.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wTEraz4ocYiPBs805Mf_1684253001&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U9LpHaeiUiWoLkBHxxz_168425302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DIVpTUArzXcjNNqMjsH_168425302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ot1aB1VDQgDeLaigAEH_168425302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85KoJbmSOizjc0v14nd_168425302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MblmiVQM10Q2dKogKx_1684253029&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VRWCnaIDWRCxaUeQXZ1_1684253032&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v5WOVEFdZETmacdaelY_1684253033&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Mo5DLXAbmQBormVXegD_168425303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W9cu1UlEc8b1yCYBd2s_168425303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8N5gn1FzshWTwVWbpTl_168425303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xtFqjYMCW00ET5wSxV_1684253001&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mtZ1UUPtPEeeMPqkNd2_168425303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5Kev7k4QI0s5wNUyEYu_168425303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oz779EfULIut1QDTJv_168425303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CJptVkvrSEy0gqp2Kq_168425303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yogEInJ1ViPFHcb9CPE_1684253034&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inMgr7Ve4ROAZWWxYh_1684253034&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wIFTXVwheAmhCsRVly8_168425303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Evm62YgQEeaEL6WzxSD_168425303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IjGo6cuu5hhu1SBExY2_1684253035&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y10IGDy06FRT7aecOOt_1684253035&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278Yva22kvwJmlU4kUX_1684253001&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IY2w7ONx7s2iCiqFWnT_168425303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0wk40GVKWCXDb5cEuo_1684253039&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nRfLeRu0rZufCj17iUl_1684253039&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7fpNHPLEimY3VXRO3T_1684253039&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drDmOguLQuDbftVdRdy_1684253039&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YP2eiqndsMPZSvHZnjk_168425303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WYzZlospW6DrDIteiOO_1684253039&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xsrUKn22s5swlhNZ2IY_1684253039&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HPLA3N7nnJT2mPcCsH_1684253040&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nrHXqdH5Qw0Bbky6ob3_1684253040&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lu2xnCpE6E5XncHeOsM_1684253001&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seCXGstxzHD817aEIJD_1684253041&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jUe7g7TEO6kVoenYnG_1684253041&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3Wma8sSs6XQZzdnoqbq_1684253041&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wpAKr99tbXnA0dBe2Z3_168425304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vdJs3ihBEFzP5tUNqYf_168425304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mUQ0dnYHl32G8RSOAc_168425304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MJv1y57ETp0bboshPNY_168425304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ok2H0oVDcLoRTUECjca_168425304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lsyFAQIum9u7lMUJH_1684253043&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gS7cI7KtjkApfl0mnUH_1684253043&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Xp08VqFVwRlYjGwkVu_1684253001&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Dy7SQsyNx0TGdXAdIn_168425304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p8QICM8rhxgx9grhur_168425304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1Ytzfixof6kWis2cA4P_168425304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StZF3kqX4NmFZpaIYZ_168425304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4SaDD2hb1KM4Qbw2DcO_1684253044&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gLIat7yZxDvOsN46dED_1684253047&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foIFXnlSl05siTC7hNr_1684253048&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bd4KcSZ05dTFP6OFVxn_1684253048&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vt9MloNGDvEMxlzzo2h_1684253049&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CDFRxBNKZceDK9qakpU_1684253049&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ymVyPkaT3N2la8C5gj_1684253002&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A7KRAkkyvIRNO3Pgq2_1684253049&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wXZBuM5XpG8bxuWcW_1684253049&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75oDBboGOhYkWXjCPb_1684253049&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4QF4YpqZP3gZYjCHsBk_1684253049&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bjK1y0h8MC0vanruqoR_1684253049&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EMbsNvMo3lROj0ZyQ4n_1684253050&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jRlIN3hFwII2SDv0KS2_1684253050&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2dBlF4hI1Xl7gNtTyR_1684253050&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5sOvudEdLzAmQndMr1k_1684253051&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LwS3lahIDSWSXmyRa9b_1684253051&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FtORIyjlvbYbMqhqUSG_1684253002&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H7EUgiwr8gpIC0nFJO_1684253051&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PiozWAsXf7YqUhWG76_1684253051&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q2vLPOwbqs1NeODkY1S_1684253051&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V2TqPrkyvwnL0bGq7I6_1684253051&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8YhMttwKjRwE9vkQph_1684253052&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yrowVUDE03lvXxu99Cs_1684253052&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qG9pPEKH0F1vlYNqWy_1684253052&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a0dFojilnrKfJoqftJ_168425305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6JrYf0BAIQK601WEIN3_168425305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6ViwartBocUjfcra7cM_168425305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QWXICKceq4NXwcz3uYF_1684253002&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Q78X54XK61FKNdlsmXS_168425305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9ooiA5AfmJPdXs3PqMf_168425305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1UgUqmTgs3dWDkRmwO_168425305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OS7elYnHs1zYbOu5IR6_168425305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fLqhe8bzKu8MAdxNc4_1684253061&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BZx6GcQg7zPE2pA7qjj_1684253061&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98JcAKg6ZxXSnAJx6OV_1684253061&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rJSNB9U4TTYcI77pXW_1684253061&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v42glk0IT8bQ2vwiDvy_1684253062&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95am62BNL0RLrCtIKCW_1684253062&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88w7TwSmISQ0xh8ODaC_1684253002&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D6aQN9RTv3sNLCJbwFt_1684253062&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7JLgI5mfWJL2wiuAjiy_1684253062&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k8QBlNb2GCUAF7dMNWy_1684253062&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YZwj532UmQ6SwWD33bk_1684253065&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x1wzJQGLc5Xvxk6LDBR_1684253065&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zQQ0TY0KAxiO2XnU8ne_1684253065&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mqZF22Sa0nTv2yUy0df_1684253065&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UjPn16rAxMm7670wbn_1684253067&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SsYpAKflMEfgKV7yyOZ_168425306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CgJoY5m1Amo8NJ6hePE_168425306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Ky0cbyPgJxvXSpQaHE_1684253002&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Xc2x7qJxyMqyUL4rN1A_1684253067&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c4Yonq4DqihV69h3JXG_1684253067&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ku0V3ahlWcyw2WuoeRq_1684253067&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KAyoACF0dlHcAcY16C_1684253067&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2zNn40lMIcSllvktJFN_168425307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GlmPpt4zrTIFRU9zlK2_168425307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wm3tt6xnCMh6qgKYoc_1684253071&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3vkS9HsvGeoqokCbD9F_1684253072&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DXxx5kFFRdQYlfzFgcS_1684253072&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mQArDYk8KVBXZMBpgEt_1684253072&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cO2GZhSvq7nq3q0EiaZ_1684253000&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cmUOA7u92dJnTa1V4lN_168425300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5JLaRK1fo311kg39Fhg_1684253072&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mcP9dXMZl2smT3cbXD_1684253072&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ViEeyWBHQSbAA8aCzG_1684253073&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8bb2BjbXvNj2fXxMZEx_1684253073&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86JFXXogeMxgO3pybS_1684253073&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r5zHJGVBBZtlmeoxqLf_1684253073&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iC4bcnhFSMT5xuq7gzL_1684253074&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qURMZlCyY8q7KcWC7Hm_1684253074&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2FtURhvu78R2lNpxlSs_1684253074&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tYpbTtw6PqAgttUWT8U_1684253077&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neSUK2sKUV2OB4NGmeP_1684253003&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KLOp1mvEfJbFCZFvegv_1684253078&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8rFWNOsR5Ut4eE2zL4Q_1684253078&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drLvNF2UFVGWqYs8cd0_1684253081&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V5E1JmQRMZ0ohiF3bs_1684253081&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i3xC7b8txldSfWju4ze_1684253081&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2VEVEEZszUefO5N2h_1684253081&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MnUeZmeR04sltoxkDu_1684253082&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UWb5utv6rxygiiEcS7T_1684253082&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nwbl1jIZqIrQZcpPQRE_1684253082&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wABpCLqehRPQMheWXrD_1684253082&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zM1Yjm88xuDlb0fWAvc_168425300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ZkxA4wb0c8p6gaOho8h_1684253085&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vqFiyWCCxjtruLQMkPO_1684253085&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68mCvHG4QfcPEY8GMlh_1684253085&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jGeuLwiEN480sEWNN0r_1684253085&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iaYhR7pPAEhr0GweaJy_1684253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wOd2GfFDSrAJzGKeRJ_1684253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IU28OdTC7opzaY2Slju_1684253086&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wwu9ns4BOTrDUU4c2f5_1684253086&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QKc3Hwfhy1AUkb8szf1_1684253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V6MFI8EkSmpiXoAKA53_1684253086&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eqkQBOWSBkvNVh6ixDO_168425300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298Vfm4SE2Z05TVqZ5C_1684253086&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oIh6zRwXEWZP0y0H2Pe_1684253086&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QZL3DkJYHyeavT3uQw_168425308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fhcl9aR90KB5eCjFcLY_1684253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vX9RDkK66CH4zrstiD_168425308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PqAyNG7k9UU7Jed8yE_168425308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SMqPseaqa6TCvj14Evg_168425308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An9EtkUCbB6KKM6IzNg_168425308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kJShb9oW5io5958ejyj_1684253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DMKIff2e4XOKof0HFS_1684253090&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r4w5EUy5eE67Kvrzefj_168425300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jvSyet1pNryCPTYxoFx_1684253090&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ZPlzIYL3GkCDUwn7Io_1684253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vdOvx45zJ93WdQIDcr_1684253091&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XwoZQUtyJRmdHUTbwW_1684253091&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h7lmCXvlDm4OCZ4XByH_1684253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cF8vT1wdcDfxmp83arN_1684253094&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GipQKHTYRf8AKs10jDy_1684253094&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W948zZcEeaEW0jubEuG_1684253094&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TBtwn8pO3IGQQFBCjQ_1684253096&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oJvDfOVgiBwXEIjNrpT_1684253096&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7WGKXkhXDzUDre2j1Qc_168425300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ufAKlZ8dM79f4Lzoqot_1684253097&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sPmHjp7GP9F25y7to0S_1684253097&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dTh52PGUsTUQ5cJfTN_1684253097&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pN0r5fv6bOXj82kF4e_1684253097&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20IoQmaC4nnfONTGiSz_1684253098&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ORaICoyUDJ4sDkEy7b_1684253098&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td4oZApeOl2X0ALDeK_1684253098&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jC7k3pBfdpyEQF5i5Ps_1684253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HY54pdzHsmSqVpWOosN_1684253100&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mnH8CJJ7bqcAVtSWscZ_1684253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jcabtCH1ygaRxL90hU_1684253003&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p9gTxmc7q44ayJKURj_1684253100&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ZLD2IqtzaG57mHCoSWA_1684253100&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cDQwbyQL87To4nxEYx_1684253100&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oKMfzNjl7wQsERsDzr_1684253101&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JOjtjWDKe2jz1m7T9Ja_1684253103&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mJ8xtpQsJPOC4NxRO0e_168425310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2m4zrDJyoadMLPcnEs_168425310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gxGmlg3cow7xmyHgY0c_168425310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CzjVgWZkzOpqBEOsYEa_168425310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GGeo7ZRUItZyK2eEtWA_168425310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bZ4GmribydrQY364OIs_1684253003&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Hr47ytdffVxrIKP7rVO_1684253105&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YITOn9eXuyEEVVuSY3_168425310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oJP43ks9MXrxxCWbr8_1684253107&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Ht6nl9D9Q7FpmtectF0_1684253107&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Vff8aZCulxTWNA1BOU_1684253107&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fKxBgWdpX8wB4uKI2e_1684253107&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rmv0OLl22dqqhoI7jdv_1684253107&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Nf1D77JK6FdLJaTmK_1684253108&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tOFndturIFMaIfVbEKx_1684253108&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dFslhMHMlai2HcIVkd2_1684253108&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ALgh2JlydDNg9f4fTqI_168425300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BmTXtdW0rUCJTUuxuEC_1684253108&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1fmkTbYKyEk8dPurMAv_1684253109&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4QqzIA1CXpLNrSetXG_1684253109&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uhZN5DaTKDRNAWU1hKi_1684253109&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k3tMz498OP5UheqzXw_1684253109&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nv9gZt5KpqV7e6NVLbZ_1684253109&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gL4yACo5rKuzwluDRS_1684253109&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sFblBzT74Er19u6BNp7_1684253109&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mN4OVTJLSSnYYGDeOsK_1684253110&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0y8upXJXTczlRi15Syh_1684253113&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HlnAS3LO6JxfFbqhcn_168425300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ioikAzqSCKxJoIEmM7k_1684253113&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J2ZysjjyUB1mgYNXAUz_1684253114&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NMBm2UchPGummAoWHnt_1684253114&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4Yt2wR34QvhdL500Jg_1684253117&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SK9obtZ2rmHQsBk0aq9_1684253117&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eTjIpGTyWYtuNRM7N9z_1684253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0QRAsdY8GVCCt2t8Q8_1684253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SrlqAhdiCv8O604lTT0_1684253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WI7Uc6U2V4a4nDdMJCA_168425311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jPuwUx6BiyF5VKxcIs4_1684253000&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bHBB4yHvejGKkWNwDFK_1684253005&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YshQvbXNEs7NfAR4yYX_1684253118&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dFVRkS6G7yhFkFCu6z_1684253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whv6So0Vz05uwUkBXBX_1684253118&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xIbyQn55jNBhKiZk5GP_1684253118&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6jcW4fLp7Z5CmHkwej_1684253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S91JSYMbQY4vvS9BPJN_1684253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bueU5isoIbdURUNkkfr_1684253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Kqoy8f4tC4EgXrEqoN_1684253123&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nhLVRNBla4TUdHFdRC1_1684253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fSejoSq5s1lVRnvr9O2_1684253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M4uR3V3HT33VccHZPJ_1684253006&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LGRCG9XGbgsvX8DRpZt_1684253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wamHVRf3HvjrLGTDtp_1684253123&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QMaAWptJhzewQoHz36_1684253125&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y2lL5vGUm7zkTrtFmN_1684253126&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Fjn84JmETlAp7S44QrQ_1684253126&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4dlQd07quQo1NYye1A_1684253126&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PVw6y0rFnfBt3LcJ27F_1684253126&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0LR7H1Oo289bx7xvV7X_1684253126&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wGf2XzMwMjUsgUdIspc_1684253126&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v66kAnU9KocehjMeFI_1684253127&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QZcPQRSbsWiGtn0C8KX_1684253006&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PXcMeYkcxGKBzdIB1g_1684253127&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59B4b4I2ZP6KeEO0L8s_1684253127&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q1PfxPph1vMYpwQ2fTR_1684253127&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UeEEnl81w76VNcdeaiN_1684253127&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btEW5DbyonAHR6gzsBQ_1684253130&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i0wxvJgktVVoxjCpddZ_1684253130&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hhp91j0pU0pjSMusAO_1684253131&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8xarF9DwsY1JAtuGVhQ_1684253131&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lhiPh5obbACbbeQlYw7_1684253131&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QIuVDQEPQxBxSTzsOb_1684253006&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V3LeD1rJonsA2GBk7vg_1684253132&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Y0hVypcLDEOyOBAW1Tx_1684253132&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nymP98tfpPrmarBxfp3_1684253132&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fps7IRrw7SlghuqRbMb_1684253132&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6LeJtCYXB3Wsu9ISivl_1684253133&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RIpf7ltdvkTJJvalaMP_168425313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3JBHoGN0acNyES8JVak_1684253135&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4IBpolqURz9VzKddnkj_1684253135&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roEILqof6mqhewhu3KO_1684253135&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5g3wuSrCG3nWBl3Cfk_1684253135&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8eNA1kBSqoOgNUxpcme_168425300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ZoTe73fJ51CAKUZfoh_1684253135&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ojHG6dLungFPq7ELfSC_1684253135&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7h8RXeNc6L2ggT2bcR5_168425313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BoX9tBw9zkpD3BoKtd_1684253136&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qrJJNXpOi9POUilef8r_1684253139&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UwZB0fQ3LKrSR0aFdGo_1684253140&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onUAKQupdUd3KljABfb_1684253140&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RnzNjSqaFd5CxWj07_1684253140&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LY8LuHQAIn4YF1tYrC_1684253140&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fgs6s0mJM4HYqwhpkSK_1684253141&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Js7dhj9X7RT9l7H3tyc_168425300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ekZaygbqqO6kjF9Hduy_1684253141&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C1OtgR6H0vBkOZ2VuL_1684253141&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mReDq9MlM8wrC7wRa5_1684253141&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efwieqNC9De24UrSjPF_1684253142&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oQ0iASkczZK8zN2PWG_1684253143&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0xyn12qdKOnVUvoyV7Q_1684253144&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VB2Gd9GKccoPJ8VACtE_1684253144&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m4udM84FDmh5A8p2xcW_1684253144&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ExfkHIcxGkQezoymRg_1684253145&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gifjJsdYz34qweHutI_168425314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WYA9YwJ26Ugl0o4CxN_168425300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AAjT2bMmi1XWOGvUln5_1684253147&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Q4wTm9ECeAhGZq7j39X_1684253147&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10fxItuD0W17iUQAXR_168425314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aRAfZ0uWRxIQDXI7xtB_168425314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Kko0cVLxgo6Lbi4v3j_168425314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la4xMnV68HtTs8dBEt_168425314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rQ7s8DzF2VPWYNnq39I_168425314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pLOaT2WO9cLrbMuMBL_168425314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pzyN4bcOOT8vbFLddQt_1684253149&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15d6ZnKPJycSqjOZiQ_168425314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GEpPQtitLKvEB0sKHp_168425300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6fb7j8RzAXKqKYfotdR_168425314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siH2jzUTgRzjFKpbKF5_168425314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mg3MjpPAIJUPdiuMrAH_168425315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yv7r53MbB0MsYPS4rM_168425315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jPYkM7IPa9u4p1BO2yl_1684253150&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98KSHf7Tzb4CrPv0sD_1684253150&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Q6J3unSi3qsoZKTonwr_1684253150&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KbbxJ9622od0uJcgAEn_168425315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Lp1n8IcaN5eG4zagju_168425315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41YYgJ4SyY8Gc6Oz5oH_1684253153&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O4uLBGaV4y9YS8tS3p_1684253007&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Zqzn3ZvHPK31pzZIcpH_1684253154&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mdmFvVP8n0vGqDMHpKI_1684253154&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jH9WtmdxFBTaBETZgU_1684253155&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sWCnGBuAwq3ANUwwbRy_1684253155&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5uepE9SUei1NhrJq6f_1684253155&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ztKgdkdmTBpRGF4bf34_1684253155&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pzZmcMZYfxJ4MbQcSTe_1684253155&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ocKJSoAMoFhvAQEEfmx_1684253156&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Xy50GJ5342rP9CaIdCQ_1684253156&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Ivmqm394N9KQh5ux8nb_1684253156&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YJLYGLaZnihoiNBFKKX_168425300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n92yHkUzZaXRokDvpha_1684253156&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6FLl5ZZJI28IMzaWIgh_1684253156&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ow6pddQcStKk3UGLSym_1684253157&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QB4uPNFfmQRWsVmBVne_1684253157&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Wg8UlNczu8Fu0Sjf4d_1684253157&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avxOkTveOUeDtXoay42_1684253157&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ZJ1Tk7IQMBqcUGuDlpH_1684253160&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lvtgTKLJokCvKkUJUht_1684253161&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wAqll3mM2EexUXWkcqq_1684253161&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HZXzQMakcQfuESXIHFm_1684253161&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Zsx1XUKBGnQl1ks1Nl_1684253000&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NIZ4sENAIE0i4rCQsB0_1684253007&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kPPR80pmMXB3rtUud_1684253161&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pYSqtCiCS7GpUi3V2br_1684253161&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wK83Okcgg3ZlSUwf4fY_1684253161&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JRKwbwsATN40gWY8f7h_168425316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h0tZVVDEUtVFsfTFNr8_168425316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02BGfdfA7FZgHiKzHg0_1684253165&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HBkfVFlrjErm2YerJp_1684253167&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JPHOCiejjpy2FCXpuw_1684253167&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f0Oap90Rc3qUL7EGOs2_1684253168&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Ktc9fDpA8aAhr9rMZS_1684253168&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TQLt5Fo0Je5lOLq7jLU_1684253007&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RKs486OFQITYL7x93x_1684253168&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OOXi3KA2yuEU2Jr1Lv6_1684253170&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wp0Ym4NYGV6Vc9gzFf4_1684253170&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x6zMO7iJ4gzgR1qWZ8j_1684253170&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ylk1gCLioZDx5LetA0M_1684253170&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Z4VuUyWPR60Eb52PvvR_1684253171&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EQKfscoske6v6eFnqGR_1684253171&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5Ao668SFqHroWuflxDs_1684253171&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niSmcOZKFIZmq35i4M_1684253171&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wm3SUO9bdz0CWRtxAzq_168425317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LevXObOxLxJDJ9v5KL_1684253007&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Viq4d6ib8y2zPKfaP7_1684253174&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zInMeEkSCDptw9jzRvd_1684253174&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9dgxEgN5f6n0QnUwf8i_1684253175&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IZNULZBcHrFxlqNIzlg_1684253175&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ftSBE548k59CkrY4d8q_1684253176&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nKGhdBCSrmSf8drrMHd_1684253177&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BuAsxJIEaKfn0g8vI9_1684253177&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HLB6L1OLfUCZ0OYzDzB_1684253177&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epCX18rZrZwbzKVUY3_1684253177&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IfiIUaNrQnBn42GjYr_1684253177&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HSb6S1KhAs8VNULWgT0_1684253007&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VbKwH1W77vxWPMV60Q7_1684253181&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WSE4AW4SUPNFYu6LMp_1684253182&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rQLKdltvFlxQdJfAx4V_1684253182&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SHrPmt8kOGNabXTEO0d_1684253182&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NhW1PaOyBMyYezMEH4U_1684253183&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3ntYbt7WizquVxqTuz5_1684253183&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Zp4lBlKXmbgUL3ZgR7_1684253184&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psf3EJfH0aROSdIjy9_1684253184&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qWkVbU6q30ydQburm7_1684253185&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Ery9Ao5z2MIWgN8UsWr_1684253186&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DZ10tQbaYnXVmkshaTK_1684253007&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TXESX2sr9q0h2jlVpF_1684253186&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xr6Hi7QvCLuN4V36SG_1684253186&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4oBGvQb6zrQweC44xRA_1684253186&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UMtij5MR6th6liVyHJo_1684253187&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ZTRKymYVwKezmV6r3tk_1684253187&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zbXKg9gJ3DTwiaqrhl_1684253187&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vKCh6e35NKN2hypNEnI_1684253187&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uI2XW8pdTUZmHXIFJYu_1684253190&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4v5CSzQEy1fcdyH4VL4_1684253190&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G8SrVuWXBg5hYkPFZse_1684253191&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xMLgiymGPwREq9OfLWm_1684253007&quot;,&quot;DataType&quot;:1,&quot;ImageAutosize&quot;:1,&quot;ZIndexPreserved&quot;:true,&quot;ValueBgColor&quot;:false,&quot;ValueFont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mJSAgTSv3J6tiBwEHzP_1684253191&quot;,&quot;DataType&quot;:1,&quot;ImageAutosize&quot;:1,&quot;ZIndexPreserved&quot;:true,&quot;ValueBgColor&quot;:false,&quot;ValueFont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Jxz9rGU7dcX4BnU6La_168425319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OoZ2HavDgKcZVZUzdl_16842530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QIeMprqD6lULYjLtTdl_16842530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z9g3Dk9xm4sF5BzmFg_16842530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3lgPG7XpA6Gbiibeoic_16842530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3Y71hBsSwqLGqEbvyeW_1684253000&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ySRynsV5R7glkfNEoA7_16842530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JcZ2cWajEnQB8idWwg7_16842530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oqQrh4s9YnerX3Oor5A_16842530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UYBeUOZWh422QQZnFpf_168425301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AfNvE0Ga9EmT7rJswVE_168425301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2crqg9bqto8IP0Pv9K_1684253013&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0MpVQMEbGw0cY8D2jv_1684253013&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0GGe42XhDLx150hNEeJ_1684253013&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HncF7X0u78pPesvf5Jt_1684253013&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vCybyntYa460WaG1Ku_1684253013&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6ikVOmtdGPtkfoyY3qn_1684253000&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T0uG7pFLXybzz7Da6Pg_1684253014&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7xkWJTuF4C8uQdgGCl6_1684253016&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hKSu0AcOJbE1p1rzP6_1684253016&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QuaH5JlYgsB2Mvzqr51_1684253016&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wRD2jG2tnexufRsanj_1684253016&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P1doP6hlOk7Sw8GcOHv_1684253016&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YxeEJhQegwG3L9r0bt_1684253016&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odrQNizQoMV1hlPsUqj_1684253018&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ClPp1y35rHMTPVrKSPf_1684253018&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tByX8WW1J8rCeRCazi_1684253018&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kq89ZaZSpUVpgYsboS7_1684253000&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HbzzLBIzBg4yIbTSVf_1684253018&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h8VKn3mjai76UmX2lzq_1684253019&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XNagAyji3KXGiCWG32E_1684253019&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OqbFj6LfuFbei30wND6_1684253019&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r6hsJe8EZZa2MMpdmbD_1684253019&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z6TGV9jVw5GuAYy9K5n_1684253019&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T9qTHTVw73lA3H0tOJ_1684253019&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kOddlXNSfuUwQnSIpCx_1684253021&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Rm4YwY5k69kmRPIzssv_1684253021&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WpX7WV8Gi9XOzuNTm53_1684253021&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Mdqk23WtP7QpeWuR9F_1684253000&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NXmi4CFj979cBUlELw_1684253021&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fTij9hwS3rCWiKUhV4d_1684253023&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aKWszNke1wmQ2sPu8DC_1684253023&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J6mPP4mihR4w0s4Jy3Y_1684253024&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VJ0qcQvtrFFR7Jn0sLF_1684253024&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tZaBG8cyoyoS4HE0w7_1684253024&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08qK4a1RPAvN7SDhfb6_1684253024&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5iXMb5qoc33WXPLRBqI_1684253024&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sagDv1kKHHmLyL0c2Sf_1684253024&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0Gj3x0JQ752TiApec3_1684253024&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51xzHxUA0ooK19jf52v_1684253000&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4HHZfcSnDvr9qShoeoI_168425302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72CNwFfPPqxC6n2XdRF_1684253025&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9Wd9gykexWopnTdyOk7_1684253025&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PXhRy6uJFfx5DljALjH_1684253025&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CUzYx3xRouFKp4XYSDm_168425302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h82keUopJ26EYjG6ink_168425302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Crhpck27OJSNS6XMSL_1684253028&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6lLTypjnh5VizWiJck_168425302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7wiFtpYxnmaqCbMogsp_168425302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Vesjapcq3fZuh6kRQCz_168425302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27650</TotalTime>
  <Words>9895</Words>
  <Application>Microsoft Office PowerPoint</Application>
  <PresentationFormat>Widescreen</PresentationFormat>
  <Paragraphs>805</Paragraphs>
  <Slides>90</Slides>
  <Notes>71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1639</cp:revision>
  <dcterms:created xsi:type="dcterms:W3CDTF">2006-08-16T00:00:00Z</dcterms:created>
  <dcterms:modified xsi:type="dcterms:W3CDTF">2023-06-20T05:17:13Z</dcterms:modified>
</cp:coreProperties>
</file>