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530" dt="2025-03-10T15:19:29.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0097" autoAdjust="0"/>
  </p:normalViewPr>
  <p:slideViewPr>
    <p:cSldViewPr>
      <p:cViewPr varScale="1">
        <p:scale>
          <a:sx n="57" d="100"/>
          <a:sy n="57" d="100"/>
        </p:scale>
        <p:origin x="595" y="53"/>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mde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mde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419182948490232E-2"/>
          <c:y val="0"/>
          <c:w val="0.94789816459443454"/>
          <c:h val="1"/>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Overview'!$C$19,'0. Overview'!$C$40,'0. Overview'!$C$60,'0. Overview'!$C$82,'0. Overview'!$C$98,'0. Overview'!$C$125,'0. Overview'!$C$141,'0. Overview'!$C$167,'0. Overview'!$C$192)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172-4802-9CC9-C1DF2E59481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Overview'!$D$19,'0. Overview'!$D$40,'0. Overview'!$D$60,'0. Overview'!$D$82,'0. Overview'!$D$98,'0. Overview'!$D$125,'0. Overview'!$D$141,'0. Overview'!$D$167,'0. Overview'!$D$192)</c:f>
              <c:numCache>
                <c:formatCode>General</c:formatCode>
                <c:ptCount val="9"/>
                <c:pt idx="0">
                  <c:v>4.875</c:v>
                </c:pt>
                <c:pt idx="1">
                  <c:v>5.875</c:v>
                </c:pt>
                <c:pt idx="2">
                  <c:v>7.875</c:v>
                </c:pt>
                <c:pt idx="3">
                  <c:v>6.875</c:v>
                </c:pt>
                <c:pt idx="4">
                  <c:v>13.875</c:v>
                </c:pt>
                <c:pt idx="5">
                  <c:v>8.875</c:v>
                </c:pt>
                <c:pt idx="6">
                  <c:v>14.875</c:v>
                </c:pt>
                <c:pt idx="7">
                  <c:v>10.875</c:v>
                </c:pt>
                <c:pt idx="8">
                  <c:v>7.875</c:v>
                </c:pt>
              </c:numCache>
            </c:numRef>
          </c:val>
          <c:extLst>
            <c:ext xmlns:c16="http://schemas.microsoft.com/office/drawing/2014/chart" uri="{C3380CC4-5D6E-409C-BE32-E72D297353CC}">
              <c16:uniqueId val="{00000001-0172-4802-9CC9-C1DF2E59481C}"/>
            </c:ext>
          </c:extLst>
        </c:ser>
        <c:ser>
          <c:idx val="3"/>
          <c:order val="2"/>
          <c:spPr>
            <a:solidFill>
              <a:schemeClr val="bg1">
                <a:lumMod val="65000"/>
              </a:schemeClr>
            </a:solidFill>
            <a:ln>
              <a:solidFill>
                <a:schemeClr val="tx1">
                  <a:lumMod val="95000"/>
                  <a:lumOff val="5000"/>
                </a:schemeClr>
              </a:solid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Overview'!$E$19,'0. Overview'!$E$40,'0. Overview'!$E$60,'0. Overview'!$E$82,'0. Overview'!$E$98,'0. Overview'!$E$125,'0. Overview'!$E$141,'0. Overview'!$E$167,'0. Overview'!$E$192)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172-4802-9CC9-C1DF2E59481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0.81399999999999995</c:v>
                </c:pt>
                <c:pt idx="1">
                  <c:v>0.79300000000000004</c:v>
                </c:pt>
                <c:pt idx="2">
                  <c:v>0.8</c:v>
                </c:pt>
                <c:pt idx="3">
                  <c:v>0.78600000000000003</c:v>
                </c:pt>
                <c:pt idx="4">
                  <c:v>0.78400000000000003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1">
                  <c:v>0.78400000000000003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2">
                  <c:v>119468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38293</c:v>
                </c:pt>
                <c:pt idx="1">
                  <c:v>40368</c:v>
                </c:pt>
                <c:pt idx="2">
                  <c:v>40807</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2344500977771916E-3"/>
          <c:y val="0.88694641230867255"/>
          <c:w val="0.995765549902222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Camden city</c:v>
                </c:pt>
                <c:pt idx="1">
                  <c:v>Cherry Hill township</c:v>
                </c:pt>
                <c:pt idx="2">
                  <c:v>Gloucester township</c:v>
                </c:pt>
                <c:pt idx="3">
                  <c:v>Winslow township</c:v>
                </c:pt>
                <c:pt idx="4">
                  <c:v>Pennsauken township</c:v>
                </c:pt>
                <c:pt idx="5">
                  <c:v>Voorhees township</c:v>
                </c:pt>
                <c:pt idx="6">
                  <c:v>Lindenwold borough</c:v>
                </c:pt>
                <c:pt idx="7">
                  <c:v>Haddonfield borough</c:v>
                </c:pt>
                <c:pt idx="8">
                  <c:v>Haddon township</c:v>
                </c:pt>
                <c:pt idx="9">
                  <c:v>Gloucester City city</c:v>
                </c:pt>
                <c:pt idx="10">
                  <c:v>Bellmawr borough</c:v>
                </c:pt>
                <c:pt idx="11">
                  <c:v>Collingswood borough</c:v>
                </c:pt>
                <c:pt idx="12">
                  <c:v>Pine Hill borough</c:v>
                </c:pt>
                <c:pt idx="13">
                  <c:v>Audubon borough</c:v>
                </c:pt>
                <c:pt idx="14">
                  <c:v>Waterford township</c:v>
                </c:pt>
                <c:pt idx="15">
                  <c:v>Haddon Heights borough</c:v>
                </c:pt>
                <c:pt idx="16">
                  <c:v>Berlin borough</c:v>
                </c:pt>
                <c:pt idx="17">
                  <c:v>Runnemede borough</c:v>
                </c:pt>
                <c:pt idx="18">
                  <c:v>Stratford borough</c:v>
                </c:pt>
                <c:pt idx="19">
                  <c:v>Somerdale borough</c:v>
                </c:pt>
              </c:strCache>
            </c:strRef>
          </c:cat>
          <c:val>
            <c:numRef>
              <c:f>Sheet1!$B$2:$B$21</c:f>
              <c:numCache>
                <c:formatCode>0</c:formatCode>
                <c:ptCount val="20"/>
                <c:pt idx="0">
                  <c:v>19501</c:v>
                </c:pt>
                <c:pt idx="1">
                  <c:v>15833</c:v>
                </c:pt>
                <c:pt idx="2">
                  <c:v>14731</c:v>
                </c:pt>
                <c:pt idx="3">
                  <c:v>9043</c:v>
                </c:pt>
                <c:pt idx="4">
                  <c:v>8596</c:v>
                </c:pt>
                <c:pt idx="5">
                  <c:v>6465</c:v>
                </c:pt>
                <c:pt idx="6">
                  <c:v>5049</c:v>
                </c:pt>
                <c:pt idx="7">
                  <c:v>4235</c:v>
                </c:pt>
                <c:pt idx="8">
                  <c:v>3548</c:v>
                </c:pt>
                <c:pt idx="9">
                  <c:v>3203</c:v>
                </c:pt>
                <c:pt idx="10">
                  <c:v>2619</c:v>
                </c:pt>
                <c:pt idx="11">
                  <c:v>2571</c:v>
                </c:pt>
                <c:pt idx="12">
                  <c:v>2292</c:v>
                </c:pt>
                <c:pt idx="13">
                  <c:v>2015</c:v>
                </c:pt>
                <c:pt idx="14">
                  <c:v>1785</c:v>
                </c:pt>
                <c:pt idx="15">
                  <c:v>1707</c:v>
                </c:pt>
                <c:pt idx="16">
                  <c:v>1654</c:v>
                </c:pt>
                <c:pt idx="17">
                  <c:v>1618</c:v>
                </c:pt>
                <c:pt idx="18">
                  <c:v>1527</c:v>
                </c:pt>
                <c:pt idx="19">
                  <c:v>1165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0.41</c:v>
                </c:pt>
                <c:pt idx="1">
                  <c:v>0.32</c:v>
                </c:pt>
                <c:pt idx="2">
                  <c:v>0.32</c:v>
                </c:pt>
                <c:pt idx="3">
                  <c:v>0.30908051676999998</c:v>
                </c:pt>
                <c:pt idx="4">
                  <c:v>0.31106109706000001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
                  <c:v>0.31106109706000001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91438129239661592"/>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1645</c:v>
                </c:pt>
                <c:pt idx="1">
                  <c:v>1111</c:v>
                </c:pt>
                <c:pt idx="2">
                  <c:v>1517</c:v>
                </c:pt>
                <c:pt idx="3">
                  <c:v>1403</c:v>
                </c:pt>
                <c:pt idx="4">
                  <c:v>927</c:v>
                </c:pt>
                <c:pt idx="5">
                  <c:v>1943</c:v>
                </c:pt>
                <c:pt idx="6">
                  <c:v>1355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3">
                  <c:v>118814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73672</c:v>
                </c:pt>
                <c:pt idx="1">
                  <c:v>70957</c:v>
                </c:pt>
                <c:pt idx="2">
                  <c:v>78347</c:v>
                </c:pt>
                <c:pt idx="3">
                  <c:v>81768</c:v>
                </c:pt>
                <c:pt idx="4">
                  <c:v>83763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Overview'!$C$223,'0. Overview'!$C$245,'0. Overview'!$C$268,'0. Overview'!$C$284,'0. Overview'!$C$298,'0. Overview'!$C$323,'0. Overview'!$C$352,'0. Overview'!$C$372,'0. Overview'!$C$402)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929-49FD-9F25-C0945F31186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Overview'!$D$223,'0. Overview'!$D$245,'0. Overview'!$D$268,'0. Overview'!$D$284,'0. Overview'!$D$298,'0. Overview'!$D$323,'0. Overview'!$D$352,'0. Overview'!$D$372,'0. Overview'!$D$402)</c:f>
              <c:numCache>
                <c:formatCode>General</c:formatCode>
                <c:ptCount val="9"/>
                <c:pt idx="0">
                  <c:v>3.875</c:v>
                </c:pt>
                <c:pt idx="1">
                  <c:v>3.875</c:v>
                </c:pt>
                <c:pt idx="2">
                  <c:v>2.875</c:v>
                </c:pt>
                <c:pt idx="3">
                  <c:v>8.875</c:v>
                </c:pt>
                <c:pt idx="4">
                  <c:v>14.875</c:v>
                </c:pt>
                <c:pt idx="5">
                  <c:v>11.875</c:v>
                </c:pt>
                <c:pt idx="6">
                  <c:v>6.875</c:v>
                </c:pt>
                <c:pt idx="7">
                  <c:v>8.875</c:v>
                </c:pt>
                <c:pt idx="8">
                  <c:v>0.875</c:v>
                </c:pt>
              </c:numCache>
            </c:numRef>
          </c:val>
          <c:extLst>
            <c:ext xmlns:c16="http://schemas.microsoft.com/office/drawing/2014/chart" uri="{C3380CC4-5D6E-409C-BE32-E72D297353CC}">
              <c16:uniqueId val="{00000001-0929-49FD-9F25-C0945F31186B}"/>
            </c:ext>
          </c:extLst>
        </c:ser>
        <c:ser>
          <c:idx val="3"/>
          <c:order val="2"/>
          <c:spPr>
            <a:solidFill>
              <a:schemeClr val="bg2">
                <a:lumMod val="75000"/>
              </a:schemeClr>
            </a:solidFill>
            <a:ln>
              <a:solidFill>
                <a:schemeClr val="tx1"/>
              </a:solid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Overview'!$E$223,'0. Overview'!$E$245,'0. Overview'!$E$268,'0. Overview'!$E$284,'0. Overview'!$E$298,'0. Overview'!$E$323,'0. Overview'!$E$352,'0. Overview'!$E$372,'0. Overview'!$E$402)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929-49FD-9F25-C0945F31186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4" formatCode="_(&quot;$&quot;* #,##0_);_(&quot;$&quot;* \(#,##0\);_(&quot;$&quot;* &quot;-&quot;??_);_(@_)">
                  <c:v>83763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Audubon Park borough</c:v>
                </c:pt>
                <c:pt idx="2">
                  <c:v>Lindenwold borough</c:v>
                </c:pt>
                <c:pt idx="3">
                  <c:v>Brooklawn borough</c:v>
                </c:pt>
                <c:pt idx="4">
                  <c:v>Pine Hill borough</c:v>
                </c:pt>
                <c:pt idx="5">
                  <c:v>Clementon borough</c:v>
                </c:pt>
                <c:pt idx="6">
                  <c:v>Lawnside borough</c:v>
                </c:pt>
                <c:pt idx="7">
                  <c:v>Gloucester City city</c:v>
                </c:pt>
                <c:pt idx="8">
                  <c:v>Woodlynne borough</c:v>
                </c:pt>
                <c:pt idx="9">
                  <c:v>Bellmawr borough</c:v>
                </c:pt>
              </c:strCache>
            </c:strRef>
          </c:cat>
          <c:val>
            <c:numRef>
              <c:f>Sheet1!$B$2:$B$11</c:f>
              <c:numCache>
                <c:formatCode>_("$"* #,##0_);_("$"* \(#,##0\);_("$"* "-"??_);_(@_)</c:formatCode>
                <c:ptCount val="10"/>
                <c:pt idx="0">
                  <c:v>40450</c:v>
                </c:pt>
                <c:pt idx="1">
                  <c:v>53333</c:v>
                </c:pt>
                <c:pt idx="2">
                  <c:v>55099</c:v>
                </c:pt>
                <c:pt idx="3">
                  <c:v>55882</c:v>
                </c:pt>
                <c:pt idx="4">
                  <c:v>68725</c:v>
                </c:pt>
                <c:pt idx="5">
                  <c:v>69536</c:v>
                </c:pt>
                <c:pt idx="6">
                  <c:v>70338</c:v>
                </c:pt>
                <c:pt idx="7">
                  <c:v>70942</c:v>
                </c:pt>
                <c:pt idx="8">
                  <c:v>71635</c:v>
                </c:pt>
                <c:pt idx="9">
                  <c:v>74812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Median $86384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Audubon Park borough</c:v>
                </c:pt>
                <c:pt idx="2">
                  <c:v>Lindenwold borough</c:v>
                </c:pt>
                <c:pt idx="3">
                  <c:v>Brooklawn borough</c:v>
                </c:pt>
                <c:pt idx="4">
                  <c:v>Pine Hill borough</c:v>
                </c:pt>
                <c:pt idx="5">
                  <c:v>Clementon borough</c:v>
                </c:pt>
                <c:pt idx="6">
                  <c:v>Lawnside borough</c:v>
                </c:pt>
                <c:pt idx="7">
                  <c:v>Gloucester City city</c:v>
                </c:pt>
                <c:pt idx="8">
                  <c:v>Woodlynne borough</c:v>
                </c:pt>
                <c:pt idx="9">
                  <c:v>Bellmawr borough</c:v>
                </c:pt>
              </c:strCache>
            </c:strRef>
          </c:cat>
          <c:val>
            <c:numRef>
              <c:f>Sheet1!$C$2:$C$11</c:f>
              <c:numCache>
                <c:formatCode>"$"#,##0</c:formatCode>
                <c:ptCount val="10"/>
                <c:pt idx="0">
                  <c:v>86384</c:v>
                </c:pt>
                <c:pt idx="1">
                  <c:v>86384</c:v>
                </c:pt>
                <c:pt idx="2">
                  <c:v>86384</c:v>
                </c:pt>
                <c:pt idx="3">
                  <c:v>86384</c:v>
                </c:pt>
                <c:pt idx="4">
                  <c:v>86384</c:v>
                </c:pt>
                <c:pt idx="5">
                  <c:v>86384</c:v>
                </c:pt>
                <c:pt idx="6">
                  <c:v>86384</c:v>
                </c:pt>
                <c:pt idx="7">
                  <c:v>86384</c:v>
                </c:pt>
                <c:pt idx="8">
                  <c:v>86384</c:v>
                </c:pt>
                <c:pt idx="9">
                  <c:v>86384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008576497296665"/>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5" formatCode="0%">
                  <c:v>0.14899999999999999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0.11899999999999999</c:v>
                </c:pt>
                <c:pt idx="1">
                  <c:v>0.14199999999999999</c:v>
                </c:pt>
                <c:pt idx="2">
                  <c:v>0.13400000000000001</c:v>
                </c:pt>
                <c:pt idx="3">
                  <c:v>0.15</c:v>
                </c:pt>
                <c:pt idx="4">
                  <c:v>0.14899999999999999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Lindenwold borough</c:v>
                </c:pt>
                <c:pt idx="1">
                  <c:v>Camden city</c:v>
                </c:pt>
                <c:pt idx="2">
                  <c:v>Merchantville borough</c:v>
                </c:pt>
                <c:pt idx="3">
                  <c:v>Woodlynne borough</c:v>
                </c:pt>
                <c:pt idx="4">
                  <c:v>Audubon Park borough</c:v>
                </c:pt>
                <c:pt idx="5">
                  <c:v>Somerdale borough</c:v>
                </c:pt>
                <c:pt idx="6">
                  <c:v>Lawnside borough</c:v>
                </c:pt>
                <c:pt idx="7">
                  <c:v>Pennsauken township</c:v>
                </c:pt>
                <c:pt idx="8">
                  <c:v>Pine Hill borough</c:v>
                </c:pt>
                <c:pt idx="9">
                  <c:v>Bellmawr borough</c:v>
                </c:pt>
              </c:strCache>
            </c:strRef>
          </c:cat>
          <c:val>
            <c:numRef>
              <c:f>Sheet1!$B$2:$B$11</c:f>
              <c:numCache>
                <c:formatCode>0%</c:formatCode>
                <c:ptCount val="10"/>
                <c:pt idx="0">
                  <c:v>0.34599999999999997</c:v>
                </c:pt>
                <c:pt idx="1">
                  <c:v>0.34200000000000003</c:v>
                </c:pt>
                <c:pt idx="2">
                  <c:v>0.26</c:v>
                </c:pt>
                <c:pt idx="3">
                  <c:v>0.23300000000000001</c:v>
                </c:pt>
                <c:pt idx="4">
                  <c:v>0.215</c:v>
                </c:pt>
                <c:pt idx="5">
                  <c:v>0.20599999999999999</c:v>
                </c:pt>
                <c:pt idx="6">
                  <c:v>0.185</c:v>
                </c:pt>
                <c:pt idx="7">
                  <c:v>0.185</c:v>
                </c:pt>
                <c:pt idx="8">
                  <c:v>0.17199999999999999</c:v>
                </c:pt>
                <c:pt idx="9">
                  <c:v>0.14499999999999999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Camden Avg. 13.90%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Lindenwold borough</c:v>
                </c:pt>
                <c:pt idx="1">
                  <c:v>Camden city</c:v>
                </c:pt>
                <c:pt idx="2">
                  <c:v>Merchantville borough</c:v>
                </c:pt>
                <c:pt idx="3">
                  <c:v>Woodlynne borough</c:v>
                </c:pt>
                <c:pt idx="4">
                  <c:v>Audubon Park borough</c:v>
                </c:pt>
                <c:pt idx="5">
                  <c:v>Somerdale borough</c:v>
                </c:pt>
                <c:pt idx="6">
                  <c:v>Lawnside borough</c:v>
                </c:pt>
                <c:pt idx="7">
                  <c:v>Pennsauken township</c:v>
                </c:pt>
                <c:pt idx="8">
                  <c:v>Pine Hill borough</c:v>
                </c:pt>
                <c:pt idx="9">
                  <c:v>Bellmawr borough</c:v>
                </c:pt>
              </c:strCache>
            </c:strRef>
          </c:cat>
          <c:val>
            <c:numRef>
              <c:f>Sheet1!$C$2:$C$11</c:f>
              <c:numCache>
                <c:formatCode>0%</c:formatCode>
                <c:ptCount val="10"/>
                <c:pt idx="0">
                  <c:v>0.13900000000000001</c:v>
                </c:pt>
                <c:pt idx="1">
                  <c:v>0.13900000000000001</c:v>
                </c:pt>
                <c:pt idx="2">
                  <c:v>0.13900000000000001</c:v>
                </c:pt>
                <c:pt idx="3">
                  <c:v>0.13900000000000001</c:v>
                </c:pt>
                <c:pt idx="4">
                  <c:v>0.13900000000000001</c:v>
                </c:pt>
                <c:pt idx="5">
                  <c:v>0.13900000000000001</c:v>
                </c:pt>
                <c:pt idx="6">
                  <c:v>0.13900000000000001</c:v>
                </c:pt>
                <c:pt idx="7">
                  <c:v>0.13900000000000001</c:v>
                </c:pt>
                <c:pt idx="8">
                  <c:v>0.13900000000000001</c:v>
                </c:pt>
                <c:pt idx="9">
                  <c:v>0.13900000000000001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5886059623392415"/>
          <c:y val="0.92248508709138632"/>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3">
                  <c:v>0.16995598247999999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0.21</c:v>
                </c:pt>
                <c:pt idx="1">
                  <c:v>0.2</c:v>
                </c:pt>
                <c:pt idx="2">
                  <c:v>0.2</c:v>
                </c:pt>
                <c:pt idx="3">
                  <c:v>0.19560803591000001</c:v>
                </c:pt>
                <c:pt idx="4">
                  <c:v>0.19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3" formatCode="0.0%">
                  <c:v>0.113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3810994011743318"/>
          <c:y val="0.9022230158874511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0.109</c:v>
                </c:pt>
                <c:pt idx="1">
                  <c:v>9.0999999999999998E-2</c:v>
                </c:pt>
                <c:pt idx="2">
                  <c:v>0.113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10074</c:v>
                </c:pt>
                <c:pt idx="1">
                  <c:v>10883</c:v>
                </c:pt>
                <c:pt idx="2">
                  <c:v>10141</c:v>
                </c:pt>
                <c:pt idx="3">
                  <c:v>10024</c:v>
                </c:pt>
                <c:pt idx="4">
                  <c:v>9824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0.623</c:v>
                </c:pt>
                <c:pt idx="1">
                  <c:v>0.22700000000000001</c:v>
                </c:pt>
                <c:pt idx="2">
                  <c:v>2.7E-2</c:v>
                </c:pt>
                <c:pt idx="3">
                  <c:v>7.4999999999999997E-2</c:v>
                </c:pt>
                <c:pt idx="4">
                  <c:v>2E-3</c:v>
                </c:pt>
                <c:pt idx="5">
                  <c:v>0.16700000000000001</c:v>
                </c:pt>
                <c:pt idx="6">
                  <c:v>0.19500000000000001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0.22700000000000001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31134</c:v>
                </c:pt>
                <c:pt idx="3" formatCode="#,##0">
                  <c:v>27549</c:v>
                </c:pt>
                <c:pt idx="4" formatCode="#,##0">
                  <c:v>28749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29299</c:v>
                </c:pt>
                <c:pt idx="1">
                  <c:v>34595</c:v>
                </c:pt>
                <c:pt idx="2">
                  <c:v>33388</c:v>
                </c:pt>
                <c:pt idx="3">
                  <c:v>32688</c:v>
                </c:pt>
                <c:pt idx="4">
                  <c:v>33969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1733</c:v>
                </c:pt>
                <c:pt idx="1">
                  <c:v>1628</c:v>
                </c:pt>
                <c:pt idx="2">
                  <c:v>1370</c:v>
                </c:pt>
                <c:pt idx="3">
                  <c:v>1167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4">
                  <c:v>1733</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4" formatCode="&quot;$&quot;#,##0_);[Red]\(&quot;$&quot;#,##0\)">
                  <c:v>1167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4">
                  <c:v>28.7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29.7</c:v>
                </c:pt>
                <c:pt idx="1">
                  <c:v>29.1</c:v>
                </c:pt>
                <c:pt idx="2">
                  <c:v>25.4</c:v>
                </c:pt>
                <c:pt idx="3" formatCode="0.0">
                  <c:v>27.7</c:v>
                </c:pt>
                <c:pt idx="4" formatCode="0.0">
                  <c:v>28.7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9"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8" formatCode="0.0%">
                  <c:v>3.7999999999999999E-2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2.5000000000000001E-2</c:v>
                </c:pt>
                <c:pt idx="1">
                  <c:v>3.4000000000000002E-2</c:v>
                </c:pt>
                <c:pt idx="2">
                  <c:v>3.9E-2</c:v>
                </c:pt>
                <c:pt idx="3">
                  <c:v>4.5999999999999999E-2</c:v>
                </c:pt>
                <c:pt idx="4">
                  <c:v>3.7999999999999999E-2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Runnemede borough</c:v>
                </c:pt>
                <c:pt idx="1">
                  <c:v>Bellmawr borough</c:v>
                </c:pt>
                <c:pt idx="2">
                  <c:v>Lawnside borough</c:v>
                </c:pt>
                <c:pt idx="3">
                  <c:v>Camden city</c:v>
                </c:pt>
                <c:pt idx="4">
                  <c:v>Pennsauken township</c:v>
                </c:pt>
                <c:pt idx="5">
                  <c:v>Stratford borough</c:v>
                </c:pt>
                <c:pt idx="6">
                  <c:v>Audubon Park borough</c:v>
                </c:pt>
                <c:pt idx="7">
                  <c:v>Berlin borough</c:v>
                </c:pt>
                <c:pt idx="8">
                  <c:v>Winslow township</c:v>
                </c:pt>
                <c:pt idx="9">
                  <c:v>Gloucester City city</c:v>
                </c:pt>
              </c:strCache>
            </c:strRef>
          </c:cat>
          <c:val>
            <c:numRef>
              <c:f>Sheet1!$B$2:$B$11</c:f>
              <c:numCache>
                <c:formatCode>0.0%</c:formatCode>
                <c:ptCount val="10"/>
                <c:pt idx="0">
                  <c:v>0.106</c:v>
                </c:pt>
                <c:pt idx="1">
                  <c:v>8.5000000000000006E-2</c:v>
                </c:pt>
                <c:pt idx="2">
                  <c:v>5.5E-2</c:v>
                </c:pt>
                <c:pt idx="3">
                  <c:v>5.3999999999999999E-2</c:v>
                </c:pt>
                <c:pt idx="4">
                  <c:v>5.0999999999999997E-2</c:v>
                </c:pt>
                <c:pt idx="5">
                  <c:v>5.0999999999999997E-2</c:v>
                </c:pt>
                <c:pt idx="6">
                  <c:v>0.05</c:v>
                </c:pt>
                <c:pt idx="7">
                  <c:v>0.05</c:v>
                </c:pt>
                <c:pt idx="8">
                  <c:v>0.05</c:v>
                </c:pt>
                <c:pt idx="9">
                  <c:v>4.8000000000000001E-2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Runnemede borough</c:v>
                </c:pt>
                <c:pt idx="1">
                  <c:v>Bellmawr borough</c:v>
                </c:pt>
                <c:pt idx="2">
                  <c:v>Lawnside borough</c:v>
                </c:pt>
                <c:pt idx="3">
                  <c:v>Camden city</c:v>
                </c:pt>
                <c:pt idx="4">
                  <c:v>Pennsauken township</c:v>
                </c:pt>
                <c:pt idx="5">
                  <c:v>Stratford borough</c:v>
                </c:pt>
                <c:pt idx="6">
                  <c:v>Audubon Park borough</c:v>
                </c:pt>
                <c:pt idx="7">
                  <c:v>Berlin borough</c:v>
                </c:pt>
                <c:pt idx="8">
                  <c:v>Winslow township</c:v>
                </c:pt>
                <c:pt idx="9">
                  <c:v>Gloucester City city</c:v>
                </c:pt>
              </c:strCache>
            </c:strRef>
          </c:cat>
          <c:val>
            <c:numRef>
              <c:f>Sheet1!$C$2:$C$11</c:f>
              <c:numCache>
                <c:formatCode>0.00%</c:formatCode>
                <c:ptCount val="10"/>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21452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0.65700000000000003</c:v>
                </c:pt>
                <c:pt idx="1">
                  <c:v>0.66200000000000003</c:v>
                </c:pt>
                <c:pt idx="2">
                  <c:v>0.61399999999999999</c:v>
                </c:pt>
                <c:pt idx="3">
                  <c:v>0.63300000000000001</c:v>
                </c:pt>
                <c:pt idx="4">
                  <c:v>0.623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0.21299999999999999</c:v>
                </c:pt>
                <c:pt idx="1">
                  <c:v>0.215</c:v>
                </c:pt>
                <c:pt idx="2">
                  <c:v>0.219</c:v>
                </c:pt>
                <c:pt idx="3">
                  <c:v>0.20899999999999999</c:v>
                </c:pt>
                <c:pt idx="4">
                  <c:v>0.22700000000000001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8.0000000000000002E-3</c:v>
                </c:pt>
                <c:pt idx="2">
                  <c:v>1.4E-2</c:v>
                </c:pt>
                <c:pt idx="3">
                  <c:v>2.1999999999999999E-2</c:v>
                </c:pt>
                <c:pt idx="4">
                  <c:v>2.7E-2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6.6000000000000003E-2</c:v>
                </c:pt>
                <c:pt idx="1">
                  <c:v>6.8000000000000005E-2</c:v>
                </c:pt>
                <c:pt idx="2">
                  <c:v>7.3999999999999996E-2</c:v>
                </c:pt>
                <c:pt idx="3">
                  <c:v>6.8000000000000005E-2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0.17599999999999999</c:v>
                </c:pt>
                <c:pt idx="1">
                  <c:v>0.17199999999999999</c:v>
                </c:pt>
                <c:pt idx="2">
                  <c:v>0.185</c:v>
                </c:pt>
                <c:pt idx="3">
                  <c:v>0.19</c:v>
                </c:pt>
                <c:pt idx="4">
                  <c:v>0.19500000000000001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6">
                  <c:v>37241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6">
                  <c:v>13818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4">
                  <c:v>0.93300000000000005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0.94899999999999995</c:v>
                </c:pt>
                <c:pt idx="1">
                  <c:v>0.95099999999999996</c:v>
                </c:pt>
                <c:pt idx="2">
                  <c:v>0.90400000000000003</c:v>
                </c:pt>
                <c:pt idx="3">
                  <c:v>0.93100000000000005</c:v>
                </c:pt>
                <c:pt idx="4">
                  <c:v>0.93500000000000005</c:v>
                </c:pt>
                <c:pt idx="5">
                  <c:v>0.93300000000000005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8">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4.365659696748360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0.76</c:v>
                </c:pt>
                <c:pt idx="1">
                  <c:v>0.64</c:v>
                </c:pt>
                <c:pt idx="2">
                  <c:v>0.66</c:v>
                </c:pt>
                <c:pt idx="3">
                  <c:v>0.85</c:v>
                </c:pt>
                <c:pt idx="4">
                  <c:v>0.5</c:v>
                </c:pt>
                <c:pt idx="5">
                  <c:v>0.75</c:v>
                </c:pt>
                <c:pt idx="6">
                  <c:v>0.68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9" formatCode="0.0%">
                  <c:v>0.27500000000000002</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0.252</c:v>
                </c:pt>
                <c:pt idx="1">
                  <c:v>0.34100000000000003</c:v>
                </c:pt>
                <c:pt idx="2">
                  <c:v>0.36799999999999999</c:v>
                </c:pt>
                <c:pt idx="3">
                  <c:v>0.3</c:v>
                </c:pt>
                <c:pt idx="4">
                  <c:v>0.27500000000000002</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4.9000000000000002E-2</c:v>
                </c:pt>
                <c:pt idx="1">
                  <c:v>4.8000000000000001E-2</c:v>
                </c:pt>
                <c:pt idx="2">
                  <c:v>4.7E-2</c:v>
                </c:pt>
                <c:pt idx="3">
                  <c:v>0.05</c:v>
                </c:pt>
                <c:pt idx="4">
                  <c:v>5.5E-2</c:v>
                </c:pt>
                <c:pt idx="5">
                  <c:v>5.3999999999999999E-2</c:v>
                </c:pt>
                <c:pt idx="6">
                  <c:v>0.05</c:v>
                </c:pt>
                <c:pt idx="7">
                  <c:v>4.3999999999999997E-2</c:v>
                </c:pt>
                <c:pt idx="8">
                  <c:v>4.8000000000000001E-2</c:v>
                </c:pt>
                <c:pt idx="9">
                  <c:v>5.0999999999999997E-2</c:v>
                </c:pt>
                <c:pt idx="10">
                  <c:v>5.8000000000000003E-2</c:v>
                </c:pt>
                <c:pt idx="11">
                  <c:v>5.8999999999999997E-2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3" formatCode="0.0">
                  <c:v>0.05</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9" formatCode="0.0%">
                  <c:v>5.5675000000000002E-2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56</c:v>
                </c:pt>
                <c:pt idx="1">
                  <c:v>55</c:v>
                </c:pt>
                <c:pt idx="2">
                  <c:v>56</c:v>
                </c:pt>
                <c:pt idx="3">
                  <c:v>57</c:v>
                </c:pt>
                <c:pt idx="4">
                  <c:v>58.429894609999998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6.8658800000000006E-2</c:v>
                </c:pt>
                <c:pt idx="1">
                  <c:v>7.2070999999999996E-2</c:v>
                </c:pt>
                <c:pt idx="2">
                  <c:v>7.6357599999999998E-2</c:v>
                </c:pt>
                <c:pt idx="3">
                  <c:v>6.4140699999999995E-2</c:v>
                </c:pt>
                <c:pt idx="4">
                  <c:v>5.5675000000000002E-2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Freedom Prep Charter School</c:v>
                </c:pt>
                <c:pt idx="1">
                  <c:v>Camden City School District</c:v>
                </c:pt>
                <c:pt idx="2">
                  <c:v>Lindenwold Public School District</c:v>
                </c:pt>
                <c:pt idx="3">
                  <c:v>Winslow Township School District</c:v>
                </c:pt>
                <c:pt idx="4">
                  <c:v>Audubon Public School District</c:v>
                </c:pt>
                <c:pt idx="5">
                  <c:v>Pennsauken Township Board Of Education School District</c:v>
                </c:pt>
                <c:pt idx="6">
                  <c:v>Mastery Schools Of Camden Inc.</c:v>
                </c:pt>
                <c:pt idx="7">
                  <c:v>Collingswood Public School District</c:v>
                </c:pt>
                <c:pt idx="8">
                  <c:v>Gloucester City Public School District</c:v>
                </c:pt>
                <c:pt idx="9">
                  <c:v>Pine Hill School District</c:v>
                </c:pt>
                <c:pt idx="10">
                  <c:v>Haddon Township School District</c:v>
                </c:pt>
                <c:pt idx="11">
                  <c:v>Black Horse Pike Regional School District</c:v>
                </c:pt>
                <c:pt idx="12">
                  <c:v>Cherry Hill School District</c:v>
                </c:pt>
                <c:pt idx="13">
                  <c:v>Haddon Heights School District</c:v>
                </c:pt>
              </c:strCache>
            </c:strRef>
          </c:cat>
          <c:val>
            <c:numRef>
              <c:f>Sheet1!$B$2:$B$15</c:f>
              <c:numCache>
                <c:formatCode>General</c:formatCode>
                <c:ptCount val="14"/>
                <c:pt idx="0">
                  <c:v>39.200000000000003</c:v>
                </c:pt>
                <c:pt idx="1">
                  <c:v>64.7</c:v>
                </c:pt>
                <c:pt idx="2">
                  <c:v>69.7</c:v>
                </c:pt>
                <c:pt idx="3">
                  <c:v>80.2</c:v>
                </c:pt>
                <c:pt idx="4">
                  <c:v>80.5</c:v>
                </c:pt>
                <c:pt idx="5">
                  <c:v>84.5</c:v>
                </c:pt>
                <c:pt idx="6">
                  <c:v>86.5</c:v>
                </c:pt>
                <c:pt idx="7">
                  <c:v>86.7</c:v>
                </c:pt>
                <c:pt idx="8">
                  <c:v>87.2</c:v>
                </c:pt>
                <c:pt idx="9">
                  <c:v>89.6</c:v>
                </c:pt>
                <c:pt idx="10">
                  <c:v>91.7</c:v>
                </c:pt>
                <c:pt idx="11">
                  <c:v>93</c:v>
                </c:pt>
                <c:pt idx="12">
                  <c:v>94.1</c:v>
                </c:pt>
                <c:pt idx="13">
                  <c:v>94.3</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Freedom Prep Charter School</c:v>
                </c:pt>
                <c:pt idx="1">
                  <c:v>Camden City School District</c:v>
                </c:pt>
                <c:pt idx="2">
                  <c:v>Lindenwold Public School District</c:v>
                </c:pt>
                <c:pt idx="3">
                  <c:v>Winslow Township School District</c:v>
                </c:pt>
                <c:pt idx="4">
                  <c:v>Audubon Public School District</c:v>
                </c:pt>
                <c:pt idx="5">
                  <c:v>Pennsauken Township Board Of Education School District</c:v>
                </c:pt>
                <c:pt idx="6">
                  <c:v>Mastery Schools Of Camden Inc.</c:v>
                </c:pt>
                <c:pt idx="7">
                  <c:v>Collingswood Public School District</c:v>
                </c:pt>
                <c:pt idx="8">
                  <c:v>Gloucester City Public School District</c:v>
                </c:pt>
                <c:pt idx="9">
                  <c:v>Pine Hill School District</c:v>
                </c:pt>
                <c:pt idx="10">
                  <c:v>Haddon Township School District</c:v>
                </c:pt>
                <c:pt idx="11">
                  <c:v>Black Horse Pike Regional School District</c:v>
                </c:pt>
                <c:pt idx="12">
                  <c:v>Cherry Hill School District</c:v>
                </c:pt>
                <c:pt idx="13">
                  <c:v>Haddon Heights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85014713113473206"/>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0.88300000000000001</c:v>
                </c:pt>
                <c:pt idx="1">
                  <c:v>0.86499999999999999</c:v>
                </c:pt>
                <c:pt idx="2">
                  <c:v>0.90700000000000003</c:v>
                </c:pt>
                <c:pt idx="3">
                  <c:v>0.92</c:v>
                </c:pt>
                <c:pt idx="4">
                  <c:v>0.93500000000000005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8" formatCode="0.0%">
                  <c:v>0.93500000000000005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7">
                  <c:v>26.38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0257695060844662E-2"/>
                  <c:y val="0.2251811680318365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7769028871391052E-2"/>
                  <c:y val="1.415806770430670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35</c:v>
                </c:pt>
                <c:pt idx="1">
                  <c:v>79</c:v>
                </c:pt>
                <c:pt idx="2">
                  <c:v>469</c:v>
                </c:pt>
                <c:pt idx="3">
                  <c:v>1399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1400</c:v>
                </c:pt>
                <c:pt idx="1">
                  <c:v>9483</c:v>
                </c:pt>
                <c:pt idx="2">
                  <c:v>1053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7">
                  <c:v>6.7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99151298714087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12.700810000000001</c:v>
                </c:pt>
                <c:pt idx="1">
                  <c:v>12.571899999999999</c:v>
                </c:pt>
                <c:pt idx="2">
                  <c:v>8.8000000000000007</c:v>
                </c:pt>
                <c:pt idx="4">
                  <c:v>6.7025499999999996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7">
                  <c:v>161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7">
                  <c:v>1404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8" formatCode="0.00">
                  <c:v>58.429894609999998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8.1999999999999993</c:v>
                </c:pt>
                <c:pt idx="1">
                  <c:v>8.1</c:v>
                </c:pt>
                <c:pt idx="2">
                  <c:v>8</c:v>
                </c:pt>
                <c:pt idx="3">
                  <c:v>7.9319822655000003</c:v>
                </c:pt>
                <c:pt idx="4">
                  <c:v>7.8469407432000002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3">
                  <c:v>7.85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8" formatCode="0.00">
                  <c:v>14.3866151195628</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6080</c:v>
                </c:pt>
                <c:pt idx="1">
                  <c:v>6185</c:v>
                </c:pt>
                <c:pt idx="2">
                  <c:v>5923</c:v>
                </c:pt>
                <c:pt idx="3">
                  <c:v>6532</c:v>
                </c:pt>
                <c:pt idx="4">
                  <c:v>7290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2625056484186586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3281</c:v>
                </c:pt>
                <c:pt idx="1">
                  <c:v>2498</c:v>
                </c:pt>
                <c:pt idx="2">
                  <c:v>619</c:v>
                </c:pt>
                <c:pt idx="3">
                  <c:v>536</c:v>
                </c:pt>
                <c:pt idx="4" formatCode="#,##0">
                  <c:v>175</c:v>
                </c:pt>
                <c:pt idx="5">
                  <c:v>77</c:v>
                </c:pt>
                <c:pt idx="6">
                  <c:v>173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20">
                  <c:v>3870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3">
                  <c:v>66809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3">
                  <c:v>57069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57290</c:v>
                </c:pt>
                <c:pt idx="1">
                  <c:v>60734</c:v>
                </c:pt>
                <c:pt idx="2">
                  <c:v>64301</c:v>
                </c:pt>
                <c:pt idx="3">
                  <c:v>66363</c:v>
                </c:pt>
                <c:pt idx="4">
                  <c:v>66809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51803</c:v>
                </c:pt>
                <c:pt idx="1">
                  <c:v>49952</c:v>
                </c:pt>
                <c:pt idx="2">
                  <c:v>57123</c:v>
                </c:pt>
                <c:pt idx="3">
                  <c:v>58560</c:v>
                </c:pt>
                <c:pt idx="4">
                  <c:v>57069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4">
                  <c:v>564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340</c:v>
                </c:pt>
                <c:pt idx="1">
                  <c:v>288</c:v>
                </c:pt>
                <c:pt idx="2">
                  <c:v>335</c:v>
                </c:pt>
                <c:pt idx="3">
                  <c:v>354</c:v>
                </c:pt>
                <c:pt idx="4">
                  <c:v>326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0.106</c:v>
                </c:pt>
                <c:pt idx="1">
                  <c:v>0.112</c:v>
                </c:pt>
                <c:pt idx="2">
                  <c:v>0.11600000000000001</c:v>
                </c:pt>
                <c:pt idx="3">
                  <c:v>0.122</c:v>
                </c:pt>
                <c:pt idx="4">
                  <c:v>0.13200000000000001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8">
                  <c:v>-7.9096045197740106E-2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0.32</c:v>
                </c:pt>
                <c:pt idx="1">
                  <c:v>0.1</c:v>
                </c:pt>
                <c:pt idx="2">
                  <c:v>0.31</c:v>
                </c:pt>
                <c:pt idx="3">
                  <c:v>0.14000000000000001</c:v>
                </c:pt>
                <c:pt idx="4">
                  <c:v>0.06</c:v>
                </c:pt>
                <c:pt idx="5">
                  <c:v>0.02</c:v>
                </c:pt>
                <c:pt idx="6">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Community Support Services (CSS)</c:v>
                </c:pt>
                <c:pt idx="1">
                  <c:v>Residential Services</c:v>
                </c:pt>
                <c:pt idx="2">
                  <c:v>Intensive Outpatient Tx and Support Services (IOTSS)</c:v>
                </c:pt>
                <c:pt idx="3">
                  <c:v>Partial Care</c:v>
                </c:pt>
                <c:pt idx="4">
                  <c:v>Homeless Services (PATH)</c:v>
                </c:pt>
                <c:pt idx="5">
                  <c:v>Outpatient</c:v>
                </c:pt>
                <c:pt idx="6">
                  <c:v>Self-Help Center/Community Wellness Center</c:v>
                </c:pt>
                <c:pt idx="7">
                  <c:v>Short Term Care Facility (STCF)</c:v>
                </c:pt>
                <c:pt idx="8">
                  <c:v>County Mental Health Board</c:v>
                </c:pt>
                <c:pt idx="9">
                  <c:v>Crisis House</c:v>
                </c:pt>
                <c:pt idx="10">
                  <c:v>Early Intervention Support Services (EISS)</c:v>
                </c:pt>
                <c:pt idx="11">
                  <c:v>Integrated Case Management Services (ICMS)</c:v>
                </c:pt>
                <c:pt idx="12">
                  <c:v>Intensive Family Support Services (IFSS)</c:v>
                </c:pt>
                <c:pt idx="13">
                  <c:v>Involuntary Outpatient Commitment (IOC)</c:v>
                </c:pt>
                <c:pt idx="14">
                  <c:v>Jail Diversion</c:v>
                </c:pt>
                <c:pt idx="15">
                  <c:v>Justice Involved Services (JIS)</c:v>
                </c:pt>
                <c:pt idx="16">
                  <c:v>Primary Screening Services</c:v>
                </c:pt>
                <c:pt idx="17">
                  <c:v>Program of Assertive Community Treatment (PACT)</c:v>
                </c:pt>
                <c:pt idx="18">
                  <c:v>Residential Services (Deaf)</c:v>
                </c:pt>
                <c:pt idx="19">
                  <c:v>Supported Education</c:v>
                </c:pt>
                <c:pt idx="20">
                  <c:v>Supported Employment Services</c:v>
                </c:pt>
                <c:pt idx="21">
                  <c:v>Systems Advocacy</c:v>
                </c:pt>
              </c:strCache>
            </c:strRef>
          </c:cat>
          <c:val>
            <c:numRef>
              <c:f>Sheet1!$B$2:$B$23</c:f>
              <c:numCache>
                <c:formatCode>General</c:formatCode>
                <c:ptCount val="22"/>
                <c:pt idx="0">
                  <c:v>5</c:v>
                </c:pt>
                <c:pt idx="1">
                  <c:v>5</c:v>
                </c:pt>
                <c:pt idx="2">
                  <c:v>3</c:v>
                </c:pt>
                <c:pt idx="3">
                  <c:v>3</c:v>
                </c:pt>
                <c:pt idx="4">
                  <c:v>2</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4">
                  <c:v>0.13200000000000001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749087164523995"/>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0.17399999999999999</c:v>
                </c:pt>
                <c:pt idx="1">
                  <c:v>0.17399999999999999</c:v>
                </c:pt>
                <c:pt idx="2">
                  <c:v>0.14499999999999999</c:v>
                </c:pt>
                <c:pt idx="3">
                  <c:v>0.21099999999999999</c:v>
                </c:pt>
                <c:pt idx="4">
                  <c:v>0.13200000000000001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0.157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9.9000000000000005E-2</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7">
                  <c:v>0.14699999999999999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335550306211724"/>
          <c:w val="0.2453865651951672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0.19500000000000001</c:v>
                </c:pt>
                <c:pt idx="1">
                  <c:v>0.23699999999999999</c:v>
                </c:pt>
                <c:pt idx="2">
                  <c:v>0.21199999999999999</c:v>
                </c:pt>
                <c:pt idx="3">
                  <c:v>0.247</c:v>
                </c:pt>
                <c:pt idx="4">
                  <c:v>0.14699999999999999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8">
                  <c:v>0.13200000000000001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88505167322834"/>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0.109</c:v>
                </c:pt>
                <c:pt idx="1">
                  <c:v>0.17299999999999999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3">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4" formatCode="0">
                  <c:v>13988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4">
                  <c:v>14584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2">
                  <c:v>982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6">
                  <c:v>955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946</c:v>
                </c:pt>
                <c:pt idx="1">
                  <c:v>937</c:v>
                </c:pt>
                <c:pt idx="2">
                  <c:v>902</c:v>
                </c:pt>
                <c:pt idx="3">
                  <c:v>920</c:v>
                </c:pt>
                <c:pt idx="4">
                  <c:v>955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0" formatCode="0.00%">
                  <c:v>1.4E-2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4" formatCode="0">
                  <c:v>590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21">
                  <c:v>2874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21">
                  <c:v>2874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214</c:v>
                </c:pt>
                <c:pt idx="1">
                  <c:v>258</c:v>
                </c:pt>
                <c:pt idx="2">
                  <c:v>280</c:v>
                </c:pt>
                <c:pt idx="3">
                  <c:v>249</c:v>
                </c:pt>
                <c:pt idx="4">
                  <c:v>197</c:v>
                </c:pt>
                <c:pt idx="5">
                  <c:v>186</c:v>
                </c:pt>
                <c:pt idx="6">
                  <c:v>152</c:v>
                </c:pt>
                <c:pt idx="7">
                  <c:v>201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311</c:v>
                </c:pt>
                <c:pt idx="1">
                  <c:v>329</c:v>
                </c:pt>
                <c:pt idx="2">
                  <c:v>339</c:v>
                </c:pt>
                <c:pt idx="3">
                  <c:v>256</c:v>
                </c:pt>
                <c:pt idx="4">
                  <c:v>238</c:v>
                </c:pt>
                <c:pt idx="5">
                  <c:v>197</c:v>
                </c:pt>
                <c:pt idx="6">
                  <c:v>191</c:v>
                </c:pt>
                <c:pt idx="7">
                  <c:v>201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Lindenwold borough</c:v>
                </c:pt>
                <c:pt idx="1">
                  <c:v>Voorhees township</c:v>
                </c:pt>
                <c:pt idx="2">
                  <c:v>Hi-Nella borough</c:v>
                </c:pt>
                <c:pt idx="3">
                  <c:v>Camden city</c:v>
                </c:pt>
                <c:pt idx="4">
                  <c:v>Berlin township</c:v>
                </c:pt>
                <c:pt idx="5">
                  <c:v>Cherry Hill township</c:v>
                </c:pt>
                <c:pt idx="6">
                  <c:v>Pennsauken township</c:v>
                </c:pt>
                <c:pt idx="7">
                  <c:v>Tavistock borough</c:v>
                </c:pt>
                <c:pt idx="8">
                  <c:v>Woodlynne borough</c:v>
                </c:pt>
                <c:pt idx="9">
                  <c:v>Bellmawr borough</c:v>
                </c:pt>
              </c:strCache>
            </c:strRef>
          </c:cat>
          <c:val>
            <c:numRef>
              <c:f>Sheet1!$B$2:$B$11</c:f>
              <c:numCache>
                <c:formatCode>0.00%</c:formatCode>
                <c:ptCount val="10"/>
                <c:pt idx="0">
                  <c:v>0.20599999999999999</c:v>
                </c:pt>
                <c:pt idx="1">
                  <c:v>0.19800000000000001</c:v>
                </c:pt>
                <c:pt idx="2">
                  <c:v>0.189</c:v>
                </c:pt>
                <c:pt idx="3">
                  <c:v>0.187</c:v>
                </c:pt>
                <c:pt idx="4">
                  <c:v>0.185</c:v>
                </c:pt>
                <c:pt idx="5">
                  <c:v>0.17699999999999999</c:v>
                </c:pt>
                <c:pt idx="6">
                  <c:v>0.17699999999999999</c:v>
                </c:pt>
                <c:pt idx="7">
                  <c:v>0.16700000000000001</c:v>
                </c:pt>
                <c:pt idx="8">
                  <c:v>0.13200000000000001</c:v>
                </c:pt>
                <c:pt idx="9">
                  <c:v>0.11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12.2%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Lindenwold borough</c:v>
                </c:pt>
                <c:pt idx="1">
                  <c:v>Voorhees township</c:v>
                </c:pt>
                <c:pt idx="2">
                  <c:v>Hi-Nella borough</c:v>
                </c:pt>
                <c:pt idx="3">
                  <c:v>Camden city</c:v>
                </c:pt>
                <c:pt idx="4">
                  <c:v>Berlin township</c:v>
                </c:pt>
                <c:pt idx="5">
                  <c:v>Cherry Hill township</c:v>
                </c:pt>
                <c:pt idx="6">
                  <c:v>Pennsauken township</c:v>
                </c:pt>
                <c:pt idx="7">
                  <c:v>Tavistock borough</c:v>
                </c:pt>
                <c:pt idx="8">
                  <c:v>Woodlynne borough</c:v>
                </c:pt>
                <c:pt idx="9">
                  <c:v>Bellmawr borough</c:v>
                </c:pt>
              </c:strCache>
            </c:strRef>
          </c:cat>
          <c:val>
            <c:numRef>
              <c:f>Sheet1!$C$2:$C$11</c:f>
              <c:numCache>
                <c:formatCode>0%</c:formatCode>
                <c:ptCount val="10"/>
                <c:pt idx="0">
                  <c:v>0.122</c:v>
                </c:pt>
                <c:pt idx="1">
                  <c:v>0.122</c:v>
                </c:pt>
                <c:pt idx="2">
                  <c:v>0.122</c:v>
                </c:pt>
                <c:pt idx="3">
                  <c:v>0.122</c:v>
                </c:pt>
                <c:pt idx="4">
                  <c:v>0.122</c:v>
                </c:pt>
                <c:pt idx="5">
                  <c:v>0.122</c:v>
                </c:pt>
                <c:pt idx="6">
                  <c:v>0.122</c:v>
                </c:pt>
                <c:pt idx="7">
                  <c:v>0.122</c:v>
                </c:pt>
                <c:pt idx="8">
                  <c:v>0.122</c:v>
                </c:pt>
                <c:pt idx="9">
                  <c:v>0.122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4">
                  <c:v>7759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8">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8">
                  <c:v>0.36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8">
                  <c:v>0.37</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8"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9">
                  <c:v>0.12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camdencmo.org/" TargetMode="External"/><Relationship Id="rId3" Type="http://schemas.openxmlformats.org/officeDocument/2006/relationships/hyperlink" Target="http://www.camdenresourcenet.org/" TargetMode="External"/><Relationship Id="rId7" Type="http://schemas.openxmlformats.org/officeDocument/2006/relationships/hyperlink" Target="https://www.bia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11" Type="http://schemas.openxmlformats.org/officeDocument/2006/relationships/hyperlink" Target="https://southjersey.jewishabilities.org/" TargetMode="External"/><Relationship Id="rId5" Type="http://schemas.openxmlformats.org/officeDocument/2006/relationships/hyperlink" Target="https://www.thearcfamilyinstitute.org/" TargetMode="External"/><Relationship Id="rId10" Type="http://schemas.openxmlformats.org/officeDocument/2006/relationships/hyperlink" Target="https://hispanicfamilycenter.com/" TargetMode="External"/><Relationship Id="rId4" Type="http://schemas.openxmlformats.org/officeDocument/2006/relationships/hyperlink" Target="https://snjreic.org/" TargetMode="External"/><Relationship Id="rId9" Type="http://schemas.openxmlformats.org/officeDocument/2006/relationships/hyperlink" Target="https://justempower.m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7/1/2025</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Lindenwold and Voorhees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and Cherry Hill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and Audubon Park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Lindenwold and Camden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for most counties from 208-2020.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slightly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Runnemede and Bellmawr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then women reporting Two or More Races.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Freedom Prep Charter School and Camden City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-7.91%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and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and American Indian/Alaska Native residents, and lower proportions of White, Asian,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2,447</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427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about the same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Hispanic/Latino, and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http://www.camdenresourcenet.org/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https://snjreic.org/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https://www.thearcfamilyinstitute.org/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https://www.camdencmo.org/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https://www.snjpc.org/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https://justempower.me/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https://hispanicfamilycenter.com/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https://southjersey.jewishabilities.org/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Camden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3C402AB-8596-9548-ECAB-6892C6AC10B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04521804-475E-8F2A-0B2B-7EE054E72A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5784E8DE-7457-FD54-3859-1142CFC50CB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3F4831F-4B59-AE55-99A6-CA59172DAF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72265267-E8F1-5C98-ABD0-6291093BC50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60" y="887428"/>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FF408B9A-C900-512F-F112-DB987FA924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4187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90E37796-2EDC-79BE-83A9-37F0062C2C9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68749" y="4563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ACFC7695-37F5-5C00-8BB1-690E9C2C69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68749" y="37612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6984413F-E76E-AB19-9F80-2C17B805B94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64025" y="260775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6463F9DE-4874-B4BE-81E7-C1B3DDD662D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6800" y="5325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771C37FD-6241-495E-C696-B742DE16336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5800" y="352170"/>
            <a:ext cx="776128" cy="146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F1F004D6-AF3B-9B9D-553A-BC98D28661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6136" y="4875989"/>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7C3AE13D-7A95-B4EB-7D49-CF4ACF1ACF7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FC23BBA1-48D0-417D-70E6-AEDDF43805E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195" y="47997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07FE18A-0EDA-1AD3-A41F-717FE6291F1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46130" y="389523"/>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B081F58E-43DC-ABB2-BB92-B0700F44ADB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5859" y="373892"/>
            <a:ext cx="730654" cy="138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D7E15351-5196-7BDD-46DF-ADC1A80FB97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2738" y="422654"/>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E71520D6-290A-ECDA-2509-1BE308998EF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21620" y="717042"/>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626A68A1-4494-B068-4AC9-96CA768D218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4757" y="48112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40A28416-3231-9AE0-5D0C-02114A5966B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7073" y="430760"/>
            <a:ext cx="674918" cy="127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EEAED31-5B4D-CDD4-AAF1-73056353831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7405" y="292138"/>
            <a:ext cx="786151" cy="148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2">
            <a:extLst>
              <a:ext uri="{FF2B5EF4-FFF2-40B4-BE49-F238E27FC236}">
                <a16:creationId xmlns:a16="http://schemas.microsoft.com/office/drawing/2014/main" id="{0172E861-E39D-A4C7-ACDE-EBF6588C0B5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60" y="887428"/>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B893FEC-5C09-4F93-F020-A8E84BFBB4D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84481" y="241514"/>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FEA48965-5337-E352-69CF-B2BB6B2754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4B23125-686A-C77A-6922-AE567AC2F1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B25AA79-9887-7617-D63A-350BF2F9F15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4892AE1-0647-EE99-9D70-81073C16965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9782B33-1345-4673-A02C-2FA8D949B77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E42FFFFE-574A-2F1A-FFE3-D20C281FC91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0B8247A-8490-D8F9-71A4-D8A797FE88D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08C2F60-57DB-C8E0-B1C9-F2A47C36166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1E94678-F2F6-B2DD-11E2-05BD92A4389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55C2C694-0BCC-1853-9924-F01D087510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CF8E113E-AE00-AD79-6E69-342B00E1397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A079FF3A-04CB-CB2E-A255-40C72AA48DE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3FF23D3C-9845-81C7-2C71-078CAD52735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3898E33-D076-CAB3-8397-FFB5E73E30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8.xml"/><Relationship Id="rId7" Type="http://schemas.openxmlformats.org/officeDocument/2006/relationships/image" Target="../media/image2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1.xml"/><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ampbells field nj wikipedia">
            <a:extLst>
              <a:ext uri="{FF2B5EF4-FFF2-40B4-BE49-F238E27FC236}">
                <a16:creationId xmlns:a16="http://schemas.microsoft.com/office/drawing/2014/main" id="{820D2166-94B8-004A-5302-3438CBCC52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457200"/>
            <a:ext cx="12894906"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Camden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2025</a:t>
              </a:r>
              <a:endParaRPr lang="en-US" b="1" dirty="0">
                <a:solidFill>
                  <a:srgbClr val="C00000"/>
                </a:solidFill>
                <a:latin typeface="Franklin Gothic Medium Cond" panose="020B0606030402020204" pitchFamily="34" charset="0"/>
              </a:endParaRPr>
            </a:p>
          </p:txBody>
        </p:sp>
      </p:grpSp>
      <p:pic>
        <p:nvPicPr>
          <p:cNvPr id="11" name="Picture 2">
            <a:extLst>
              <a:ext uri="{FF2B5EF4-FFF2-40B4-BE49-F238E27FC236}">
                <a16:creationId xmlns:a16="http://schemas.microsoft.com/office/drawing/2014/main" id="{70833E01-9FC7-B6D6-262A-C021B5EDBF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22731" y="4887226"/>
            <a:ext cx="742950" cy="140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15955444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26838031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01498726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06737499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8347413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12537315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3657866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02655580"/>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09768995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00385607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0149005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02961724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76018704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0240172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5496DBD-1E8D-9D45-C51E-585A9AAF8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04" y="228600"/>
            <a:ext cx="2419350" cy="4578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amden municipalities">
            <a:extLst>
              <a:ext uri="{FF2B5EF4-FFF2-40B4-BE49-F238E27FC236}">
                <a16:creationId xmlns:a16="http://schemas.microsoft.com/office/drawing/2014/main" id="{F8CAF137-ABE8-8FC1-B58F-FDF7823873F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724400" y="762000"/>
            <a:ext cx="5943600" cy="447167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005808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590319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46263625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373583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38884092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5282588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27990390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677491458"/>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55552158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71598862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33605029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8984672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81067052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9178556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44789331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13684561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5050033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57082291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66443991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7306652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96582433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6636891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21134671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10363816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9063611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49222205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65420755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4905150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0300498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72375732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70689520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93884815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73946958"/>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2807490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516569370"/>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2370096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537926871"/>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65591707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34423540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50786086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58285336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4338090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6498181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7797074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68641198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44846046"/>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02160926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470088187"/>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402569270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04356406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4712722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4482844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13020803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27697878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0146378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23686218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60007397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19073490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061660441"/>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63908233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62176363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718908352"/>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75072485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7520928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5293321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640476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Camden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956056401"/>
              </p:ext>
            </p:extLst>
          </p:nvPr>
        </p:nvGraphicFramePr>
        <p:xfrm>
          <a:off x="3276600" y="544375"/>
          <a:ext cx="4419600" cy="6589008"/>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34757">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55320">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546536776"/>
              </p:ext>
            </p:extLst>
          </p:nvPr>
        </p:nvGraphicFramePr>
        <p:xfrm>
          <a:off x="7543800" y="1077671"/>
          <a:ext cx="4724400" cy="57803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2711601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8660122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30781296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0356260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764793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932335737"/>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43447979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79300976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1974"/>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Southern NJ Regional Early Intervention Collaborative [Early Intervention]</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ARC of New Jersey Family Institute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Boggs Center on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BIANJ [Brain Injuries]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Camden County Partnership for Children [Mental, Emotional and Behavioral Health]</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Camden Healthy Star [Maternal Services]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Empower U [Therapeutic Programming]</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Hispanic Family Center of Southern NJ [Human Services]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Jewish Abilities Alliance of the Jewish Federation of Southern NJ [Special Needs]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Camden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camdenresourcenet.org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Camden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734121995"/>
              </p:ext>
            </p:extLst>
          </p:nvPr>
        </p:nvGraphicFramePr>
        <p:xfrm>
          <a:off x="3221870" y="772985"/>
          <a:ext cx="3944287" cy="6004368"/>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86820">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405741467"/>
              </p:ext>
            </p:extLst>
          </p:nvPr>
        </p:nvGraphicFramePr>
        <p:xfrm>
          <a:off x="7010401" y="1174842"/>
          <a:ext cx="5333999" cy="583274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6941653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172679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708208163"/>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19400" y="628561"/>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17757" y="351562"/>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a353338327514ff8111&quot;,&quot;SmartGridHorizontal&quot;:0,&quot;LinkedExcelSources&quot;:{&quot;67cefed43842343a900c2c16&quot;:&quot;{{Desktop}}\\hsac 25\\engage\\archive\\Camde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28173</TotalTime>
  <Words>10301</Words>
  <Application>Microsoft Office PowerPoint</Application>
  <PresentationFormat>Widescreen</PresentationFormat>
  <Paragraphs>812</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1649</cp:revision>
  <dcterms:created xsi:type="dcterms:W3CDTF">2006-08-16T00:00:00Z</dcterms:created>
  <dcterms:modified xsi:type="dcterms:W3CDTF">2025-07-03T12:40:21Z</dcterms:modified>
</cp:coreProperties>
</file>