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notesSlides/notesSlide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notesSlides/notesSlide8.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notesSlides/notesSlide9.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notesSlides/notesSlide1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notesSlides/notesSlide11.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12.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notesSlides/notesSlide13.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14.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5.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6.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notesSlides/notesSlide17.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notesSlides/notesSlide18.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notesSlides/notesSlide19.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notesSlides/notesSlide20.xml" ContentType="application/vnd.openxmlformats-officedocument.presentationml.notesSl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notesSlides/notesSlide21.xml" ContentType="application/vnd.openxmlformats-officedocument.presentationml.notesSlide+xml"/>
  <Override PartName="/ppt/charts/chart25.xml" ContentType="application/vnd.openxmlformats-officedocument.drawingml.chart+xml"/>
  <Override PartName="/ppt/charts/style25.xml" ContentType="application/vnd.ms-office.chartstyle+xml"/>
  <Override PartName="/ppt/charts/colors25.xml" ContentType="application/vnd.ms-office.chartcolorstyle+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notesSlides/notesSlide22.xml" ContentType="application/vnd.openxmlformats-officedocument.presentationml.notesSlide+xml"/>
  <Override PartName="/ppt/charts/chart26.xml" ContentType="application/vnd.openxmlformats-officedocument.drawingml.chart+xml"/>
  <Override PartName="/ppt/charts/style26.xml" ContentType="application/vnd.ms-office.chartstyle+xml"/>
  <Override PartName="/ppt/charts/colors26.xml" ContentType="application/vnd.ms-office.chartcolorstyle+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notesSlides/notesSlide23.xml" ContentType="application/vnd.openxmlformats-officedocument.presentationml.notesSlide+xml"/>
  <Override PartName="/ppt/charts/chart27.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8.xml" ContentType="application/vnd.openxmlformats-officedocument.drawingml.chart+xml"/>
  <Override PartName="/ppt/charts/style28.xml" ContentType="application/vnd.ms-office.chartstyle+xml"/>
  <Override PartName="/ppt/charts/colors28.xml" ContentType="application/vnd.ms-office.chartcolorstyle+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notesSlides/notesSlide24.xml" ContentType="application/vnd.openxmlformats-officedocument.presentationml.notesSlide+xml"/>
  <Override PartName="/ppt/charts/chart29.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30.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1.xml" ContentType="application/vnd.openxmlformats-officedocument.drawingml.chart+xml"/>
  <Override PartName="/ppt/charts/style31.xml" ContentType="application/vnd.ms-office.chartstyle+xml"/>
  <Override PartName="/ppt/charts/colors31.xml" ContentType="application/vnd.ms-office.chartcolorstyle+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notesSlides/notesSlide25.xml" ContentType="application/vnd.openxmlformats-officedocument.presentationml.notesSlide+xml"/>
  <Override PartName="/ppt/charts/chart32.xml" ContentType="application/vnd.openxmlformats-officedocument.drawingml.chart+xml"/>
  <Override PartName="/ppt/charts/style32.xml" ContentType="application/vnd.ms-office.chartstyle+xml"/>
  <Override PartName="/ppt/charts/colors32.xml" ContentType="application/vnd.ms-office.chartcolorstyle+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notesSlides/notesSlide26.xml" ContentType="application/vnd.openxmlformats-officedocument.presentationml.notesSlide+xml"/>
  <Override PartName="/ppt/charts/chart33.xml" ContentType="application/vnd.openxmlformats-officedocument.drawingml.chart+xml"/>
  <Override PartName="/ppt/charts/style33.xml" ContentType="application/vnd.ms-office.chartstyle+xml"/>
  <Override PartName="/ppt/charts/colors33.xml" ContentType="application/vnd.ms-office.chartcolorstyle+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notesSlides/notesSlide27.xml" ContentType="application/vnd.openxmlformats-officedocument.presentationml.notesSlide+xml"/>
  <Override PartName="/ppt/charts/chart34.xml" ContentType="application/vnd.openxmlformats-officedocument.drawingml.chart+xml"/>
  <Override PartName="/ppt/charts/style34.xml" ContentType="application/vnd.ms-office.chartstyle+xml"/>
  <Override PartName="/ppt/charts/colors34.xml" ContentType="application/vnd.ms-office.chartcolorstyle+xml"/>
  <Override PartName="/ppt/charts/chart35.xml" ContentType="application/vnd.openxmlformats-officedocument.drawingml.chart+xml"/>
  <Override PartName="/ppt/charts/style35.xml" ContentType="application/vnd.ms-office.chartstyle+xml"/>
  <Override PartName="/ppt/charts/colors35.xml" ContentType="application/vnd.ms-office.chartcolorstyle+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notesSlides/notesSlide28.xml" ContentType="application/vnd.openxmlformats-officedocument.presentationml.notesSlide+xml"/>
  <Override PartName="/ppt/charts/chart36.xml" ContentType="application/vnd.openxmlformats-officedocument.drawingml.chart+xml"/>
  <Override PartName="/ppt/charts/style36.xml" ContentType="application/vnd.ms-office.chartstyle+xml"/>
  <Override PartName="/ppt/charts/colors36.xml" ContentType="application/vnd.ms-office.chartcolorstyle+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notesSlides/notesSlide29.xml" ContentType="application/vnd.openxmlformats-officedocument.presentationml.notesSlide+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1.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30.xml" ContentType="application/vnd.openxmlformats-officedocument.presentationml.notesSlid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31.xml" ContentType="application/vnd.openxmlformats-officedocument.presentationml.notesSlid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notesSlides/notesSlide32.xml" ContentType="application/vnd.openxmlformats-officedocument.presentationml.notesSlid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notesSlides/notesSlide33.xml" ContentType="application/vnd.openxmlformats-officedocument.presentationml.notesSlid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notesSlides/notesSlide34.xml" ContentType="application/vnd.openxmlformats-officedocument.presentationml.notesSlid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35.xml" ContentType="application/vnd.openxmlformats-officedocument.presentationml.notesSlid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notesSlides/notesSlide36.xml" ContentType="application/vnd.openxmlformats-officedocument.presentationml.notesSlid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drawings/drawing2.xml" ContentType="application/vnd.openxmlformats-officedocument.drawingml.chartshapes+xml"/>
  <Override PartName="/ppt/charts/chart46.xml" ContentType="application/vnd.openxmlformats-officedocument.drawingml.chart+xml"/>
  <Override PartName="/ppt/charts/style46.xml" ContentType="application/vnd.ms-office.chartstyle+xml"/>
  <Override PartName="/ppt/charts/colors46.xml" ContentType="application/vnd.ms-office.chartcolorstyle+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37.xml" ContentType="application/vnd.openxmlformats-officedocument.presentationml.notesSlide+xml"/>
  <Override PartName="/ppt/charts/chart47.xml" ContentType="application/vnd.openxmlformats-officedocument.drawingml.chart+xml"/>
  <Override PartName="/ppt/charts/style47.xml" ContentType="application/vnd.ms-office.chartstyle+xml"/>
  <Override PartName="/ppt/charts/colors47.xml" ContentType="application/vnd.ms-office.chartcolorstyle+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notesSlides/notesSlide38.xml" ContentType="application/vnd.openxmlformats-officedocument.presentationml.notesSlide+xml"/>
  <Override PartName="/ppt/charts/chart48.xml" ContentType="application/vnd.openxmlformats-officedocument.drawingml.chart+xml"/>
  <Override PartName="/ppt/charts/style48.xml" ContentType="application/vnd.ms-office.chartstyle+xml"/>
  <Override PartName="/ppt/charts/colors48.xml" ContentType="application/vnd.ms-office.chartcolorstyle+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notesSlides/notesSlide39.xml" ContentType="application/vnd.openxmlformats-officedocument.presentationml.notesSlide+xml"/>
  <Override PartName="/ppt/charts/chart49.xml" ContentType="application/vnd.openxmlformats-officedocument.drawingml.chart+xml"/>
  <Override PartName="/ppt/charts/style49.xml" ContentType="application/vnd.ms-office.chartstyle+xml"/>
  <Override PartName="/ppt/charts/colors49.xml" ContentType="application/vnd.ms-office.chartcolorstyle+xml"/>
  <Override PartName="/ppt/charts/chart50.xml" ContentType="application/vnd.openxmlformats-officedocument.drawingml.chart+xml"/>
  <Override PartName="/ppt/charts/style50.xml" ContentType="application/vnd.ms-office.chartstyle+xml"/>
  <Override PartName="/ppt/charts/colors50.xml" ContentType="application/vnd.ms-office.chartcolorstyle+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notesSlides/notesSlide40.xml" ContentType="application/vnd.openxmlformats-officedocument.presentationml.notesSlide+xml"/>
  <Override PartName="/ppt/charts/chart51.xml" ContentType="application/vnd.openxmlformats-officedocument.drawingml.chart+xml"/>
  <Override PartName="/ppt/charts/style51.xml" ContentType="application/vnd.ms-office.chartstyle+xml"/>
  <Override PartName="/ppt/charts/colors51.xml" ContentType="application/vnd.ms-office.chartcolorstyle+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41.xml" ContentType="application/vnd.openxmlformats-officedocument.presentationml.notesSlide+xml"/>
  <Override PartName="/ppt/charts/chart52.xml" ContentType="application/vnd.openxmlformats-officedocument.drawingml.chart+xml"/>
  <Override PartName="/ppt/charts/style52.xml" ContentType="application/vnd.ms-office.chartstyle+xml"/>
  <Override PartName="/ppt/charts/colors52.xml" ContentType="application/vnd.ms-office.chartcolorstyle+xml"/>
  <Override PartName="/ppt/charts/chart53.xml" ContentType="application/vnd.openxmlformats-officedocument.drawingml.chart+xml"/>
  <Override PartName="/ppt/charts/style53.xml" ContentType="application/vnd.ms-office.chartstyle+xml"/>
  <Override PartName="/ppt/charts/colors53.xml" ContentType="application/vnd.ms-office.chartcolorstyl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notesSlides/notesSlide42.xml" ContentType="application/vnd.openxmlformats-officedocument.presentationml.notesSlide+xml"/>
  <Override PartName="/ppt/charts/chart54.xml" ContentType="application/vnd.openxmlformats-officedocument.drawingml.chart+xml"/>
  <Override PartName="/ppt/charts/style54.xml" ContentType="application/vnd.ms-office.chartstyle+xml"/>
  <Override PartName="/ppt/charts/colors54.xml" ContentType="application/vnd.ms-office.chartcolorstyle+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notesSlides/notesSlide43.xml" ContentType="application/vnd.openxmlformats-officedocument.presentationml.notesSlide+xml"/>
  <Override PartName="/ppt/charts/chart55.xml" ContentType="application/vnd.openxmlformats-officedocument.drawingml.chart+xml"/>
  <Override PartName="/ppt/charts/style55.xml" ContentType="application/vnd.ms-office.chartstyle+xml"/>
  <Override PartName="/ppt/charts/colors55.xml" ContentType="application/vnd.ms-office.chartcolorstyle+xml"/>
  <Override PartName="/ppt/charts/chart56.xml" ContentType="application/vnd.openxmlformats-officedocument.drawingml.chart+xml"/>
  <Override PartName="/ppt/charts/style56.xml" ContentType="application/vnd.ms-office.chartstyle+xml"/>
  <Override PartName="/ppt/charts/colors56.xml" ContentType="application/vnd.ms-office.chartcolorstyle+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4.xml" ContentType="application/vnd.openxmlformats-officedocument.presentationml.notesSlide+xml"/>
  <Override PartName="/ppt/charts/chart57.xml" ContentType="application/vnd.openxmlformats-officedocument.drawingml.chart+xml"/>
  <Override PartName="/ppt/charts/style57.xml" ContentType="application/vnd.ms-office.chartstyle+xml"/>
  <Override PartName="/ppt/charts/colors57.xml" ContentType="application/vnd.ms-office.chartcolorstyle+xml"/>
  <Override PartName="/ppt/charts/chart58.xml" ContentType="application/vnd.openxmlformats-officedocument.drawingml.chart+xml"/>
  <Override PartName="/ppt/charts/style58.xml" ContentType="application/vnd.ms-office.chartstyle+xml"/>
  <Override PartName="/ppt/charts/colors58.xml" ContentType="application/vnd.ms-office.chartcolorstyl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notesSlides/notesSlide45.xml" ContentType="application/vnd.openxmlformats-officedocument.presentationml.notesSlide+xml"/>
  <Override PartName="/ppt/charts/chart59.xml" ContentType="application/vnd.openxmlformats-officedocument.drawingml.chart+xml"/>
  <Override PartName="/ppt/charts/style59.xml" ContentType="application/vnd.ms-office.chartstyle+xml"/>
  <Override PartName="/ppt/charts/colors59.xml" ContentType="application/vnd.ms-office.chartcolorstyle+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46.xml" ContentType="application/vnd.openxmlformats-officedocument.presentationml.notesSlide+xml"/>
  <Override PartName="/ppt/charts/chart60.xml" ContentType="application/vnd.openxmlformats-officedocument.drawingml.chart+xml"/>
  <Override PartName="/ppt/charts/style60.xml" ContentType="application/vnd.ms-office.chartstyle+xml"/>
  <Override PartName="/ppt/charts/colors60.xml" ContentType="application/vnd.ms-office.chartcolorstyle+xml"/>
  <Override PartName="/ppt/charts/chart61.xml" ContentType="application/vnd.openxmlformats-officedocument.drawingml.chart+xml"/>
  <Override PartName="/ppt/charts/style61.xml" ContentType="application/vnd.ms-office.chartstyle+xml"/>
  <Override PartName="/ppt/charts/colors61.xml" ContentType="application/vnd.ms-office.chartcolorstyl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47.xml" ContentType="application/vnd.openxmlformats-officedocument.presentationml.notesSlide+xml"/>
  <Override PartName="/ppt/charts/chart62.xml" ContentType="application/vnd.openxmlformats-officedocument.drawingml.chart+xml"/>
  <Override PartName="/ppt/charts/style62.xml" ContentType="application/vnd.ms-office.chartstyle+xml"/>
  <Override PartName="/ppt/charts/colors62.xml" ContentType="application/vnd.ms-office.chartcolorstyle+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notesSlides/notesSlide48.xml" ContentType="application/vnd.openxmlformats-officedocument.presentationml.notesSlide+xml"/>
  <Override PartName="/ppt/charts/chart63.xml" ContentType="application/vnd.openxmlformats-officedocument.drawingml.chart+xml"/>
  <Override PartName="/ppt/charts/style63.xml" ContentType="application/vnd.ms-office.chartstyle+xml"/>
  <Override PartName="/ppt/charts/colors63.xml" ContentType="application/vnd.ms-office.chartcolorstyle+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notesSlides/notesSlide49.xml" ContentType="application/vnd.openxmlformats-officedocument.presentationml.notesSlide+xml"/>
  <Override PartName="/ppt/charts/chart64.xml" ContentType="application/vnd.openxmlformats-officedocument.drawingml.chart+xml"/>
  <Override PartName="/ppt/charts/style64.xml" ContentType="application/vnd.ms-office.chartstyle+xml"/>
  <Override PartName="/ppt/charts/colors64.xml" ContentType="application/vnd.ms-office.chartcolorstyle+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notesSlides/notesSlide50.xml" ContentType="application/vnd.openxmlformats-officedocument.presentationml.notesSlide+xml"/>
  <Override PartName="/ppt/charts/chart65.xml" ContentType="application/vnd.openxmlformats-officedocument.drawingml.chart+xml"/>
  <Override PartName="/ppt/charts/style65.xml" ContentType="application/vnd.ms-office.chartstyle+xml"/>
  <Override PartName="/ppt/charts/colors65.xml" ContentType="application/vnd.ms-office.chartcolorstyle+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notesSlides/notesSlide51.xml" ContentType="application/vnd.openxmlformats-officedocument.presentationml.notesSlide+xml"/>
  <Override PartName="/ppt/charts/chart66.xml" ContentType="application/vnd.openxmlformats-officedocument.drawingml.chart+xml"/>
  <Override PartName="/ppt/charts/style66.xml" ContentType="application/vnd.ms-office.chartstyle+xml"/>
  <Override PartName="/ppt/charts/colors66.xml" ContentType="application/vnd.ms-office.chartcolorstyle+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33.xml" ContentType="application/vnd.openxmlformats-officedocument.presentationml.tags+xml"/>
  <Override PartName="/ppt/tags/tag334.xml" ContentType="application/vnd.openxmlformats-officedocument.presentationml.tags+xml"/>
  <Override PartName="/ppt/notesSlides/notesSlide52.xml" ContentType="application/vnd.openxmlformats-officedocument.presentationml.notesSlide+xml"/>
  <Override PartName="/ppt/charts/chart67.xml" ContentType="application/vnd.openxmlformats-officedocument.drawingml.chart+xml"/>
  <Override PartName="/ppt/charts/style67.xml" ContentType="application/vnd.ms-office.chartstyle+xml"/>
  <Override PartName="/ppt/charts/colors67.xml" ContentType="application/vnd.ms-office.chartcolorstyle+xml"/>
  <Override PartName="/ppt/tags/tag335.xml" ContentType="application/vnd.openxmlformats-officedocument.presentationml.tags+xml"/>
  <Override PartName="/ppt/tags/tag336.xml" ContentType="application/vnd.openxmlformats-officedocument.presentationml.tags+xml"/>
  <Override PartName="/ppt/tags/tag337.xml" ContentType="application/vnd.openxmlformats-officedocument.presentationml.tags+xml"/>
  <Override PartName="/ppt/tags/tag338.xml" ContentType="application/vnd.openxmlformats-officedocument.presentationml.tags+xml"/>
  <Override PartName="/ppt/tags/tag339.xml" ContentType="application/vnd.openxmlformats-officedocument.presentationml.tags+xml"/>
  <Override PartName="/ppt/notesSlides/notesSlide53.xml" ContentType="application/vnd.openxmlformats-officedocument.presentationml.notesSlide+xml"/>
  <Override PartName="/ppt/charts/chart68.xml" ContentType="application/vnd.openxmlformats-officedocument.drawingml.chart+xml"/>
  <Override PartName="/ppt/charts/style68.xml" ContentType="application/vnd.ms-office.chartstyle+xml"/>
  <Override PartName="/ppt/charts/colors68.xml" ContentType="application/vnd.ms-office.chartcolorstyle+xml"/>
  <Override PartName="/ppt/tags/tag340.xml" ContentType="application/vnd.openxmlformats-officedocument.presentationml.tags+xml"/>
  <Override PartName="/ppt/tags/tag341.xml" ContentType="application/vnd.openxmlformats-officedocument.presentationml.tags+xml"/>
  <Override PartName="/ppt/tags/tag342.xml" ContentType="application/vnd.openxmlformats-officedocument.presentationml.tags+xml"/>
  <Override PartName="/ppt/tags/tag343.xml" ContentType="application/vnd.openxmlformats-officedocument.presentationml.tags+xml"/>
  <Override PartName="/ppt/tags/tag344.xml" ContentType="application/vnd.openxmlformats-officedocument.presentationml.tags+xml"/>
  <Override PartName="/ppt/tags/tag345.xml" ContentType="application/vnd.openxmlformats-officedocument.presentationml.tags+xml"/>
  <Override PartName="/ppt/tags/tag346.xml" ContentType="application/vnd.openxmlformats-officedocument.presentationml.tags+xml"/>
  <Override PartName="/ppt/tags/tag347.xml" ContentType="application/vnd.openxmlformats-officedocument.presentationml.tags+xml"/>
  <Override PartName="/ppt/notesSlides/notesSlide54.xml" ContentType="application/vnd.openxmlformats-officedocument.presentationml.notesSlide+xml"/>
  <Override PartName="/ppt/charts/chart69.xml" ContentType="application/vnd.openxmlformats-officedocument.drawingml.chart+xml"/>
  <Override PartName="/ppt/charts/style69.xml" ContentType="application/vnd.ms-office.chartstyle+xml"/>
  <Override PartName="/ppt/charts/colors69.xml" ContentType="application/vnd.ms-office.chartcolorstyle+xml"/>
  <Override PartName="/ppt/charts/chart70.xml" ContentType="application/vnd.openxmlformats-officedocument.drawingml.chart+xml"/>
  <Override PartName="/ppt/charts/style70.xml" ContentType="application/vnd.ms-office.chartstyle+xml"/>
  <Override PartName="/ppt/charts/colors70.xml" ContentType="application/vnd.ms-office.chartcolorstyle+xml"/>
  <Override PartName="/ppt/tags/tag348.xml" ContentType="application/vnd.openxmlformats-officedocument.presentationml.tags+xml"/>
  <Override PartName="/ppt/tags/tag349.xml" ContentType="application/vnd.openxmlformats-officedocument.presentationml.tags+xml"/>
  <Override PartName="/ppt/tags/tag350.xml" ContentType="application/vnd.openxmlformats-officedocument.presentationml.tags+xml"/>
  <Override PartName="/ppt/tags/tag351.xml" ContentType="application/vnd.openxmlformats-officedocument.presentationml.tags+xml"/>
  <Override PartName="/ppt/notesSlides/notesSlide55.xml" ContentType="application/vnd.openxmlformats-officedocument.presentationml.notesSlide+xml"/>
  <Override PartName="/ppt/charts/chart71.xml" ContentType="application/vnd.openxmlformats-officedocument.drawingml.chart+xml"/>
  <Override PartName="/ppt/charts/style71.xml" ContentType="application/vnd.ms-office.chartstyle+xml"/>
  <Override PartName="/ppt/charts/colors71.xml" ContentType="application/vnd.ms-office.chartcolorstyle+xml"/>
  <Override PartName="/ppt/tags/tag352.xml" ContentType="application/vnd.openxmlformats-officedocument.presentationml.tags+xml"/>
  <Override PartName="/ppt/tags/tag353.xml" ContentType="application/vnd.openxmlformats-officedocument.presentationml.tags+xml"/>
  <Override PartName="/ppt/tags/tag354.xml" ContentType="application/vnd.openxmlformats-officedocument.presentationml.tags+xml"/>
  <Override PartName="/ppt/tags/tag355.xml" ContentType="application/vnd.openxmlformats-officedocument.presentationml.tags+xml"/>
  <Override PartName="/ppt/tags/tag356.xml" ContentType="application/vnd.openxmlformats-officedocument.presentationml.tags+xml"/>
  <Override PartName="/ppt/tags/tag357.xml" ContentType="application/vnd.openxmlformats-officedocument.presentationml.tags+xml"/>
  <Override PartName="/ppt/notesSlides/notesSlide56.xml" ContentType="application/vnd.openxmlformats-officedocument.presentationml.notesSlide+xml"/>
  <Override PartName="/ppt/charts/chart72.xml" ContentType="application/vnd.openxmlformats-officedocument.drawingml.chart+xml"/>
  <Override PartName="/ppt/charts/style72.xml" ContentType="application/vnd.ms-office.chartstyle+xml"/>
  <Override PartName="/ppt/charts/colors72.xml" ContentType="application/vnd.ms-office.chartcolorstyle+xml"/>
  <Override PartName="/ppt/tags/tag358.xml" ContentType="application/vnd.openxmlformats-officedocument.presentationml.tags+xml"/>
  <Override PartName="/ppt/tags/tag359.xml" ContentType="application/vnd.openxmlformats-officedocument.presentationml.tags+xml"/>
  <Override PartName="/ppt/tags/tag360.xml" ContentType="application/vnd.openxmlformats-officedocument.presentationml.tags+xml"/>
  <Override PartName="/ppt/tags/tag361.xml" ContentType="application/vnd.openxmlformats-officedocument.presentationml.tags+xml"/>
  <Override PartName="/ppt/tags/tag362.xml" ContentType="application/vnd.openxmlformats-officedocument.presentationml.tags+xml"/>
  <Override PartName="/ppt/tags/tag363.xml" ContentType="application/vnd.openxmlformats-officedocument.presentationml.tags+xml"/>
  <Override PartName="/ppt/tags/tag364.xml" ContentType="application/vnd.openxmlformats-officedocument.presentationml.tags+xml"/>
  <Override PartName="/ppt/tags/tag365.xml" ContentType="application/vnd.openxmlformats-officedocument.presentationml.tags+xml"/>
  <Override PartName="/ppt/notesSlides/notesSlide57.xml" ContentType="application/vnd.openxmlformats-officedocument.presentationml.notesSlide+xml"/>
  <Override PartName="/ppt/charts/chart73.xml" ContentType="application/vnd.openxmlformats-officedocument.drawingml.chart+xml"/>
  <Override PartName="/ppt/charts/style73.xml" ContentType="application/vnd.ms-office.chartstyle+xml"/>
  <Override PartName="/ppt/charts/colors73.xml" ContentType="application/vnd.ms-office.chartcolorstyle+xml"/>
  <Override PartName="/ppt/charts/chart74.xml" ContentType="application/vnd.openxmlformats-officedocument.drawingml.chart+xml"/>
  <Override PartName="/ppt/charts/style74.xml" ContentType="application/vnd.ms-office.chartstyle+xml"/>
  <Override PartName="/ppt/charts/colors74.xml" ContentType="application/vnd.ms-office.chartcolorstyle+xml"/>
  <Override PartName="/ppt/tags/tag366.xml" ContentType="application/vnd.openxmlformats-officedocument.presentationml.tags+xml"/>
  <Override PartName="/ppt/tags/tag367.xml" ContentType="application/vnd.openxmlformats-officedocument.presentationml.tags+xml"/>
  <Override PartName="/ppt/tags/tag368.xml" ContentType="application/vnd.openxmlformats-officedocument.presentationml.tags+xml"/>
  <Override PartName="/ppt/tags/tag369.xml" ContentType="application/vnd.openxmlformats-officedocument.presentationml.tags+xml"/>
  <Override PartName="/ppt/tags/tag370.xml" ContentType="application/vnd.openxmlformats-officedocument.presentationml.tags+xml"/>
  <Override PartName="/ppt/tags/tag371.xml" ContentType="application/vnd.openxmlformats-officedocument.presentationml.tags+xml"/>
  <Override PartName="/ppt/tags/tag372.xml" ContentType="application/vnd.openxmlformats-officedocument.presentationml.tags+xml"/>
  <Override PartName="/ppt/tags/tag373.xml" ContentType="application/vnd.openxmlformats-officedocument.presentationml.tags+xml"/>
  <Override PartName="/ppt/tags/tag374.xml" ContentType="application/vnd.openxmlformats-officedocument.presentationml.tags+xml"/>
  <Override PartName="/ppt/tags/tag375.xml" ContentType="application/vnd.openxmlformats-officedocument.presentationml.tags+xml"/>
  <Override PartName="/ppt/notesSlides/notesSlide58.xml" ContentType="application/vnd.openxmlformats-officedocument.presentationml.notesSlide+xml"/>
  <Override PartName="/ppt/charts/chart75.xml" ContentType="application/vnd.openxmlformats-officedocument.drawingml.chart+xml"/>
  <Override PartName="/ppt/charts/style75.xml" ContentType="application/vnd.ms-office.chartstyle+xml"/>
  <Override PartName="/ppt/charts/colors75.xml" ContentType="application/vnd.ms-office.chartcolorstyle+xml"/>
  <Override PartName="/ppt/charts/chart76.xml" ContentType="application/vnd.openxmlformats-officedocument.drawingml.chart+xml"/>
  <Override PartName="/ppt/charts/style76.xml" ContentType="application/vnd.ms-office.chartstyle+xml"/>
  <Override PartName="/ppt/charts/colors76.xml" ContentType="application/vnd.ms-office.chartcolorstyle+xml"/>
  <Override PartName="/ppt/tags/tag376.xml" ContentType="application/vnd.openxmlformats-officedocument.presentationml.tags+xml"/>
  <Override PartName="/ppt/tags/tag377.xml" ContentType="application/vnd.openxmlformats-officedocument.presentationml.tags+xml"/>
  <Override PartName="/ppt/tags/tag378.xml" ContentType="application/vnd.openxmlformats-officedocument.presentationml.tags+xml"/>
  <Override PartName="/ppt/tags/tag379.xml" ContentType="application/vnd.openxmlformats-officedocument.presentationml.tags+xml"/>
  <Override PartName="/ppt/tags/tag380.xml" ContentType="application/vnd.openxmlformats-officedocument.presentationml.tags+xml"/>
  <Override PartName="/ppt/tags/tag381.xml" ContentType="application/vnd.openxmlformats-officedocument.presentationml.tags+xml"/>
  <Override PartName="/ppt/tags/tag382.xml" ContentType="application/vnd.openxmlformats-officedocument.presentationml.tags+xml"/>
  <Override PartName="/ppt/tags/tag383.xml" ContentType="application/vnd.openxmlformats-officedocument.presentationml.tags+xml"/>
  <Override PartName="/ppt/tags/tag384.xml" ContentType="application/vnd.openxmlformats-officedocument.presentationml.tags+xml"/>
  <Override PartName="/ppt/notesSlides/notesSlide59.xml" ContentType="application/vnd.openxmlformats-officedocument.presentationml.notesSlide+xml"/>
  <Override PartName="/ppt/charts/chart77.xml" ContentType="application/vnd.openxmlformats-officedocument.drawingml.chart+xml"/>
  <Override PartName="/ppt/charts/style77.xml" ContentType="application/vnd.ms-office.chartstyle+xml"/>
  <Override PartName="/ppt/charts/colors77.xml" ContentType="application/vnd.ms-office.chartcolorstyle+xml"/>
  <Override PartName="/ppt/charts/chart78.xml" ContentType="application/vnd.openxmlformats-officedocument.drawingml.chart+xml"/>
  <Override PartName="/ppt/charts/style78.xml" ContentType="application/vnd.ms-office.chartstyle+xml"/>
  <Override PartName="/ppt/charts/colors78.xml" ContentType="application/vnd.ms-office.chartcolorstyle+xml"/>
  <Override PartName="/ppt/tags/tag385.xml" ContentType="application/vnd.openxmlformats-officedocument.presentationml.tags+xml"/>
  <Override PartName="/ppt/tags/tag386.xml" ContentType="application/vnd.openxmlformats-officedocument.presentationml.tags+xml"/>
  <Override PartName="/ppt/tags/tag387.xml" ContentType="application/vnd.openxmlformats-officedocument.presentationml.tags+xml"/>
  <Override PartName="/ppt/tags/tag388.xml" ContentType="application/vnd.openxmlformats-officedocument.presentationml.tags+xml"/>
  <Override PartName="/ppt/tags/tag389.xml" ContentType="application/vnd.openxmlformats-officedocument.presentationml.tags+xml"/>
  <Override PartName="/ppt/tags/tag390.xml" ContentType="application/vnd.openxmlformats-officedocument.presentationml.tags+xml"/>
  <Override PartName="/ppt/tags/tag391.xml" ContentType="application/vnd.openxmlformats-officedocument.presentationml.tags+xml"/>
  <Override PartName="/ppt/tags/tag392.xml" ContentType="application/vnd.openxmlformats-officedocument.presentationml.tags+xml"/>
  <Override PartName="/ppt/tags/tag393.xml" ContentType="application/vnd.openxmlformats-officedocument.presentationml.tags+xml"/>
  <Override PartName="/ppt/tags/tag394.xml" ContentType="application/vnd.openxmlformats-officedocument.presentationml.tags+xml"/>
  <Override PartName="/ppt/notesSlides/notesSlide60.xml" ContentType="application/vnd.openxmlformats-officedocument.presentationml.notesSlide+xml"/>
  <Override PartName="/ppt/charts/chart79.xml" ContentType="application/vnd.openxmlformats-officedocument.drawingml.chart+xml"/>
  <Override PartName="/ppt/charts/style79.xml" ContentType="application/vnd.ms-office.chartstyle+xml"/>
  <Override PartName="/ppt/charts/colors79.xml" ContentType="application/vnd.ms-office.chartcolorstyle+xml"/>
  <Override PartName="/ppt/charts/chart80.xml" ContentType="application/vnd.openxmlformats-officedocument.drawingml.chart+xml"/>
  <Override PartName="/ppt/charts/style80.xml" ContentType="application/vnd.ms-office.chartstyle+xml"/>
  <Override PartName="/ppt/charts/colors80.xml" ContentType="application/vnd.ms-office.chartcolorstyle+xml"/>
  <Override PartName="/ppt/tags/tag395.xml" ContentType="application/vnd.openxmlformats-officedocument.presentationml.tags+xml"/>
  <Override PartName="/ppt/tags/tag396.xml" ContentType="application/vnd.openxmlformats-officedocument.presentationml.tags+xml"/>
  <Override PartName="/ppt/tags/tag397.xml" ContentType="application/vnd.openxmlformats-officedocument.presentationml.tags+xml"/>
  <Override PartName="/ppt/tags/tag398.xml" ContentType="application/vnd.openxmlformats-officedocument.presentationml.tags+xml"/>
  <Override PartName="/ppt/tags/tag399.xml" ContentType="application/vnd.openxmlformats-officedocument.presentationml.tags+xml"/>
  <Override PartName="/ppt/tags/tag400.xml" ContentType="application/vnd.openxmlformats-officedocument.presentationml.tags+xml"/>
  <Override PartName="/ppt/notesSlides/notesSlide61.xml" ContentType="application/vnd.openxmlformats-officedocument.presentationml.notesSlide+xml"/>
  <Override PartName="/ppt/charts/chart81.xml" ContentType="application/vnd.openxmlformats-officedocument.drawingml.chart+xml"/>
  <Override PartName="/ppt/charts/style81.xml" ContentType="application/vnd.ms-office.chartstyle+xml"/>
  <Override PartName="/ppt/charts/colors81.xml" ContentType="application/vnd.ms-office.chartcolorstyle+xml"/>
  <Override PartName="/ppt/tags/tag401.xml" ContentType="application/vnd.openxmlformats-officedocument.presentationml.tags+xml"/>
  <Override PartName="/ppt/tags/tag402.xml" ContentType="application/vnd.openxmlformats-officedocument.presentationml.tags+xml"/>
  <Override PartName="/ppt/tags/tag403.xml" ContentType="application/vnd.openxmlformats-officedocument.presentationml.tags+xml"/>
  <Override PartName="/ppt/tags/tag404.xml" ContentType="application/vnd.openxmlformats-officedocument.presentationml.tags+xml"/>
  <Override PartName="/ppt/tags/tag405.xml" ContentType="application/vnd.openxmlformats-officedocument.presentationml.tags+xml"/>
  <Override PartName="/ppt/notesSlides/notesSlide62.xml" ContentType="application/vnd.openxmlformats-officedocument.presentationml.notesSlide+xml"/>
  <Override PartName="/ppt/charts/chart82.xml" ContentType="application/vnd.openxmlformats-officedocument.drawingml.chart+xml"/>
  <Override PartName="/ppt/charts/style82.xml" ContentType="application/vnd.ms-office.chartstyle+xml"/>
  <Override PartName="/ppt/charts/colors82.xml" ContentType="application/vnd.ms-office.chartcolorstyle+xml"/>
  <Override PartName="/ppt/tags/tag406.xml" ContentType="application/vnd.openxmlformats-officedocument.presentationml.tags+xml"/>
  <Override PartName="/ppt/tags/tag407.xml" ContentType="application/vnd.openxmlformats-officedocument.presentationml.tags+xml"/>
  <Override PartName="/ppt/tags/tag408.xml" ContentType="application/vnd.openxmlformats-officedocument.presentationml.tags+xml"/>
  <Override PartName="/ppt/tags/tag409.xml" ContentType="application/vnd.openxmlformats-officedocument.presentationml.tags+xml"/>
  <Override PartName="/ppt/tags/tag410.xml" ContentType="application/vnd.openxmlformats-officedocument.presentationml.tags+xml"/>
  <Override PartName="/ppt/notesSlides/notesSlide63.xml" ContentType="application/vnd.openxmlformats-officedocument.presentationml.notesSlide+xml"/>
  <Override PartName="/ppt/charts/chart83.xml" ContentType="application/vnd.openxmlformats-officedocument.drawingml.chart+xml"/>
  <Override PartName="/ppt/charts/style83.xml" ContentType="application/vnd.ms-office.chartstyle+xml"/>
  <Override PartName="/ppt/charts/colors83.xml" ContentType="application/vnd.ms-office.chartcolorstyle+xml"/>
  <Override PartName="/ppt/tags/tag411.xml" ContentType="application/vnd.openxmlformats-officedocument.presentationml.tags+xml"/>
  <Override PartName="/ppt/tags/tag412.xml" ContentType="application/vnd.openxmlformats-officedocument.presentationml.tags+xml"/>
  <Override PartName="/ppt/tags/tag413.xml" ContentType="application/vnd.openxmlformats-officedocument.presentationml.tags+xml"/>
  <Override PartName="/ppt/tags/tag414.xml" ContentType="application/vnd.openxmlformats-officedocument.presentationml.tags+xml"/>
  <Override PartName="/ppt/tags/tag415.xml" ContentType="application/vnd.openxmlformats-officedocument.presentationml.tags+xml"/>
  <Override PartName="/ppt/tags/tag416.xml" ContentType="application/vnd.openxmlformats-officedocument.presentationml.tags+xml"/>
  <Override PartName="/ppt/tags/tag417.xml" ContentType="application/vnd.openxmlformats-officedocument.presentationml.tags+xml"/>
  <Override PartName="/ppt/tags/tag418.xml" ContentType="application/vnd.openxmlformats-officedocument.presentationml.tags+xml"/>
  <Override PartName="/ppt/notesSlides/notesSlide64.xml" ContentType="application/vnd.openxmlformats-officedocument.presentationml.notesSlide+xml"/>
  <Override PartName="/ppt/charts/chart84.xml" ContentType="application/vnd.openxmlformats-officedocument.drawingml.chart+xml"/>
  <Override PartName="/ppt/charts/style84.xml" ContentType="application/vnd.ms-office.chartstyle+xml"/>
  <Override PartName="/ppt/charts/colors84.xml" ContentType="application/vnd.ms-office.chartcolorstyle+xml"/>
  <Override PartName="/ppt/charts/chart85.xml" ContentType="application/vnd.openxmlformats-officedocument.drawingml.chart+xml"/>
  <Override PartName="/ppt/charts/style85.xml" ContentType="application/vnd.ms-office.chartstyle+xml"/>
  <Override PartName="/ppt/charts/colors85.xml" ContentType="application/vnd.ms-office.chartcolorstyle+xml"/>
  <Override PartName="/ppt/tags/tag419.xml" ContentType="application/vnd.openxmlformats-officedocument.presentationml.tags+xml"/>
  <Override PartName="/ppt/tags/tag420.xml" ContentType="application/vnd.openxmlformats-officedocument.presentationml.tags+xml"/>
  <Override PartName="/ppt/tags/tag421.xml" ContentType="application/vnd.openxmlformats-officedocument.presentationml.tags+xml"/>
  <Override PartName="/ppt/tags/tag422.xml" ContentType="application/vnd.openxmlformats-officedocument.presentationml.tags+xml"/>
  <Override PartName="/ppt/tags/tag423.xml" ContentType="application/vnd.openxmlformats-officedocument.presentationml.tags+xml"/>
  <Override PartName="/ppt/notesSlides/notesSlide65.xml" ContentType="application/vnd.openxmlformats-officedocument.presentationml.notesSlide+xml"/>
  <Override PartName="/ppt/charts/chart86.xml" ContentType="application/vnd.openxmlformats-officedocument.drawingml.chart+xml"/>
  <Override PartName="/ppt/charts/style86.xml" ContentType="application/vnd.ms-office.chartstyle+xml"/>
  <Override PartName="/ppt/charts/colors86.xml" ContentType="application/vnd.ms-office.chartcolorstyle+xml"/>
  <Override PartName="/ppt/tags/tag424.xml" ContentType="application/vnd.openxmlformats-officedocument.presentationml.tags+xml"/>
  <Override PartName="/ppt/tags/tag425.xml" ContentType="application/vnd.openxmlformats-officedocument.presentationml.tags+xml"/>
  <Override PartName="/ppt/tags/tag426.xml" ContentType="application/vnd.openxmlformats-officedocument.presentationml.tags+xml"/>
  <Override PartName="/ppt/tags/tag427.xml" ContentType="application/vnd.openxmlformats-officedocument.presentationml.tags+xml"/>
  <Override PartName="/ppt/tags/tag428.xml" ContentType="application/vnd.openxmlformats-officedocument.presentationml.tags+xml"/>
  <Override PartName="/ppt/notesSlides/notesSlide66.xml" ContentType="application/vnd.openxmlformats-officedocument.presentationml.notesSlide+xml"/>
  <Override PartName="/ppt/charts/chart87.xml" ContentType="application/vnd.openxmlformats-officedocument.drawingml.chart+xml"/>
  <Override PartName="/ppt/charts/style87.xml" ContentType="application/vnd.ms-office.chartstyle+xml"/>
  <Override PartName="/ppt/charts/colors87.xml" ContentType="application/vnd.ms-office.chartcolorstyle+xml"/>
  <Override PartName="/ppt/tags/tag429.xml" ContentType="application/vnd.openxmlformats-officedocument.presentationml.tags+xml"/>
  <Override PartName="/ppt/tags/tag430.xml" ContentType="application/vnd.openxmlformats-officedocument.presentationml.tags+xml"/>
  <Override PartName="/ppt/tags/tag431.xml" ContentType="application/vnd.openxmlformats-officedocument.presentationml.tags+xml"/>
  <Override PartName="/ppt/tags/tag432.xml" ContentType="application/vnd.openxmlformats-officedocument.presentationml.tags+xml"/>
  <Override PartName="/ppt/tags/tag433.xml" ContentType="application/vnd.openxmlformats-officedocument.presentationml.tags+xml"/>
  <Override PartName="/ppt/notesSlides/notesSlide67.xml" ContentType="application/vnd.openxmlformats-officedocument.presentationml.notesSlide+xml"/>
  <Override PartName="/ppt/charts/chart88.xml" ContentType="application/vnd.openxmlformats-officedocument.drawingml.chart+xml"/>
  <Override PartName="/ppt/charts/style88.xml" ContentType="application/vnd.ms-office.chartstyle+xml"/>
  <Override PartName="/ppt/charts/colors88.xml" ContentType="application/vnd.ms-office.chartcolorstyle+xml"/>
  <Override PartName="/ppt/tags/tag434.xml" ContentType="application/vnd.openxmlformats-officedocument.presentationml.tags+xml"/>
  <Override PartName="/ppt/tags/tag435.xml" ContentType="application/vnd.openxmlformats-officedocument.presentationml.tags+xml"/>
  <Override PartName="/ppt/tags/tag436.xml" ContentType="application/vnd.openxmlformats-officedocument.presentationml.tags+xml"/>
  <Override PartName="/ppt/tags/tag437.xml" ContentType="application/vnd.openxmlformats-officedocument.presentationml.tags+xml"/>
  <Override PartName="/ppt/tags/tag438.xml" ContentType="application/vnd.openxmlformats-officedocument.presentationml.tags+xml"/>
  <Override PartName="/ppt/notesSlides/notesSlide68.xml" ContentType="application/vnd.openxmlformats-officedocument.presentationml.notesSlide+xml"/>
  <Override PartName="/ppt/charts/chart89.xml" ContentType="application/vnd.openxmlformats-officedocument.drawingml.chart+xml"/>
  <Override PartName="/ppt/charts/style89.xml" ContentType="application/vnd.ms-office.chartstyle+xml"/>
  <Override PartName="/ppt/charts/colors89.xml" ContentType="application/vnd.ms-office.chartcolorstyle+xml"/>
  <Override PartName="/ppt/tags/tag439.xml" ContentType="application/vnd.openxmlformats-officedocument.presentationml.tags+xml"/>
  <Override PartName="/ppt/tags/tag440.xml" ContentType="application/vnd.openxmlformats-officedocument.presentationml.tags+xml"/>
  <Override PartName="/ppt/tags/tag441.xml" ContentType="application/vnd.openxmlformats-officedocument.presentationml.tags+xml"/>
  <Override PartName="/ppt/tags/tag442.xml" ContentType="application/vnd.openxmlformats-officedocument.presentationml.tags+xml"/>
  <Override PartName="/ppt/tags/tag443.xml" ContentType="application/vnd.openxmlformats-officedocument.presentationml.tags+xml"/>
  <Override PartName="/ppt/notesSlides/notesSlide69.xml" ContentType="application/vnd.openxmlformats-officedocument.presentationml.notesSlide+xml"/>
  <Override PartName="/ppt/charts/chart90.xml" ContentType="application/vnd.openxmlformats-officedocument.drawingml.chart+xml"/>
  <Override PartName="/ppt/charts/style90.xml" ContentType="application/vnd.ms-office.chartstyle+xml"/>
  <Override PartName="/ppt/charts/colors90.xml" ContentType="application/vnd.ms-office.chartcolorstyle+xml"/>
  <Override PartName="/ppt/tags/tag444.xml" ContentType="application/vnd.openxmlformats-officedocument.presentationml.tags+xml"/>
  <Override PartName="/ppt/tags/tag445.xml" ContentType="application/vnd.openxmlformats-officedocument.presentationml.tags+xml"/>
  <Override PartName="/ppt/tags/tag446.xml" ContentType="application/vnd.openxmlformats-officedocument.presentationml.tags+xml"/>
  <Override PartName="/ppt/tags/tag447.xml" ContentType="application/vnd.openxmlformats-officedocument.presentationml.tags+xml"/>
  <Override PartName="/ppt/notesSlides/notesSlide70.xml" ContentType="application/vnd.openxmlformats-officedocument.presentationml.notesSlide+xml"/>
  <Override PartName="/ppt/tags/tag448.xml" ContentType="application/vnd.openxmlformats-officedocument.presentationml.tags+xml"/>
  <Override PartName="/ppt/tags/tag449.xml" ContentType="application/vnd.openxmlformats-officedocument.presentationml.tags+xml"/>
  <Override PartName="/ppt/tags/tag450.xml" ContentType="application/vnd.openxmlformats-officedocument.presentationml.tags+xml"/>
  <Override PartName="/ppt/tags/tag451.xml" ContentType="application/vnd.openxmlformats-officedocument.presentationml.tags+xml"/>
  <Override PartName="/ppt/notesSlides/notesSlide71.xml" ContentType="application/vnd.openxmlformats-officedocument.presentationml.notesSlide+xml"/>
  <Override PartName="/ppt/charts/chart91.xml" ContentType="application/vnd.openxmlformats-officedocument.drawingml.chart+xml"/>
  <Override PartName="/ppt/charts/style91.xml" ContentType="application/vnd.ms-office.chartstyle+xml"/>
  <Override PartName="/ppt/charts/colors91.xml" ContentType="application/vnd.ms-office.chartcolorstyle+xml"/>
  <Override PartName="/ppt/tags/tag452.xml" ContentType="application/vnd.openxmlformats-officedocument.presentationml.tags+xml"/>
  <Override PartName="/ppt/tags/tag453.xml" ContentType="application/vnd.openxmlformats-officedocument.presentationml.tags+xml"/>
  <Override PartName="/ppt/tags/tag454.xml" ContentType="application/vnd.openxmlformats-officedocument.presentationml.tags+xml"/>
  <Override PartName="/ppt/tags/tag455.xml" ContentType="application/vnd.openxmlformats-officedocument.presentationml.tags+xml"/>
  <Override PartName="/ppt/notesSlides/notesSlide72.xml" ContentType="application/vnd.openxmlformats-officedocument.presentationml.notesSlide+xml"/>
  <Override PartName="/ppt/charts/chart92.xml" ContentType="application/vnd.openxmlformats-officedocument.drawingml.chart+xml"/>
  <Override PartName="/ppt/charts/style92.xml" ContentType="application/vnd.ms-office.chartstyle+xml"/>
  <Override PartName="/ppt/charts/colors92.xml" ContentType="application/vnd.ms-office.chartcolorstyle+xml"/>
  <Override PartName="/ppt/tags/tag456.xml" ContentType="application/vnd.openxmlformats-officedocument.presentationml.tags+xml"/>
  <Override PartName="/ppt/tags/tag457.xml" ContentType="application/vnd.openxmlformats-officedocument.presentationml.tags+xml"/>
  <Override PartName="/ppt/tags/tag458.xml" ContentType="application/vnd.openxmlformats-officedocument.presentationml.tags+xml"/>
  <Override PartName="/ppt/tags/tag459.xml" ContentType="application/vnd.openxmlformats-officedocument.presentationml.tags+xml"/>
  <Override PartName="/ppt/notesSlides/notesSlide73.xml" ContentType="application/vnd.openxmlformats-officedocument.presentationml.notesSlide+xml"/>
  <Override PartName="/ppt/charts/chart93.xml" ContentType="application/vnd.openxmlformats-officedocument.drawingml.chart+xml"/>
  <Override PartName="/ppt/charts/style93.xml" ContentType="application/vnd.ms-office.chartstyle+xml"/>
  <Override PartName="/ppt/charts/colors93.xml" ContentType="application/vnd.ms-office.chartcolorstyle+xml"/>
  <Override PartName="/ppt/tags/tag460.xml" ContentType="application/vnd.openxmlformats-officedocument.presentationml.tags+xml"/>
  <Override PartName="/ppt/tags/tag461.xml" ContentType="application/vnd.openxmlformats-officedocument.presentationml.tags+xml"/>
  <Override PartName="/ppt/tags/tag462.xml" ContentType="application/vnd.openxmlformats-officedocument.presentationml.tags+xml"/>
  <Override PartName="/ppt/tags/tag463.xml" ContentType="application/vnd.openxmlformats-officedocument.presentationml.tags+xml"/>
  <Override PartName="/ppt/notesSlides/notesSlide7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 id="2147483655" r:id="rId2"/>
  </p:sldMasterIdLst>
  <p:notesMasterIdLst>
    <p:notesMasterId r:id="rId97"/>
  </p:notesMasterIdLst>
  <p:handoutMasterIdLst>
    <p:handoutMasterId r:id="rId98"/>
  </p:handoutMasterIdLst>
  <p:sldIdLst>
    <p:sldId id="260" r:id="rId3"/>
    <p:sldId id="256" r:id="rId4"/>
    <p:sldId id="454" r:id="rId5"/>
    <p:sldId id="455" r:id="rId6"/>
    <p:sldId id="456" r:id="rId7"/>
    <p:sldId id="457" r:id="rId8"/>
    <p:sldId id="458" r:id="rId9"/>
    <p:sldId id="258" r:id="rId10"/>
    <p:sldId id="459" r:id="rId11"/>
    <p:sldId id="379" r:id="rId12"/>
    <p:sldId id="259" r:id="rId13"/>
    <p:sldId id="364" r:id="rId14"/>
    <p:sldId id="467" r:id="rId15"/>
    <p:sldId id="366" r:id="rId16"/>
    <p:sldId id="367" r:id="rId17"/>
    <p:sldId id="368" r:id="rId18"/>
    <p:sldId id="371" r:id="rId19"/>
    <p:sldId id="373" r:id="rId20"/>
    <p:sldId id="468" r:id="rId21"/>
    <p:sldId id="380" r:id="rId22"/>
    <p:sldId id="465" r:id="rId23"/>
    <p:sldId id="461" r:id="rId24"/>
    <p:sldId id="381" r:id="rId25"/>
    <p:sldId id="382" r:id="rId26"/>
    <p:sldId id="375" r:id="rId27"/>
    <p:sldId id="378" r:id="rId28"/>
    <p:sldId id="383" r:id="rId29"/>
    <p:sldId id="393" r:id="rId30"/>
    <p:sldId id="418" r:id="rId31"/>
    <p:sldId id="388" r:id="rId32"/>
    <p:sldId id="386" r:id="rId33"/>
    <p:sldId id="387" r:id="rId34"/>
    <p:sldId id="396" r:id="rId35"/>
    <p:sldId id="394" r:id="rId36"/>
    <p:sldId id="395" r:id="rId37"/>
    <p:sldId id="397" r:id="rId38"/>
    <p:sldId id="401" r:id="rId39"/>
    <p:sldId id="415" r:id="rId40"/>
    <p:sldId id="402" r:id="rId41"/>
    <p:sldId id="403" r:id="rId42"/>
    <p:sldId id="404" r:id="rId43"/>
    <p:sldId id="405" r:id="rId44"/>
    <p:sldId id="406" r:id="rId45"/>
    <p:sldId id="407" r:id="rId46"/>
    <p:sldId id="408" r:id="rId47"/>
    <p:sldId id="492" r:id="rId48"/>
    <p:sldId id="493" r:id="rId49"/>
    <p:sldId id="410" r:id="rId50"/>
    <p:sldId id="412" r:id="rId51"/>
    <p:sldId id="462" r:id="rId52"/>
    <p:sldId id="471" r:id="rId53"/>
    <p:sldId id="472" r:id="rId54"/>
    <p:sldId id="473" r:id="rId55"/>
    <p:sldId id="423" r:id="rId56"/>
    <p:sldId id="424" r:id="rId57"/>
    <p:sldId id="426" r:id="rId58"/>
    <p:sldId id="427" r:id="rId59"/>
    <p:sldId id="489" r:id="rId60"/>
    <p:sldId id="474" r:id="rId61"/>
    <p:sldId id="431" r:id="rId62"/>
    <p:sldId id="436" r:id="rId63"/>
    <p:sldId id="437" r:id="rId64"/>
    <p:sldId id="441" r:id="rId65"/>
    <p:sldId id="494" r:id="rId66"/>
    <p:sldId id="425" r:id="rId67"/>
    <p:sldId id="420" r:id="rId68"/>
    <p:sldId id="432" r:id="rId69"/>
    <p:sldId id="488" r:id="rId70"/>
    <p:sldId id="442" r:id="rId71"/>
    <p:sldId id="466" r:id="rId72"/>
    <p:sldId id="433" r:id="rId73"/>
    <p:sldId id="445" r:id="rId74"/>
    <p:sldId id="446" r:id="rId75"/>
    <p:sldId id="447" r:id="rId76"/>
    <p:sldId id="448" r:id="rId77"/>
    <p:sldId id="463" r:id="rId78"/>
    <p:sldId id="486" r:id="rId79"/>
    <p:sldId id="434" r:id="rId80"/>
    <p:sldId id="449" r:id="rId81"/>
    <p:sldId id="452" r:id="rId82"/>
    <p:sldId id="483" r:id="rId83"/>
    <p:sldId id="484" r:id="rId84"/>
    <p:sldId id="490" r:id="rId85"/>
    <p:sldId id="475" r:id="rId86"/>
    <p:sldId id="477" r:id="rId87"/>
    <p:sldId id="478" r:id="rId88"/>
    <p:sldId id="476" r:id="rId89"/>
    <p:sldId id="480" r:id="rId90"/>
    <p:sldId id="499" r:id="rId91"/>
    <p:sldId id="495" r:id="rId92"/>
    <p:sldId id="496" r:id="rId93"/>
    <p:sldId id="497" r:id="rId94"/>
    <p:sldId id="479" r:id="rId95"/>
    <p:sldId id="481" r:id="rId96"/>
  </p:sldIdLst>
  <p:sldSz cx="12192000" cy="6858000"/>
  <p:notesSz cx="6858000" cy="9144000"/>
  <p:custDataLst>
    <p:tags r:id="rId9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Nitkey" initials="SN" lastIdx="71" clrIdx="0">
    <p:extLst>
      <p:ext uri="{19B8F6BF-5375-455C-9EA6-DF929625EA0E}">
        <p15:presenceInfo xmlns:p15="http://schemas.microsoft.com/office/powerpoint/2012/main" userId="Spencer Nitkey" providerId="None"/>
      </p:ext>
    </p:extLst>
  </p:cmAuthor>
  <p:cmAuthor id="2" name="Ilona Arnold-Berkovits" initials="IA" lastIdx="22" clrIdx="1">
    <p:extLst>
      <p:ext uri="{19B8F6BF-5375-455C-9EA6-DF929625EA0E}">
        <p15:presenceInfo xmlns:p15="http://schemas.microsoft.com/office/powerpoint/2012/main" userId="S-1-5-21-2376391783-983845594-1418978411-9782" providerId="AD"/>
      </p:ext>
    </p:extLst>
  </p:cmAuthor>
  <p:cmAuthor id="3" name="Spencer Nitkey" initials="SN [2]" lastIdx="7" clrIdx="2">
    <p:extLst>
      <p:ext uri="{19B8F6BF-5375-455C-9EA6-DF929625EA0E}">
        <p15:presenceInfo xmlns:p15="http://schemas.microsoft.com/office/powerpoint/2012/main" userId="S::sn660@ssw.rutgers.edu::75b7c022-320a-44a2-b38d-3146e0cb9ca7" providerId="AD"/>
      </p:ext>
    </p:extLst>
  </p:cmAuthor>
  <p:cmAuthor id="4" name="Phillips, Angela [DCF]" initials="PA[" lastIdx="32" clrIdx="3">
    <p:extLst>
      <p:ext uri="{19B8F6BF-5375-455C-9EA6-DF929625EA0E}">
        <p15:presenceInfo xmlns:p15="http://schemas.microsoft.com/office/powerpoint/2012/main" userId="S::angela.phillips@dcf.nj.gov::4c45a69e-e7d8-4490-be56-339bf9788fb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4F81BD"/>
    <a:srgbClr val="C0504D"/>
    <a:srgbClr val="9BBB59"/>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242FD5-22A6-4391-B5AA-38C29EEEC588}" v="530" dt="2025-03-10T15:19:29.3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65" autoAdjust="0"/>
    <p:restoredTop sz="70097" autoAdjust="0"/>
  </p:normalViewPr>
  <p:slideViewPr>
    <p:cSldViewPr>
      <p:cViewPr varScale="1">
        <p:scale>
          <a:sx n="66" d="100"/>
          <a:sy n="66" d="100"/>
        </p:scale>
        <p:origin x="1650" y="96"/>
      </p:cViewPr>
      <p:guideLst>
        <p:guide orient="horz" pos="2112"/>
        <p:guide pos="3888"/>
      </p:guideLst>
    </p:cSldViewPr>
  </p:slideViewPr>
  <p:outlineViewPr>
    <p:cViewPr>
      <p:scale>
        <a:sx n="33" d="100"/>
        <a:sy n="33" d="100"/>
      </p:scale>
      <p:origin x="0" y="-11412"/>
    </p:cViewPr>
  </p:outlineViewPr>
  <p:notesTextViewPr>
    <p:cViewPr>
      <p:scale>
        <a:sx n="100" d="100"/>
        <a:sy n="100" d="100"/>
      </p:scale>
      <p:origin x="0" y="0"/>
    </p:cViewPr>
  </p:notesTextViewPr>
  <p:sorterViewPr>
    <p:cViewPr>
      <p:scale>
        <a:sx n="100" d="100"/>
        <a:sy n="100" d="100"/>
      </p:scale>
      <p:origin x="0" y="-38838"/>
    </p:cViewPr>
  </p:sorterViewPr>
  <p:notesViewPr>
    <p:cSldViewPr>
      <p:cViewPr varScale="1">
        <p:scale>
          <a:sx n="55" d="100"/>
          <a:sy n="55" d="100"/>
        </p:scale>
        <p:origin x="3054"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viewProps" Target="viewProp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tags" Target="tags/tag1.xml"/><Relationship Id="rId10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notesMaster" Target="notesMasters/notesMaster1.xml"/><Relationship Id="rId104"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commentAuthors" Target="commentAuthors.xml"/><Relationship Id="rId105" Type="http://schemas.microsoft.com/office/2015/10/relationships/revisionInfo" Target="revisionInfo.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handoutMaster" Target="handoutMasters/handoutMaster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s>
</file>

<file path=ppt/charts/_rels/chart1.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mden_County_Engage_2025_03_07.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16.xml"/><Relationship Id="rId1" Type="http://schemas.microsoft.com/office/2011/relationships/chartStyle" Target="style16.xml"/></Relationships>
</file>

<file path=ppt/charts/_rels/chart17.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17.xml"/><Relationship Id="rId1" Type="http://schemas.microsoft.com/office/2011/relationships/chartStyle" Target="style17.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18.xml"/><Relationship Id="rId1" Type="http://schemas.microsoft.com/office/2011/relationships/chartStyle" Target="style18.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oleObject" Target="file:///\\rad.rutgers.edu\dfs\ssw\Units\IFF\OREP\Data%20HUB\04-Needs%20Assessment\2024\Workbooks\County%20Workbooks%20(with%20Engage%20and%20Updated%20Sliders)\Camden_County_Engage_2025_03_07.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20.xml"/><Relationship Id="rId1" Type="http://schemas.microsoft.com/office/2011/relationships/chartStyle" Target="style20.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21.xml"/><Relationship Id="rId1" Type="http://schemas.microsoft.com/office/2011/relationships/chartStyle" Target="style21.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22.xml"/><Relationship Id="rId1" Type="http://schemas.microsoft.com/office/2011/relationships/chartStyle" Target="style22.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20.xlsx"/><Relationship Id="rId2" Type="http://schemas.microsoft.com/office/2011/relationships/chartColorStyle" Target="colors23.xml"/><Relationship Id="rId1" Type="http://schemas.microsoft.com/office/2011/relationships/chartStyle" Target="style23.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21.xlsx"/><Relationship Id="rId2" Type="http://schemas.microsoft.com/office/2011/relationships/chartColorStyle" Target="colors24.xml"/><Relationship Id="rId1" Type="http://schemas.microsoft.com/office/2011/relationships/chartStyle" Target="style24.xml"/></Relationships>
</file>

<file path=ppt/charts/_rels/chart25.xml.rels><?xml version="1.0" encoding="UTF-8" standalone="yes"?>
<Relationships xmlns="http://schemas.openxmlformats.org/package/2006/relationships"><Relationship Id="rId3" Type="http://schemas.openxmlformats.org/officeDocument/2006/relationships/package" Target="../embeddings/Microsoft_Excel_Worksheet22.xlsx"/><Relationship Id="rId2" Type="http://schemas.microsoft.com/office/2011/relationships/chartColorStyle" Target="colors25.xml"/><Relationship Id="rId1" Type="http://schemas.microsoft.com/office/2011/relationships/chartStyle" Target="style25.xml"/></Relationships>
</file>

<file path=ppt/charts/_rels/chart26.xml.rels><?xml version="1.0" encoding="UTF-8" standalone="yes"?>
<Relationships xmlns="http://schemas.openxmlformats.org/package/2006/relationships"><Relationship Id="rId3" Type="http://schemas.openxmlformats.org/officeDocument/2006/relationships/package" Target="../embeddings/Microsoft_Excel_Worksheet23.xlsx"/><Relationship Id="rId2" Type="http://schemas.microsoft.com/office/2011/relationships/chartColorStyle" Target="colors26.xml"/><Relationship Id="rId1" Type="http://schemas.microsoft.com/office/2011/relationships/chartStyle" Target="style26.xml"/></Relationships>
</file>

<file path=ppt/charts/_rels/chart27.xml.rels><?xml version="1.0" encoding="UTF-8" standalone="yes"?>
<Relationships xmlns="http://schemas.openxmlformats.org/package/2006/relationships"><Relationship Id="rId3" Type="http://schemas.openxmlformats.org/officeDocument/2006/relationships/package" Target="../embeddings/Microsoft_Excel_Worksheet24.xlsx"/><Relationship Id="rId2" Type="http://schemas.microsoft.com/office/2011/relationships/chartColorStyle" Target="colors27.xml"/><Relationship Id="rId1" Type="http://schemas.microsoft.com/office/2011/relationships/chartStyle" Target="style27.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25.xlsx"/><Relationship Id="rId2" Type="http://schemas.microsoft.com/office/2011/relationships/chartColorStyle" Target="colors28.xml"/><Relationship Id="rId1" Type="http://schemas.microsoft.com/office/2011/relationships/chartStyle" Target="style28.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26.xlsx"/><Relationship Id="rId2" Type="http://schemas.microsoft.com/office/2011/relationships/chartColorStyle" Target="colors29.xml"/><Relationship Id="rId1" Type="http://schemas.microsoft.com/office/2011/relationships/chartStyle" Target="style29.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27.xlsx"/><Relationship Id="rId2" Type="http://schemas.microsoft.com/office/2011/relationships/chartColorStyle" Target="colors30.xml"/><Relationship Id="rId1" Type="http://schemas.microsoft.com/office/2011/relationships/chartStyle" Target="style30.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28.xlsx"/><Relationship Id="rId2" Type="http://schemas.microsoft.com/office/2011/relationships/chartColorStyle" Target="colors31.xml"/><Relationship Id="rId1" Type="http://schemas.microsoft.com/office/2011/relationships/chartStyle" Target="style31.xml"/></Relationships>
</file>

<file path=ppt/charts/_rels/chart32.xml.rels><?xml version="1.0" encoding="UTF-8" standalone="yes"?>
<Relationships xmlns="http://schemas.openxmlformats.org/package/2006/relationships"><Relationship Id="rId3" Type="http://schemas.openxmlformats.org/officeDocument/2006/relationships/package" Target="../embeddings/Microsoft_Excel_Worksheet29.xlsx"/><Relationship Id="rId2" Type="http://schemas.microsoft.com/office/2011/relationships/chartColorStyle" Target="colors32.xml"/><Relationship Id="rId1" Type="http://schemas.microsoft.com/office/2011/relationships/chartStyle" Target="style32.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30.xlsx"/><Relationship Id="rId2" Type="http://schemas.microsoft.com/office/2011/relationships/chartColorStyle" Target="colors33.xml"/><Relationship Id="rId1" Type="http://schemas.microsoft.com/office/2011/relationships/chartStyle" Target="style33.xml"/></Relationships>
</file>

<file path=ppt/charts/_rels/chart34.xml.rels><?xml version="1.0" encoding="UTF-8" standalone="yes"?>
<Relationships xmlns="http://schemas.openxmlformats.org/package/2006/relationships"><Relationship Id="rId3" Type="http://schemas.openxmlformats.org/officeDocument/2006/relationships/package" Target="../embeddings/Microsoft_Excel_Worksheet31.xlsx"/><Relationship Id="rId2" Type="http://schemas.microsoft.com/office/2011/relationships/chartColorStyle" Target="colors34.xml"/><Relationship Id="rId1" Type="http://schemas.microsoft.com/office/2011/relationships/chartStyle" Target="style34.xml"/></Relationships>
</file>

<file path=ppt/charts/_rels/chart35.xml.rels><?xml version="1.0" encoding="UTF-8" standalone="yes"?>
<Relationships xmlns="http://schemas.openxmlformats.org/package/2006/relationships"><Relationship Id="rId3" Type="http://schemas.openxmlformats.org/officeDocument/2006/relationships/package" Target="../embeddings/Microsoft_Excel_Worksheet32.xlsx"/><Relationship Id="rId2" Type="http://schemas.microsoft.com/office/2011/relationships/chartColorStyle" Target="colors35.xml"/><Relationship Id="rId1" Type="http://schemas.microsoft.com/office/2011/relationships/chartStyle" Target="style35.xml"/></Relationships>
</file>

<file path=ppt/charts/_rels/chart36.xml.rels><?xml version="1.0" encoding="UTF-8" standalone="yes"?>
<Relationships xmlns="http://schemas.openxmlformats.org/package/2006/relationships"><Relationship Id="rId3" Type="http://schemas.openxmlformats.org/officeDocument/2006/relationships/package" Target="../embeddings/Microsoft_Excel_Worksheet33.xlsx"/><Relationship Id="rId2" Type="http://schemas.microsoft.com/office/2011/relationships/chartColorStyle" Target="colors36.xml"/><Relationship Id="rId1" Type="http://schemas.microsoft.com/office/2011/relationships/chartStyle" Target="style36.xml"/></Relationships>
</file>

<file path=ppt/charts/_rels/chart37.xml.rels><?xml version="1.0" encoding="UTF-8" standalone="yes"?>
<Relationships xmlns="http://schemas.openxmlformats.org/package/2006/relationships"><Relationship Id="rId3" Type="http://schemas.openxmlformats.org/officeDocument/2006/relationships/package" Target="../embeddings/Microsoft_Excel_Worksheet34.xlsx"/><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1.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35.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36.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package" Target="../embeddings/Microsoft_Excel_Worksheet37.xlsx"/><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package" Target="../embeddings/Microsoft_Excel_Worksheet38.xlsx"/><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package" Target="../embeddings/Microsoft_Excel_Worksheet39.xlsx"/><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package" Target="../embeddings/Microsoft_Excel_Worksheet40.xlsx"/><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package" Target="../embeddings/Microsoft_Excel_Worksheet41.xlsx"/><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package" Target="../embeddings/Microsoft_Excel_Worksheet42.xlsx"/><Relationship Id="rId2" Type="http://schemas.microsoft.com/office/2011/relationships/chartColorStyle" Target="colors45.xml"/><Relationship Id="rId1" Type="http://schemas.microsoft.com/office/2011/relationships/chartStyle" Target="style45.xml"/><Relationship Id="rId4" Type="http://schemas.openxmlformats.org/officeDocument/2006/relationships/chartUserShapes" Target="../drawings/drawing2.xml"/></Relationships>
</file>

<file path=ppt/charts/_rels/chart46.xml.rels><?xml version="1.0" encoding="UTF-8" standalone="yes"?>
<Relationships xmlns="http://schemas.openxmlformats.org/package/2006/relationships"><Relationship Id="rId3" Type="http://schemas.openxmlformats.org/officeDocument/2006/relationships/package" Target="../embeddings/Microsoft_Excel_Worksheet43.xlsx"/><Relationship Id="rId2" Type="http://schemas.microsoft.com/office/2011/relationships/chartColorStyle" Target="colors46.xml"/><Relationship Id="rId1" Type="http://schemas.microsoft.com/office/2011/relationships/chartStyle" Target="style46.xml"/></Relationships>
</file>

<file path=ppt/charts/_rels/chart47.xml.rels><?xml version="1.0" encoding="UTF-8" standalone="yes"?>
<Relationships xmlns="http://schemas.openxmlformats.org/package/2006/relationships"><Relationship Id="rId3" Type="http://schemas.openxmlformats.org/officeDocument/2006/relationships/package" Target="../embeddings/Microsoft_Excel_Worksheet44.xlsx"/><Relationship Id="rId2" Type="http://schemas.microsoft.com/office/2011/relationships/chartColorStyle" Target="colors47.xml"/><Relationship Id="rId1" Type="http://schemas.microsoft.com/office/2011/relationships/chartStyle" Target="style47.xml"/></Relationships>
</file>

<file path=ppt/charts/_rels/chart48.xml.rels><?xml version="1.0" encoding="UTF-8" standalone="yes"?>
<Relationships xmlns="http://schemas.openxmlformats.org/package/2006/relationships"><Relationship Id="rId3" Type="http://schemas.openxmlformats.org/officeDocument/2006/relationships/package" Target="../embeddings/Microsoft_Excel_Worksheet45.xlsx"/><Relationship Id="rId2" Type="http://schemas.microsoft.com/office/2011/relationships/chartColorStyle" Target="colors48.xml"/><Relationship Id="rId1" Type="http://schemas.microsoft.com/office/2011/relationships/chartStyle" Target="style48.xml"/></Relationships>
</file>

<file path=ppt/charts/_rels/chart49.xml.rels><?xml version="1.0" encoding="UTF-8" standalone="yes"?>
<Relationships xmlns="http://schemas.openxmlformats.org/package/2006/relationships"><Relationship Id="rId3" Type="http://schemas.openxmlformats.org/officeDocument/2006/relationships/package" Target="../embeddings/Microsoft_Excel_Worksheet46.xlsx"/><Relationship Id="rId2" Type="http://schemas.microsoft.com/office/2011/relationships/chartColorStyle" Target="colors49.xml"/><Relationship Id="rId1" Type="http://schemas.microsoft.com/office/2011/relationships/chartStyle" Target="style49.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5.xml"/><Relationship Id="rId1" Type="http://schemas.microsoft.com/office/2011/relationships/chartStyle" Target="style5.xml"/></Relationships>
</file>

<file path=ppt/charts/_rels/chart50.xml.rels><?xml version="1.0" encoding="UTF-8" standalone="yes"?>
<Relationships xmlns="http://schemas.openxmlformats.org/package/2006/relationships"><Relationship Id="rId3" Type="http://schemas.openxmlformats.org/officeDocument/2006/relationships/package" Target="../embeddings/Microsoft_Excel_Worksheet47.xlsx"/><Relationship Id="rId2" Type="http://schemas.microsoft.com/office/2011/relationships/chartColorStyle" Target="colors50.xml"/><Relationship Id="rId1" Type="http://schemas.microsoft.com/office/2011/relationships/chartStyle" Target="style50.xml"/></Relationships>
</file>

<file path=ppt/charts/_rels/chart51.xml.rels><?xml version="1.0" encoding="UTF-8" standalone="yes"?>
<Relationships xmlns="http://schemas.openxmlformats.org/package/2006/relationships"><Relationship Id="rId3" Type="http://schemas.openxmlformats.org/officeDocument/2006/relationships/package" Target="../embeddings/Microsoft_Excel_Worksheet48.xlsx"/><Relationship Id="rId2" Type="http://schemas.microsoft.com/office/2011/relationships/chartColorStyle" Target="colors51.xml"/><Relationship Id="rId1" Type="http://schemas.microsoft.com/office/2011/relationships/chartStyle" Target="style51.xml"/></Relationships>
</file>

<file path=ppt/charts/_rels/chart52.xml.rels><?xml version="1.0" encoding="UTF-8" standalone="yes"?>
<Relationships xmlns="http://schemas.openxmlformats.org/package/2006/relationships"><Relationship Id="rId3" Type="http://schemas.openxmlformats.org/officeDocument/2006/relationships/package" Target="../embeddings/Microsoft_Excel_Worksheet49.xlsx"/><Relationship Id="rId2" Type="http://schemas.microsoft.com/office/2011/relationships/chartColorStyle" Target="colors52.xml"/><Relationship Id="rId1" Type="http://schemas.microsoft.com/office/2011/relationships/chartStyle" Target="style52.xml"/></Relationships>
</file>

<file path=ppt/charts/_rels/chart53.xml.rels><?xml version="1.0" encoding="UTF-8" standalone="yes"?>
<Relationships xmlns="http://schemas.openxmlformats.org/package/2006/relationships"><Relationship Id="rId3" Type="http://schemas.openxmlformats.org/officeDocument/2006/relationships/package" Target="../embeddings/Microsoft_Excel_Worksheet50.xlsx"/><Relationship Id="rId2" Type="http://schemas.microsoft.com/office/2011/relationships/chartColorStyle" Target="colors53.xml"/><Relationship Id="rId1" Type="http://schemas.microsoft.com/office/2011/relationships/chartStyle" Target="style53.xml"/></Relationships>
</file>

<file path=ppt/charts/_rels/chart54.xml.rels><?xml version="1.0" encoding="UTF-8" standalone="yes"?>
<Relationships xmlns="http://schemas.openxmlformats.org/package/2006/relationships"><Relationship Id="rId3" Type="http://schemas.openxmlformats.org/officeDocument/2006/relationships/package" Target="../embeddings/Microsoft_Excel_Worksheet51.xlsx"/><Relationship Id="rId2" Type="http://schemas.microsoft.com/office/2011/relationships/chartColorStyle" Target="colors54.xml"/><Relationship Id="rId1" Type="http://schemas.microsoft.com/office/2011/relationships/chartStyle" Target="style54.xml"/></Relationships>
</file>

<file path=ppt/charts/_rels/chart55.xml.rels><?xml version="1.0" encoding="UTF-8" standalone="yes"?>
<Relationships xmlns="http://schemas.openxmlformats.org/package/2006/relationships"><Relationship Id="rId3" Type="http://schemas.openxmlformats.org/officeDocument/2006/relationships/package" Target="../embeddings/Microsoft_Excel_Worksheet52.xlsx"/><Relationship Id="rId2" Type="http://schemas.microsoft.com/office/2011/relationships/chartColorStyle" Target="colors55.xml"/><Relationship Id="rId1" Type="http://schemas.microsoft.com/office/2011/relationships/chartStyle" Target="style55.xml"/></Relationships>
</file>

<file path=ppt/charts/_rels/chart56.xml.rels><?xml version="1.0" encoding="UTF-8" standalone="yes"?>
<Relationships xmlns="http://schemas.openxmlformats.org/package/2006/relationships"><Relationship Id="rId3" Type="http://schemas.openxmlformats.org/officeDocument/2006/relationships/package" Target="../embeddings/Microsoft_Excel_Worksheet53.xlsx"/><Relationship Id="rId2" Type="http://schemas.microsoft.com/office/2011/relationships/chartColorStyle" Target="colors56.xml"/><Relationship Id="rId1" Type="http://schemas.microsoft.com/office/2011/relationships/chartStyle" Target="style56.xml"/></Relationships>
</file>

<file path=ppt/charts/_rels/chart57.xml.rels><?xml version="1.0" encoding="UTF-8" standalone="yes"?>
<Relationships xmlns="http://schemas.openxmlformats.org/package/2006/relationships"><Relationship Id="rId3" Type="http://schemas.openxmlformats.org/officeDocument/2006/relationships/package" Target="../embeddings/Microsoft_Excel_Worksheet54.xlsx"/><Relationship Id="rId2" Type="http://schemas.microsoft.com/office/2011/relationships/chartColorStyle" Target="colors57.xml"/><Relationship Id="rId1" Type="http://schemas.microsoft.com/office/2011/relationships/chartStyle" Target="style57.xml"/></Relationships>
</file>

<file path=ppt/charts/_rels/chart58.xml.rels><?xml version="1.0" encoding="UTF-8" standalone="yes"?>
<Relationships xmlns="http://schemas.openxmlformats.org/package/2006/relationships"><Relationship Id="rId3" Type="http://schemas.openxmlformats.org/officeDocument/2006/relationships/package" Target="../embeddings/Microsoft_Excel_Worksheet55.xlsx"/><Relationship Id="rId2" Type="http://schemas.microsoft.com/office/2011/relationships/chartColorStyle" Target="colors58.xml"/><Relationship Id="rId1" Type="http://schemas.microsoft.com/office/2011/relationships/chartStyle" Target="style58.xml"/></Relationships>
</file>

<file path=ppt/charts/_rels/chart59.xml.rels><?xml version="1.0" encoding="UTF-8" standalone="yes"?>
<Relationships xmlns="http://schemas.openxmlformats.org/package/2006/relationships"><Relationship Id="rId3" Type="http://schemas.openxmlformats.org/officeDocument/2006/relationships/package" Target="../embeddings/Microsoft_Excel_Worksheet56.xlsx"/><Relationship Id="rId2" Type="http://schemas.microsoft.com/office/2011/relationships/chartColorStyle" Target="colors59.xml"/><Relationship Id="rId1" Type="http://schemas.microsoft.com/office/2011/relationships/chartStyle" Target="style59.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60.xml.rels><?xml version="1.0" encoding="UTF-8" standalone="yes"?>
<Relationships xmlns="http://schemas.openxmlformats.org/package/2006/relationships"><Relationship Id="rId3" Type="http://schemas.openxmlformats.org/officeDocument/2006/relationships/package" Target="../embeddings/Microsoft_Excel_Worksheet57.xlsx"/><Relationship Id="rId2" Type="http://schemas.microsoft.com/office/2011/relationships/chartColorStyle" Target="colors60.xml"/><Relationship Id="rId1" Type="http://schemas.microsoft.com/office/2011/relationships/chartStyle" Target="style60.xml"/></Relationships>
</file>

<file path=ppt/charts/_rels/chart61.xml.rels><?xml version="1.0" encoding="UTF-8" standalone="yes"?>
<Relationships xmlns="http://schemas.openxmlformats.org/package/2006/relationships"><Relationship Id="rId3" Type="http://schemas.openxmlformats.org/officeDocument/2006/relationships/package" Target="../embeddings/Microsoft_Excel_Worksheet58.xlsx"/><Relationship Id="rId2" Type="http://schemas.microsoft.com/office/2011/relationships/chartColorStyle" Target="colors61.xml"/><Relationship Id="rId1" Type="http://schemas.microsoft.com/office/2011/relationships/chartStyle" Target="style61.xml"/></Relationships>
</file>

<file path=ppt/charts/_rels/chart62.xml.rels><?xml version="1.0" encoding="UTF-8" standalone="yes"?>
<Relationships xmlns="http://schemas.openxmlformats.org/package/2006/relationships"><Relationship Id="rId3" Type="http://schemas.openxmlformats.org/officeDocument/2006/relationships/package" Target="../embeddings/Microsoft_Excel_Worksheet59.xlsx"/><Relationship Id="rId2" Type="http://schemas.microsoft.com/office/2011/relationships/chartColorStyle" Target="colors62.xml"/><Relationship Id="rId1" Type="http://schemas.microsoft.com/office/2011/relationships/chartStyle" Target="style62.xml"/></Relationships>
</file>

<file path=ppt/charts/_rels/chart63.xml.rels><?xml version="1.0" encoding="UTF-8" standalone="yes"?>
<Relationships xmlns="http://schemas.openxmlformats.org/package/2006/relationships"><Relationship Id="rId3" Type="http://schemas.openxmlformats.org/officeDocument/2006/relationships/package" Target="../embeddings/Microsoft_Excel_Worksheet60.xlsx"/><Relationship Id="rId2" Type="http://schemas.microsoft.com/office/2011/relationships/chartColorStyle" Target="colors63.xml"/><Relationship Id="rId1" Type="http://schemas.microsoft.com/office/2011/relationships/chartStyle" Target="style63.xml"/></Relationships>
</file>

<file path=ppt/charts/_rels/chart64.xml.rels><?xml version="1.0" encoding="UTF-8" standalone="yes"?>
<Relationships xmlns="http://schemas.openxmlformats.org/package/2006/relationships"><Relationship Id="rId3" Type="http://schemas.openxmlformats.org/officeDocument/2006/relationships/package" Target="../embeddings/Microsoft_Excel_Worksheet61.xlsx"/><Relationship Id="rId2" Type="http://schemas.microsoft.com/office/2011/relationships/chartColorStyle" Target="colors64.xml"/><Relationship Id="rId1" Type="http://schemas.microsoft.com/office/2011/relationships/chartStyle" Target="style64.xml"/></Relationships>
</file>

<file path=ppt/charts/_rels/chart65.xml.rels><?xml version="1.0" encoding="UTF-8" standalone="yes"?>
<Relationships xmlns="http://schemas.openxmlformats.org/package/2006/relationships"><Relationship Id="rId3" Type="http://schemas.openxmlformats.org/officeDocument/2006/relationships/package" Target="../embeddings/Microsoft_Excel_Worksheet62.xlsx"/><Relationship Id="rId2" Type="http://schemas.microsoft.com/office/2011/relationships/chartColorStyle" Target="colors65.xml"/><Relationship Id="rId1" Type="http://schemas.microsoft.com/office/2011/relationships/chartStyle" Target="style65.xml"/></Relationships>
</file>

<file path=ppt/charts/_rels/chart66.xml.rels><?xml version="1.0" encoding="UTF-8" standalone="yes"?>
<Relationships xmlns="http://schemas.openxmlformats.org/package/2006/relationships"><Relationship Id="rId3" Type="http://schemas.openxmlformats.org/officeDocument/2006/relationships/package" Target="../embeddings/Microsoft_Excel_Worksheet63.xlsx"/><Relationship Id="rId2" Type="http://schemas.microsoft.com/office/2011/relationships/chartColorStyle" Target="colors66.xml"/><Relationship Id="rId1" Type="http://schemas.microsoft.com/office/2011/relationships/chartStyle" Target="style66.xml"/></Relationships>
</file>

<file path=ppt/charts/_rels/chart67.xml.rels><?xml version="1.0" encoding="UTF-8" standalone="yes"?>
<Relationships xmlns="http://schemas.openxmlformats.org/package/2006/relationships"><Relationship Id="rId3" Type="http://schemas.openxmlformats.org/officeDocument/2006/relationships/package" Target="../embeddings/Microsoft_Excel_Worksheet64.xlsx"/><Relationship Id="rId2" Type="http://schemas.microsoft.com/office/2011/relationships/chartColorStyle" Target="colors67.xml"/><Relationship Id="rId1" Type="http://schemas.microsoft.com/office/2011/relationships/chartStyle" Target="style67.xml"/></Relationships>
</file>

<file path=ppt/charts/_rels/chart68.xml.rels><?xml version="1.0" encoding="UTF-8" standalone="yes"?>
<Relationships xmlns="http://schemas.openxmlformats.org/package/2006/relationships"><Relationship Id="rId3" Type="http://schemas.openxmlformats.org/officeDocument/2006/relationships/package" Target="../embeddings/Microsoft_Excel_Worksheet65.xlsx"/><Relationship Id="rId2" Type="http://schemas.microsoft.com/office/2011/relationships/chartColorStyle" Target="colors68.xml"/><Relationship Id="rId1" Type="http://schemas.microsoft.com/office/2011/relationships/chartStyle" Target="style68.xml"/></Relationships>
</file>

<file path=ppt/charts/_rels/chart69.xml.rels><?xml version="1.0" encoding="UTF-8" standalone="yes"?>
<Relationships xmlns="http://schemas.openxmlformats.org/package/2006/relationships"><Relationship Id="rId3" Type="http://schemas.openxmlformats.org/officeDocument/2006/relationships/package" Target="../embeddings/Microsoft_Excel_Worksheet66.xlsx"/><Relationship Id="rId2" Type="http://schemas.microsoft.com/office/2011/relationships/chartColorStyle" Target="colors69.xml"/><Relationship Id="rId1" Type="http://schemas.microsoft.com/office/2011/relationships/chartStyle" Target="style6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70.xml.rels><?xml version="1.0" encoding="UTF-8" standalone="yes"?>
<Relationships xmlns="http://schemas.openxmlformats.org/package/2006/relationships"><Relationship Id="rId3" Type="http://schemas.openxmlformats.org/officeDocument/2006/relationships/package" Target="../embeddings/Microsoft_Excel_Worksheet67.xlsx"/><Relationship Id="rId2" Type="http://schemas.microsoft.com/office/2011/relationships/chartColorStyle" Target="colors70.xml"/><Relationship Id="rId1" Type="http://schemas.microsoft.com/office/2011/relationships/chartStyle" Target="style70.xml"/></Relationships>
</file>

<file path=ppt/charts/_rels/chart71.xml.rels><?xml version="1.0" encoding="UTF-8" standalone="yes"?>
<Relationships xmlns="http://schemas.openxmlformats.org/package/2006/relationships"><Relationship Id="rId3" Type="http://schemas.openxmlformats.org/officeDocument/2006/relationships/package" Target="../embeddings/Microsoft_Excel_Worksheet68.xlsx"/><Relationship Id="rId2" Type="http://schemas.microsoft.com/office/2011/relationships/chartColorStyle" Target="colors71.xml"/><Relationship Id="rId1" Type="http://schemas.microsoft.com/office/2011/relationships/chartStyle" Target="style71.xml"/></Relationships>
</file>

<file path=ppt/charts/_rels/chart72.xml.rels><?xml version="1.0" encoding="UTF-8" standalone="yes"?>
<Relationships xmlns="http://schemas.openxmlformats.org/package/2006/relationships"><Relationship Id="rId3" Type="http://schemas.openxmlformats.org/officeDocument/2006/relationships/package" Target="../embeddings/Microsoft_Excel_Worksheet69.xlsx"/><Relationship Id="rId2" Type="http://schemas.microsoft.com/office/2011/relationships/chartColorStyle" Target="colors72.xml"/><Relationship Id="rId1" Type="http://schemas.microsoft.com/office/2011/relationships/chartStyle" Target="style72.xml"/></Relationships>
</file>

<file path=ppt/charts/_rels/chart73.xml.rels><?xml version="1.0" encoding="UTF-8" standalone="yes"?>
<Relationships xmlns="http://schemas.openxmlformats.org/package/2006/relationships"><Relationship Id="rId3" Type="http://schemas.openxmlformats.org/officeDocument/2006/relationships/package" Target="../embeddings/Microsoft_Excel_Worksheet70.xlsx"/><Relationship Id="rId2" Type="http://schemas.microsoft.com/office/2011/relationships/chartColorStyle" Target="colors73.xml"/><Relationship Id="rId1" Type="http://schemas.microsoft.com/office/2011/relationships/chartStyle" Target="style73.xml"/></Relationships>
</file>

<file path=ppt/charts/_rels/chart74.xml.rels><?xml version="1.0" encoding="UTF-8" standalone="yes"?>
<Relationships xmlns="http://schemas.openxmlformats.org/package/2006/relationships"><Relationship Id="rId3" Type="http://schemas.openxmlformats.org/officeDocument/2006/relationships/package" Target="../embeddings/Microsoft_Excel_Worksheet71.xlsx"/><Relationship Id="rId2" Type="http://schemas.microsoft.com/office/2011/relationships/chartColorStyle" Target="colors74.xml"/><Relationship Id="rId1" Type="http://schemas.microsoft.com/office/2011/relationships/chartStyle" Target="style74.xml"/></Relationships>
</file>

<file path=ppt/charts/_rels/chart75.xml.rels><?xml version="1.0" encoding="UTF-8" standalone="yes"?>
<Relationships xmlns="http://schemas.openxmlformats.org/package/2006/relationships"><Relationship Id="rId3" Type="http://schemas.openxmlformats.org/officeDocument/2006/relationships/package" Target="../embeddings/Microsoft_Excel_Worksheet72.xlsx"/><Relationship Id="rId2" Type="http://schemas.microsoft.com/office/2011/relationships/chartColorStyle" Target="colors75.xml"/><Relationship Id="rId1" Type="http://schemas.microsoft.com/office/2011/relationships/chartStyle" Target="style75.xml"/></Relationships>
</file>

<file path=ppt/charts/_rels/chart76.xml.rels><?xml version="1.0" encoding="UTF-8" standalone="yes"?>
<Relationships xmlns="http://schemas.openxmlformats.org/package/2006/relationships"><Relationship Id="rId3" Type="http://schemas.openxmlformats.org/officeDocument/2006/relationships/package" Target="../embeddings/Microsoft_Excel_Worksheet73.xlsx"/><Relationship Id="rId2" Type="http://schemas.microsoft.com/office/2011/relationships/chartColorStyle" Target="colors76.xml"/><Relationship Id="rId1" Type="http://schemas.microsoft.com/office/2011/relationships/chartStyle" Target="style76.xml"/></Relationships>
</file>

<file path=ppt/charts/_rels/chart77.xml.rels><?xml version="1.0" encoding="UTF-8" standalone="yes"?>
<Relationships xmlns="http://schemas.openxmlformats.org/package/2006/relationships"><Relationship Id="rId3" Type="http://schemas.openxmlformats.org/officeDocument/2006/relationships/package" Target="../embeddings/Microsoft_Excel_Worksheet74.xlsx"/><Relationship Id="rId2" Type="http://schemas.microsoft.com/office/2011/relationships/chartColorStyle" Target="colors77.xml"/><Relationship Id="rId1" Type="http://schemas.microsoft.com/office/2011/relationships/chartStyle" Target="style77.xml"/></Relationships>
</file>

<file path=ppt/charts/_rels/chart78.xml.rels><?xml version="1.0" encoding="UTF-8" standalone="yes"?>
<Relationships xmlns="http://schemas.openxmlformats.org/package/2006/relationships"><Relationship Id="rId3" Type="http://schemas.openxmlformats.org/officeDocument/2006/relationships/package" Target="../embeddings/Microsoft_Excel_Worksheet75.xlsx"/><Relationship Id="rId2" Type="http://schemas.microsoft.com/office/2011/relationships/chartColorStyle" Target="colors78.xml"/><Relationship Id="rId1" Type="http://schemas.microsoft.com/office/2011/relationships/chartStyle" Target="style78.xml"/></Relationships>
</file>

<file path=ppt/charts/_rels/chart79.xml.rels><?xml version="1.0" encoding="UTF-8" standalone="yes"?>
<Relationships xmlns="http://schemas.openxmlformats.org/package/2006/relationships"><Relationship Id="rId3" Type="http://schemas.openxmlformats.org/officeDocument/2006/relationships/package" Target="../embeddings/Microsoft_Excel_Worksheet76.xlsx"/><Relationship Id="rId2" Type="http://schemas.microsoft.com/office/2011/relationships/chartColorStyle" Target="colors79.xml"/><Relationship Id="rId1" Type="http://schemas.microsoft.com/office/2011/relationships/chartStyle" Target="style79.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80.xml.rels><?xml version="1.0" encoding="UTF-8" standalone="yes"?>
<Relationships xmlns="http://schemas.openxmlformats.org/package/2006/relationships"><Relationship Id="rId3" Type="http://schemas.openxmlformats.org/officeDocument/2006/relationships/package" Target="../embeddings/Microsoft_Excel_Worksheet77.xlsx"/><Relationship Id="rId2" Type="http://schemas.microsoft.com/office/2011/relationships/chartColorStyle" Target="colors80.xml"/><Relationship Id="rId1" Type="http://schemas.microsoft.com/office/2011/relationships/chartStyle" Target="style80.xml"/></Relationships>
</file>

<file path=ppt/charts/_rels/chart81.xml.rels><?xml version="1.0" encoding="UTF-8" standalone="yes"?>
<Relationships xmlns="http://schemas.openxmlformats.org/package/2006/relationships"><Relationship Id="rId3" Type="http://schemas.openxmlformats.org/officeDocument/2006/relationships/package" Target="../embeddings/Microsoft_Excel_Worksheet78.xlsx"/><Relationship Id="rId2" Type="http://schemas.microsoft.com/office/2011/relationships/chartColorStyle" Target="colors81.xml"/><Relationship Id="rId1" Type="http://schemas.microsoft.com/office/2011/relationships/chartStyle" Target="style81.xml"/></Relationships>
</file>

<file path=ppt/charts/_rels/chart82.xml.rels><?xml version="1.0" encoding="UTF-8" standalone="yes"?>
<Relationships xmlns="http://schemas.openxmlformats.org/package/2006/relationships"><Relationship Id="rId3" Type="http://schemas.openxmlformats.org/officeDocument/2006/relationships/package" Target="../embeddings/Microsoft_Excel_Worksheet79.xlsx"/><Relationship Id="rId2" Type="http://schemas.microsoft.com/office/2011/relationships/chartColorStyle" Target="colors82.xml"/><Relationship Id="rId1" Type="http://schemas.microsoft.com/office/2011/relationships/chartStyle" Target="style82.xml"/></Relationships>
</file>

<file path=ppt/charts/_rels/chart83.xml.rels><?xml version="1.0" encoding="UTF-8" standalone="yes"?>
<Relationships xmlns="http://schemas.openxmlformats.org/package/2006/relationships"><Relationship Id="rId3" Type="http://schemas.openxmlformats.org/officeDocument/2006/relationships/package" Target="../embeddings/Microsoft_Excel_Worksheet80.xlsx"/><Relationship Id="rId2" Type="http://schemas.microsoft.com/office/2011/relationships/chartColorStyle" Target="colors83.xml"/><Relationship Id="rId1" Type="http://schemas.microsoft.com/office/2011/relationships/chartStyle" Target="style83.xml"/></Relationships>
</file>

<file path=ppt/charts/_rels/chart84.xml.rels><?xml version="1.0" encoding="UTF-8" standalone="yes"?>
<Relationships xmlns="http://schemas.openxmlformats.org/package/2006/relationships"><Relationship Id="rId3" Type="http://schemas.openxmlformats.org/officeDocument/2006/relationships/package" Target="../embeddings/Microsoft_Excel_Worksheet81.xlsx"/><Relationship Id="rId2" Type="http://schemas.microsoft.com/office/2011/relationships/chartColorStyle" Target="colors84.xml"/><Relationship Id="rId1" Type="http://schemas.microsoft.com/office/2011/relationships/chartStyle" Target="style84.xml"/></Relationships>
</file>

<file path=ppt/charts/_rels/chart85.xml.rels><?xml version="1.0" encoding="UTF-8" standalone="yes"?>
<Relationships xmlns="http://schemas.openxmlformats.org/package/2006/relationships"><Relationship Id="rId3" Type="http://schemas.openxmlformats.org/officeDocument/2006/relationships/package" Target="../embeddings/Microsoft_Excel_Worksheet82.xlsx"/><Relationship Id="rId2" Type="http://schemas.microsoft.com/office/2011/relationships/chartColorStyle" Target="colors85.xml"/><Relationship Id="rId1" Type="http://schemas.microsoft.com/office/2011/relationships/chartStyle" Target="style85.xml"/></Relationships>
</file>

<file path=ppt/charts/_rels/chart86.xml.rels><?xml version="1.0" encoding="UTF-8" standalone="yes"?>
<Relationships xmlns="http://schemas.openxmlformats.org/package/2006/relationships"><Relationship Id="rId3" Type="http://schemas.openxmlformats.org/officeDocument/2006/relationships/package" Target="../embeddings/Microsoft_Excel_Worksheet83.xlsx"/><Relationship Id="rId2" Type="http://schemas.microsoft.com/office/2011/relationships/chartColorStyle" Target="colors86.xml"/><Relationship Id="rId1" Type="http://schemas.microsoft.com/office/2011/relationships/chartStyle" Target="style86.xml"/></Relationships>
</file>

<file path=ppt/charts/_rels/chart87.xml.rels><?xml version="1.0" encoding="UTF-8" standalone="yes"?>
<Relationships xmlns="http://schemas.openxmlformats.org/package/2006/relationships"><Relationship Id="rId3" Type="http://schemas.openxmlformats.org/officeDocument/2006/relationships/package" Target="../embeddings/Microsoft_Excel_Worksheet84.xlsx"/><Relationship Id="rId2" Type="http://schemas.microsoft.com/office/2011/relationships/chartColorStyle" Target="colors87.xml"/><Relationship Id="rId1" Type="http://schemas.microsoft.com/office/2011/relationships/chartStyle" Target="style87.xml"/></Relationships>
</file>

<file path=ppt/charts/_rels/chart88.xml.rels><?xml version="1.0" encoding="UTF-8" standalone="yes"?>
<Relationships xmlns="http://schemas.openxmlformats.org/package/2006/relationships"><Relationship Id="rId3" Type="http://schemas.openxmlformats.org/officeDocument/2006/relationships/package" Target="../embeddings/Microsoft_Excel_Worksheet85.xlsx"/><Relationship Id="rId2" Type="http://schemas.microsoft.com/office/2011/relationships/chartColorStyle" Target="colors88.xml"/><Relationship Id="rId1" Type="http://schemas.microsoft.com/office/2011/relationships/chartStyle" Target="style88.xml"/></Relationships>
</file>

<file path=ppt/charts/_rels/chart89.xml.rels><?xml version="1.0" encoding="UTF-8" standalone="yes"?>
<Relationships xmlns="http://schemas.openxmlformats.org/package/2006/relationships"><Relationship Id="rId3" Type="http://schemas.openxmlformats.org/officeDocument/2006/relationships/package" Target="../embeddings/Microsoft_Excel_Worksheet86.xlsx"/><Relationship Id="rId2" Type="http://schemas.microsoft.com/office/2011/relationships/chartColorStyle" Target="colors89.xml"/><Relationship Id="rId1" Type="http://schemas.microsoft.com/office/2011/relationships/chartStyle" Target="style8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_rels/chart90.xml.rels><?xml version="1.0" encoding="UTF-8" standalone="yes"?>
<Relationships xmlns="http://schemas.openxmlformats.org/package/2006/relationships"><Relationship Id="rId3" Type="http://schemas.openxmlformats.org/officeDocument/2006/relationships/package" Target="../embeddings/Microsoft_Excel_Worksheet87.xlsx"/><Relationship Id="rId2" Type="http://schemas.microsoft.com/office/2011/relationships/chartColorStyle" Target="colors90.xml"/><Relationship Id="rId1" Type="http://schemas.microsoft.com/office/2011/relationships/chartStyle" Target="style90.xml"/></Relationships>
</file>

<file path=ppt/charts/_rels/chart91.xml.rels><?xml version="1.0" encoding="UTF-8" standalone="yes"?>
<Relationships xmlns="http://schemas.openxmlformats.org/package/2006/relationships"><Relationship Id="rId3" Type="http://schemas.openxmlformats.org/officeDocument/2006/relationships/package" Target="../embeddings/Microsoft_Excel_Worksheet88.xlsx"/><Relationship Id="rId2" Type="http://schemas.microsoft.com/office/2011/relationships/chartColorStyle" Target="colors91.xml"/><Relationship Id="rId1" Type="http://schemas.microsoft.com/office/2011/relationships/chartStyle" Target="style91.xml"/></Relationships>
</file>

<file path=ppt/charts/_rels/chart92.xml.rels><?xml version="1.0" encoding="UTF-8" standalone="yes"?>
<Relationships xmlns="http://schemas.openxmlformats.org/package/2006/relationships"><Relationship Id="rId3" Type="http://schemas.openxmlformats.org/officeDocument/2006/relationships/package" Target="../embeddings/Microsoft_Excel_Worksheet89.xlsx"/><Relationship Id="rId2" Type="http://schemas.microsoft.com/office/2011/relationships/chartColorStyle" Target="colors92.xml"/><Relationship Id="rId1" Type="http://schemas.microsoft.com/office/2011/relationships/chartStyle" Target="style92.xml"/></Relationships>
</file>

<file path=ppt/charts/_rels/chart93.xml.rels><?xml version="1.0" encoding="UTF-8" standalone="yes"?>
<Relationships xmlns="http://schemas.openxmlformats.org/package/2006/relationships"><Relationship Id="rId3" Type="http://schemas.openxmlformats.org/officeDocument/2006/relationships/package" Target="../embeddings/Microsoft_Excel_Worksheet90.xlsx"/><Relationship Id="rId2" Type="http://schemas.microsoft.com/office/2011/relationships/chartColorStyle" Target="colors93.xml"/><Relationship Id="rId1" Type="http://schemas.microsoft.com/office/2011/relationships/chartStyle" Target="style9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8419182948490232E-2"/>
          <c:y val="0"/>
          <c:w val="0.94789816459443454"/>
          <c:h val="1"/>
        </c:manualLayout>
      </c:layout>
      <c:barChart>
        <c:barDir val="bar"/>
        <c:grouping val="stacked"/>
        <c:varyColors val="0"/>
        <c:ser>
          <c:idx val="1"/>
          <c:order val="0"/>
          <c:spPr>
            <a:gradFill flip="none" rotWithShape="1">
              <a:gsLst>
                <a:gs pos="0">
                  <a:srgbClr val="92D050"/>
                </a:gs>
                <a:gs pos="54000">
                  <a:srgbClr val="FFFF00"/>
                </a:gs>
                <a:gs pos="100000">
                  <a:srgbClr val="FF0000"/>
                </a:gs>
              </a:gsLst>
              <a:path path="circle">
                <a:fillToRect l="100000" t="100000"/>
              </a:path>
              <a:tileRect r="-100000" b="-100000"/>
            </a:gradFill>
            <a:ln>
              <a:noFill/>
            </a:ln>
            <a:effectLst/>
          </c:spPr>
          <c:invertIfNegative val="0"/>
          <c:cat>
            <c:strRef>
              <c:f>('0. Overview'!$A$19,'0. Overview'!$A$40,'0. Overview'!$A$60,'0. Overview'!$A$82,'0. Overview'!$A$98,'0. Overview'!$A$125,'0. Overview'!$A$141,'0. Overview'!$A$167,'0. Overview'!$A$192)</c:f>
              <c:strCache>
                <c:ptCount val="9"/>
                <c:pt idx="0">
                  <c:v>Camden</c:v>
                </c:pt>
                <c:pt idx="1">
                  <c:v>Camden</c:v>
                </c:pt>
                <c:pt idx="2">
                  <c:v>Camden</c:v>
                </c:pt>
                <c:pt idx="3">
                  <c:v>Camden</c:v>
                </c:pt>
                <c:pt idx="4">
                  <c:v>Camden</c:v>
                </c:pt>
                <c:pt idx="5">
                  <c:v>Camden</c:v>
                </c:pt>
                <c:pt idx="6">
                  <c:v>Camden </c:v>
                </c:pt>
                <c:pt idx="7">
                  <c:v>Camden</c:v>
                </c:pt>
                <c:pt idx="8">
                  <c:v>Camden </c:v>
                </c:pt>
              </c:strCache>
            </c:strRef>
          </c:cat>
          <c:val>
            <c:numRef>
              <c:f>('0. Overview'!$C$19,'0. Overview'!$C$40,'0. Overview'!$C$60,'0. Overview'!$C$82,'0. Overview'!$C$98,'0. Overview'!$C$125,'0. Overview'!$C$141,'0. Overview'!$C$167,'0. Overview'!$C$192)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0172-4802-9CC9-C1DF2E59481C}"/>
            </c:ext>
          </c:extLst>
        </c:ser>
        <c:dLbls>
          <c:showLegendKey val="0"/>
          <c:showVal val="0"/>
          <c:showCatName val="0"/>
          <c:showSerName val="0"/>
          <c:showPercent val="0"/>
          <c:showBubbleSize val="0"/>
        </c:dLbls>
        <c:gapWidth val="150"/>
        <c:overlap val="100"/>
        <c:axId val="395192792"/>
        <c:axId val="239714928"/>
      </c:barChart>
      <c:barChart>
        <c:barDir val="bar"/>
        <c:grouping val="stacked"/>
        <c:varyColors val="0"/>
        <c:ser>
          <c:idx val="2"/>
          <c:order val="1"/>
          <c:spPr>
            <a:noFill/>
            <a:ln>
              <a:noFill/>
            </a:ln>
            <a:effectLst/>
          </c:spPr>
          <c:invertIfNegative val="0"/>
          <c:cat>
            <c:strRef>
              <c:f>('0. Overview'!$A$19,'0. Overview'!$A$40,'0. Overview'!$A$60,'0. Overview'!$A$82,'0. Overview'!$A$98,'0. Overview'!$A$125,'0. Overview'!$A$141,'0. Overview'!$A$167,'0. Overview'!$A$192)</c:f>
              <c:strCache>
                <c:ptCount val="9"/>
                <c:pt idx="0">
                  <c:v>Camden</c:v>
                </c:pt>
                <c:pt idx="1">
                  <c:v>Camden</c:v>
                </c:pt>
                <c:pt idx="2">
                  <c:v>Camden</c:v>
                </c:pt>
                <c:pt idx="3">
                  <c:v>Camden</c:v>
                </c:pt>
                <c:pt idx="4">
                  <c:v>Camden</c:v>
                </c:pt>
                <c:pt idx="5">
                  <c:v>Camden</c:v>
                </c:pt>
                <c:pt idx="6">
                  <c:v>Camden </c:v>
                </c:pt>
                <c:pt idx="7">
                  <c:v>Camden</c:v>
                </c:pt>
                <c:pt idx="8">
                  <c:v>Camden </c:v>
                </c:pt>
              </c:strCache>
            </c:strRef>
          </c:cat>
          <c:val>
            <c:numRef>
              <c:f>('0. Overview'!$D$19,'0. Overview'!$D$40,'0. Overview'!$D$60,'0. Overview'!$D$82,'0. Overview'!$D$98,'0. Overview'!$D$125,'0. Overview'!$D$141,'0. Overview'!$D$167,'0. Overview'!$D$192)</c:f>
              <c:numCache>
                <c:formatCode>General</c:formatCode>
                <c:ptCount val="9"/>
                <c:pt idx="0">
                  <c:v>4.875</c:v>
                </c:pt>
                <c:pt idx="1">
                  <c:v>5.875</c:v>
                </c:pt>
                <c:pt idx="2">
                  <c:v>7.875</c:v>
                </c:pt>
                <c:pt idx="3">
                  <c:v>6.875</c:v>
                </c:pt>
                <c:pt idx="4">
                  <c:v>13.875</c:v>
                </c:pt>
                <c:pt idx="5">
                  <c:v>8.875</c:v>
                </c:pt>
                <c:pt idx="6">
                  <c:v>14.875</c:v>
                </c:pt>
                <c:pt idx="7">
                  <c:v>10.875</c:v>
                </c:pt>
                <c:pt idx="8">
                  <c:v>7.875</c:v>
                </c:pt>
              </c:numCache>
            </c:numRef>
          </c:val>
          <c:extLst>
            <c:ext xmlns:c16="http://schemas.microsoft.com/office/drawing/2014/chart" uri="{C3380CC4-5D6E-409C-BE32-E72D297353CC}">
              <c16:uniqueId val="{00000001-0172-4802-9CC9-C1DF2E59481C}"/>
            </c:ext>
          </c:extLst>
        </c:ser>
        <c:ser>
          <c:idx val="3"/>
          <c:order val="2"/>
          <c:spPr>
            <a:solidFill>
              <a:schemeClr val="bg1">
                <a:lumMod val="65000"/>
              </a:schemeClr>
            </a:solidFill>
            <a:ln>
              <a:solidFill>
                <a:schemeClr val="tx1">
                  <a:lumMod val="95000"/>
                  <a:lumOff val="5000"/>
                </a:schemeClr>
              </a:solidFill>
            </a:ln>
            <a:effectLst/>
          </c:spPr>
          <c:invertIfNegative val="0"/>
          <c:cat>
            <c:strRef>
              <c:f>('0. Overview'!$A$19,'0. Overview'!$A$40,'0. Overview'!$A$60,'0. Overview'!$A$82,'0. Overview'!$A$98,'0. Overview'!$A$125,'0. Overview'!$A$141,'0. Overview'!$A$167,'0. Overview'!$A$192)</c:f>
              <c:strCache>
                <c:ptCount val="9"/>
                <c:pt idx="0">
                  <c:v>Camden</c:v>
                </c:pt>
                <c:pt idx="1">
                  <c:v>Camden</c:v>
                </c:pt>
                <c:pt idx="2">
                  <c:v>Camden</c:v>
                </c:pt>
                <c:pt idx="3">
                  <c:v>Camden</c:v>
                </c:pt>
                <c:pt idx="4">
                  <c:v>Camden</c:v>
                </c:pt>
                <c:pt idx="5">
                  <c:v>Camden</c:v>
                </c:pt>
                <c:pt idx="6">
                  <c:v>Camden </c:v>
                </c:pt>
                <c:pt idx="7">
                  <c:v>Camden</c:v>
                </c:pt>
                <c:pt idx="8">
                  <c:v>Camden </c:v>
                </c:pt>
              </c:strCache>
            </c:strRef>
          </c:cat>
          <c:val>
            <c:numRef>
              <c:f>('0. Overview'!$E$19,'0. Overview'!$E$40,'0. Overview'!$E$60,'0. Overview'!$E$82,'0. Overview'!$E$98,'0. Overview'!$E$125,'0. Overview'!$E$141,'0. Overview'!$E$167,'0. Overview'!$E$192)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0172-4802-9CC9-C1DF2E59481C}"/>
            </c:ext>
          </c:extLst>
        </c:ser>
        <c:dLbls>
          <c:showLegendKey val="0"/>
          <c:showVal val="0"/>
          <c:showCatName val="0"/>
          <c:showSerName val="0"/>
          <c:showPercent val="0"/>
          <c:showBubbleSize val="0"/>
        </c:dLbls>
        <c:gapWidth val="50"/>
        <c:overlap val="100"/>
        <c:axId val="239713752"/>
        <c:axId val="239715320"/>
      </c:barChart>
      <c:catAx>
        <c:axId val="395192792"/>
        <c:scaling>
          <c:orientation val="maxMin"/>
        </c:scaling>
        <c:delete val="1"/>
        <c:axPos val="l"/>
        <c:numFmt formatCode="General" sourceLinked="1"/>
        <c:majorTickMark val="none"/>
        <c:minorTickMark val="none"/>
        <c:tickLblPos val="nextTo"/>
        <c:crossAx val="239714928"/>
        <c:crosses val="autoZero"/>
        <c:auto val="1"/>
        <c:lblAlgn val="ctr"/>
        <c:lblOffset val="100"/>
        <c:noMultiLvlLbl val="0"/>
      </c:catAx>
      <c:valAx>
        <c:axId val="239714928"/>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395192792"/>
        <c:crosses val="autoZero"/>
        <c:crossBetween val="between"/>
      </c:valAx>
      <c:valAx>
        <c:axId val="239715320"/>
        <c:scaling>
          <c:orientation val="minMax"/>
          <c:max val="22"/>
          <c:min val="0"/>
        </c:scaling>
        <c:delete val="1"/>
        <c:axPos val="b"/>
        <c:numFmt formatCode="General" sourceLinked="1"/>
        <c:majorTickMark val="out"/>
        <c:minorTickMark val="none"/>
        <c:tickLblPos val="nextTo"/>
        <c:crossAx val="239713752"/>
        <c:crosses val="max"/>
        <c:crossBetween val="between"/>
      </c:valAx>
      <c:catAx>
        <c:axId val="239713752"/>
        <c:scaling>
          <c:orientation val="maxMin"/>
        </c:scaling>
        <c:delete val="1"/>
        <c:axPos val="r"/>
        <c:numFmt formatCode="General" sourceLinked="1"/>
        <c:majorTickMark val="out"/>
        <c:minorTickMark val="none"/>
        <c:tickLblPos val="nextTo"/>
        <c:crossAx val="23971532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510588165115725"/>
          <c:y val="0.18896213184590019"/>
          <c:w val="0.65345629926485926"/>
          <c:h val="0.6694358115792779"/>
        </c:manualLayout>
      </c:layout>
      <c:lineChart>
        <c:grouping val="standard"/>
        <c:varyColors val="0"/>
        <c:ser>
          <c:idx val="0"/>
          <c:order val="0"/>
          <c:tx>
            <c:strRef>
              <c:f>Sheet1!$B$1</c:f>
              <c:strCache>
                <c:ptCount val="1"/>
                <c:pt idx="0">
                  <c:v>% English Speaking</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0.81399999999999995</c:v>
                </c:pt>
                <c:pt idx="1">
                  <c:v>0.79300000000000004</c:v>
                </c:pt>
                <c:pt idx="2">
                  <c:v>0.8</c:v>
                </c:pt>
                <c:pt idx="3">
                  <c:v>0.78600000000000003</c:v>
                </c:pt>
                <c:pt idx="4">
                  <c:v>0.78400000000000003</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41759712"/>
        <c:axId val="341760104"/>
      </c:lineChart>
      <c:catAx>
        <c:axId val="341759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41760104"/>
        <c:crosses val="autoZero"/>
        <c:auto val="1"/>
        <c:lblAlgn val="ctr"/>
        <c:lblOffset val="100"/>
        <c:noMultiLvlLbl val="0"/>
      </c:catAx>
      <c:valAx>
        <c:axId val="341760104"/>
        <c:scaling>
          <c:orientation val="minMax"/>
          <c:max val="1"/>
        </c:scaling>
        <c:delete val="1"/>
        <c:axPos val="l"/>
        <c:numFmt formatCode="0%" sourceLinked="1"/>
        <c:majorTickMark val="out"/>
        <c:minorTickMark val="none"/>
        <c:tickLblPos val="nextTo"/>
        <c:crossAx val="341759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2254750892818548E-2"/>
          <c:w val="0.88658944389763783"/>
          <c:h val="0.89094451655009699"/>
        </c:manualLayout>
      </c:layout>
      <c:barChart>
        <c:barDir val="bar"/>
        <c:grouping val="clustered"/>
        <c:varyColors val="0"/>
        <c:ser>
          <c:idx val="0"/>
          <c:order val="0"/>
          <c:tx>
            <c:strRef>
              <c:f>Sheet1!$B$1</c:f>
              <c:strCache>
                <c:ptCount val="1"/>
                <c:pt idx="0">
                  <c:v>% English ONLY</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Sheet1!$B$2:$B$22</c:f>
              <c:numCache>
                <c:formatCode>General</c:formatCode>
                <c:ptCount val="21"/>
                <c:pt idx="0" formatCode="0%">
                  <c:v>0.45400000000000001</c:v>
                </c:pt>
                <c:pt idx="1">
                  <c:v>0.47399999999999998</c:v>
                </c:pt>
                <c:pt idx="2" formatCode="0%">
                  <c:v>0.51400000000000001</c:v>
                </c:pt>
                <c:pt idx="3" formatCode="0%">
                  <c:v>0.52700000000000002</c:v>
                </c:pt>
                <c:pt idx="4" formatCode="0%">
                  <c:v>0.56299999999999994</c:v>
                </c:pt>
                <c:pt idx="5" formatCode="0%">
                  <c:v>0.626</c:v>
                </c:pt>
                <c:pt idx="6" formatCode="0%">
                  <c:v>0.63400000000000001</c:v>
                </c:pt>
                <c:pt idx="7" formatCode="0%">
                  <c:v>0.65600000000000003</c:v>
                </c:pt>
                <c:pt idx="8" formatCode="0%">
                  <c:v>0.68300000000000005</c:v>
                </c:pt>
                <c:pt idx="9" formatCode="0%">
                  <c:v>0.73</c:v>
                </c:pt>
                <c:pt idx="10" formatCode="0%">
                  <c:v>0.74399999999999999</c:v>
                </c:pt>
                <c:pt idx="12" formatCode="0%">
                  <c:v>0.81899999999999995</c:v>
                </c:pt>
                <c:pt idx="13" formatCode="0%">
                  <c:v>0.83099999999999996</c:v>
                </c:pt>
                <c:pt idx="14" formatCode="0%">
                  <c:v>0.84599999999999997</c:v>
                </c:pt>
                <c:pt idx="15" formatCode="0%">
                  <c:v>0.85899999999999999</c:v>
                </c:pt>
                <c:pt idx="16" formatCode="0%">
                  <c:v>0.86399999999999999</c:v>
                </c:pt>
                <c:pt idx="17" formatCode="0%">
                  <c:v>0.86599999999999999</c:v>
                </c:pt>
                <c:pt idx="18" formatCode="0%">
                  <c:v>0.90200000000000002</c:v>
                </c:pt>
                <c:pt idx="19">
                  <c:v>0.90600000000000003</c:v>
                </c:pt>
                <c:pt idx="20">
                  <c:v>0.90800000000000003</c:v>
                </c:pt>
              </c:numCache>
            </c:numRef>
          </c:val>
          <c:extLst>
            <c:ext xmlns:c16="http://schemas.microsoft.com/office/drawing/2014/chart" uri="{C3380CC4-5D6E-409C-BE32-E72D297353CC}">
              <c16:uniqueId val="{00000000-4067-47D7-8CDB-16AC942D4C1E}"/>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Sheet1!$C$2:$C$22</c:f>
              <c:numCache>
                <c:formatCode>General</c:formatCode>
                <c:ptCount val="21"/>
                <c:pt idx="11">
                  <c:v>0.78400000000000003</c:v>
                </c:pt>
              </c:numCache>
            </c:numRef>
          </c:val>
          <c:extLst>
            <c:ext xmlns:c16="http://schemas.microsoft.com/office/drawing/2014/chart" uri="{C3380CC4-5D6E-409C-BE32-E72D297353CC}">
              <c16:uniqueId val="{00000001-4067-47D7-8CDB-16AC942D4C1E}"/>
            </c:ext>
          </c:extLst>
        </c:ser>
        <c:ser>
          <c:idx val="2"/>
          <c:order val="2"/>
          <c:tx>
            <c:strRef>
              <c:f>Sheet1!$D$1</c:f>
              <c:strCache>
                <c:ptCount val="1"/>
                <c:pt idx="0">
                  <c:v>NJ avg 66.7%</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Hudson</c:v>
                </c:pt>
                <c:pt idx="1">
                  <c:v>Passaic</c:v>
                </c:pt>
                <c:pt idx="2">
                  <c:v>Middlesex</c:v>
                </c:pt>
                <c:pt idx="3">
                  <c:v>Union</c:v>
                </c:pt>
                <c:pt idx="4">
                  <c:v>Bergen</c:v>
                </c:pt>
                <c:pt idx="5">
                  <c:v>Essex</c:v>
                </c:pt>
                <c:pt idx="6">
                  <c:v>Mercer</c:v>
                </c:pt>
                <c:pt idx="7">
                  <c:v>Somerset</c:v>
                </c:pt>
                <c:pt idx="8">
                  <c:v>Cumberland</c:v>
                </c:pt>
                <c:pt idx="9">
                  <c:v>Atlantic</c:v>
                </c:pt>
                <c:pt idx="10">
                  <c:v>Morris</c:v>
                </c:pt>
                <c:pt idx="11">
                  <c:v>Camden</c:v>
                </c:pt>
                <c:pt idx="12">
                  <c:v>Monmouth</c:v>
                </c:pt>
                <c:pt idx="13">
                  <c:v>Warren</c:v>
                </c:pt>
                <c:pt idx="14">
                  <c:v>Ocean</c:v>
                </c:pt>
                <c:pt idx="15">
                  <c:v>Sussex</c:v>
                </c:pt>
                <c:pt idx="16">
                  <c:v>Burlington</c:v>
                </c:pt>
                <c:pt idx="17">
                  <c:v>Hunterdon</c:v>
                </c:pt>
                <c:pt idx="18">
                  <c:v>Gloucester</c:v>
                </c:pt>
                <c:pt idx="19">
                  <c:v>Cape May</c:v>
                </c:pt>
                <c:pt idx="20">
                  <c:v>Salem</c:v>
                </c:pt>
              </c:strCache>
            </c:strRef>
          </c:cat>
          <c:val>
            <c:numRef>
              <c:f>Sheet1!$D$2:$D$22</c:f>
              <c:numCache>
                <c:formatCode>0%</c:formatCode>
                <c:ptCount val="21"/>
                <c:pt idx="0">
                  <c:v>0.66700000000000004</c:v>
                </c:pt>
                <c:pt idx="1">
                  <c:v>0.66700000000000004</c:v>
                </c:pt>
                <c:pt idx="2">
                  <c:v>0.66700000000000004</c:v>
                </c:pt>
                <c:pt idx="3">
                  <c:v>0.66700000000000004</c:v>
                </c:pt>
                <c:pt idx="4">
                  <c:v>0.66700000000000004</c:v>
                </c:pt>
                <c:pt idx="5">
                  <c:v>0.66700000000000004</c:v>
                </c:pt>
                <c:pt idx="6">
                  <c:v>0.66700000000000004</c:v>
                </c:pt>
                <c:pt idx="7">
                  <c:v>0.66700000000000004</c:v>
                </c:pt>
                <c:pt idx="8">
                  <c:v>0.66700000000000004</c:v>
                </c:pt>
                <c:pt idx="9">
                  <c:v>0.66700000000000004</c:v>
                </c:pt>
                <c:pt idx="10">
                  <c:v>0.66700000000000004</c:v>
                </c:pt>
                <c:pt idx="11">
                  <c:v>0.66700000000000004</c:v>
                </c:pt>
                <c:pt idx="12">
                  <c:v>0.66700000000000004</c:v>
                </c:pt>
                <c:pt idx="13">
                  <c:v>0.66700000000000004</c:v>
                </c:pt>
                <c:pt idx="14">
                  <c:v>0.66700000000000004</c:v>
                </c:pt>
                <c:pt idx="15">
                  <c:v>0.66700000000000004</c:v>
                </c:pt>
                <c:pt idx="16">
                  <c:v>0.66700000000000004</c:v>
                </c:pt>
                <c:pt idx="17">
                  <c:v>0.66700000000000004</c:v>
                </c:pt>
                <c:pt idx="18">
                  <c:v>0.66700000000000004</c:v>
                </c:pt>
                <c:pt idx="19" formatCode="General">
                  <c:v>0.66700000000000004</c:v>
                </c:pt>
                <c:pt idx="20" formatCode="General">
                  <c:v>0.66700000000000004</c:v>
                </c:pt>
              </c:numCache>
            </c:numRef>
          </c:val>
          <c:extLst>
            <c:ext xmlns:c16="http://schemas.microsoft.com/office/drawing/2014/chart" uri="{C3380CC4-5D6E-409C-BE32-E72D297353CC}">
              <c16:uniqueId val="{00000002-4067-47D7-8CDB-16AC942D4C1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4603801673228345"/>
          <c:y val="0.92625640217418781"/>
          <c:w val="0.10108993602362205"/>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8.7289341347592461E-2"/>
          <c:y val="3.9482376714724286E-2"/>
          <c:w val="0.87045976632280841"/>
          <c:h val="0.92716589593129439"/>
        </c:manualLayout>
      </c:layout>
      <c:barChart>
        <c:barDir val="bar"/>
        <c:grouping val="clustered"/>
        <c:varyColors val="0"/>
        <c:ser>
          <c:idx val="0"/>
          <c:order val="0"/>
          <c:tx>
            <c:strRef>
              <c:f>Sheet1!$B$1</c:f>
              <c:strCache>
                <c:ptCount val="1"/>
                <c:pt idx="0">
                  <c:v>Population_Under18_2019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Sheet1!$B$2:$B$22</c:f>
              <c:numCache>
                <c:formatCode>General</c:formatCode>
                <c:ptCount val="21"/>
                <c:pt idx="0">
                  <c:v>14457</c:v>
                </c:pt>
                <c:pt idx="1">
                  <c:v>15601</c:v>
                </c:pt>
                <c:pt idx="2">
                  <c:v>21375</c:v>
                </c:pt>
                <c:pt idx="3">
                  <c:v>24700</c:v>
                </c:pt>
                <c:pt idx="4">
                  <c:v>28066</c:v>
                </c:pt>
                <c:pt idx="5">
                  <c:v>36936</c:v>
                </c:pt>
                <c:pt idx="6">
                  <c:v>56576</c:v>
                </c:pt>
                <c:pt idx="7">
                  <c:v>65193</c:v>
                </c:pt>
                <c:pt idx="8">
                  <c:v>72571</c:v>
                </c:pt>
                <c:pt idx="9">
                  <c:v>83499</c:v>
                </c:pt>
                <c:pt idx="10">
                  <c:v>95459</c:v>
                </c:pt>
                <c:pt idx="11">
                  <c:v>105163</c:v>
                </c:pt>
                <c:pt idx="13">
                  <c:v>120358</c:v>
                </c:pt>
                <c:pt idx="14">
                  <c:v>132581</c:v>
                </c:pt>
                <c:pt idx="15">
                  <c:v>133400</c:v>
                </c:pt>
                <c:pt idx="16">
                  <c:v>136981</c:v>
                </c:pt>
                <c:pt idx="17">
                  <c:v>164877</c:v>
                </c:pt>
                <c:pt idx="18">
                  <c:v>183408</c:v>
                </c:pt>
                <c:pt idx="19">
                  <c:v>198181</c:v>
                </c:pt>
                <c:pt idx="20">
                  <c:v>198748</c:v>
                </c:pt>
              </c:numCache>
            </c:numRef>
          </c:val>
          <c:extLst>
            <c:ext xmlns:c16="http://schemas.microsoft.com/office/drawing/2014/chart" uri="{C3380CC4-5D6E-409C-BE32-E72D297353CC}">
              <c16:uniqueId val="{00000000-9063-4BC1-9D54-539FB46544BA}"/>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Gloucester</c:v>
                </c:pt>
                <c:pt idx="8">
                  <c:v>Somerset</c:v>
                </c:pt>
                <c:pt idx="9">
                  <c:v>Mercer</c:v>
                </c:pt>
                <c:pt idx="10">
                  <c:v>Burlington</c:v>
                </c:pt>
                <c:pt idx="11">
                  <c:v>Morris</c:v>
                </c:pt>
                <c:pt idx="12">
                  <c:v>Camden</c:v>
                </c:pt>
                <c:pt idx="13">
                  <c:v>Passaic</c:v>
                </c:pt>
                <c:pt idx="14">
                  <c:v>Monmouth</c:v>
                </c:pt>
                <c:pt idx="15">
                  <c:v>Union</c:v>
                </c:pt>
                <c:pt idx="16">
                  <c:v>Hudson</c:v>
                </c:pt>
                <c:pt idx="17">
                  <c:v>Ocean</c:v>
                </c:pt>
                <c:pt idx="18">
                  <c:v>Middlesex</c:v>
                </c:pt>
                <c:pt idx="19">
                  <c:v>Bergen</c:v>
                </c:pt>
                <c:pt idx="20">
                  <c:v>Essex</c:v>
                </c:pt>
              </c:strCache>
            </c:strRef>
          </c:cat>
          <c:val>
            <c:numRef>
              <c:f>Sheet1!$C$2:$C$22</c:f>
              <c:numCache>
                <c:formatCode>General</c:formatCode>
                <c:ptCount val="21"/>
                <c:pt idx="12">
                  <c:v>119468</c:v>
                </c:pt>
              </c:numCache>
            </c:numRef>
          </c:val>
          <c:extLst>
            <c:ext xmlns:c16="http://schemas.microsoft.com/office/drawing/2014/chart" uri="{C3380CC4-5D6E-409C-BE32-E72D297353CC}">
              <c16:uniqueId val="{00000000-CD40-4C5E-BA4A-9EDFAF8CBF63}"/>
            </c:ext>
          </c:extLst>
        </c:ser>
        <c:dLbls>
          <c:dLblPos val="outEnd"/>
          <c:showLegendKey val="0"/>
          <c:showVal val="1"/>
          <c:showCatName val="0"/>
          <c:showSerName val="0"/>
          <c:showPercent val="0"/>
          <c:showBubbleSize val="0"/>
        </c:dLbls>
        <c:gapWidth val="182"/>
        <c:axId val="341899544"/>
        <c:axId val="341899936"/>
      </c:barChart>
      <c:catAx>
        <c:axId val="3418995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1899936"/>
        <c:crosses val="autoZero"/>
        <c:auto val="1"/>
        <c:lblAlgn val="ctr"/>
        <c:lblOffset val="100"/>
        <c:noMultiLvlLbl val="0"/>
      </c:catAx>
      <c:valAx>
        <c:axId val="341899936"/>
        <c:scaling>
          <c:orientation val="minMax"/>
        </c:scaling>
        <c:delete val="1"/>
        <c:axPos val="b"/>
        <c:numFmt formatCode="General" sourceLinked="1"/>
        <c:majorTickMark val="none"/>
        <c:minorTickMark val="none"/>
        <c:tickLblPos val="nextTo"/>
        <c:crossAx val="3418995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22732683449082225"/>
          <c:y val="1.9357888513192685E-3"/>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BF8B-40F5-80D4-8A0158538DDC}"/>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BF8B-40F5-80D4-8A0158538DDC}"/>
              </c:ext>
            </c:extLst>
          </c:dPt>
          <c:dPt>
            <c:idx val="2"/>
            <c:bubble3D val="0"/>
            <c:spPr>
              <a:solidFill>
                <a:srgbClr val="C00000"/>
              </a:solidFill>
              <a:ln w="19050">
                <a:solidFill>
                  <a:schemeClr val="lt1"/>
                </a:solidFill>
              </a:ln>
              <a:effectLst/>
            </c:spPr>
            <c:extLst>
              <c:ext xmlns:c16="http://schemas.microsoft.com/office/drawing/2014/chart" uri="{C3380CC4-5D6E-409C-BE32-E72D297353CC}">
                <c16:uniqueId val="{00000005-BF8B-40F5-80D4-8A0158538DDC}"/>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7-BF8B-40F5-80D4-8A0158538DDC}"/>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BF8B-40F5-80D4-8A0158538DDC}"/>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BF8B-40F5-80D4-8A0158538DDC}"/>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BF8B-40F5-80D4-8A0158538DDC}"/>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BF8B-40F5-80D4-8A0158538DDC}"/>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1-BF8B-40F5-80D4-8A0158538DDC}"/>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&lt;6 years old</c:v>
                </c:pt>
                <c:pt idx="1">
                  <c:v>6-11 years old</c:v>
                </c:pt>
                <c:pt idx="2">
                  <c:v>12-17 years old</c:v>
                </c:pt>
              </c:strCache>
            </c:strRef>
          </c:cat>
          <c:val>
            <c:numRef>
              <c:f>Sheet1!$B$2:$B$4</c:f>
              <c:numCache>
                <c:formatCode>General</c:formatCode>
                <c:ptCount val="3"/>
                <c:pt idx="0">
                  <c:v>38293</c:v>
                </c:pt>
                <c:pt idx="1">
                  <c:v>40368</c:v>
                </c:pt>
                <c:pt idx="2">
                  <c:v>40807</c:v>
                </c:pt>
              </c:numCache>
            </c:numRef>
          </c:val>
          <c:extLst>
            <c:ext xmlns:c16="http://schemas.microsoft.com/office/drawing/2014/chart" uri="{C3380CC4-5D6E-409C-BE32-E72D297353CC}">
              <c16:uniqueId val="{00000012-BF8B-40F5-80D4-8A0158538DDC}"/>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2344500977771916E-3"/>
          <c:y val="0.88694641230867255"/>
          <c:w val="0.99576554990222277"/>
          <c:h val="9.4686048939668296E-2"/>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730118110236221"/>
          <c:y val="2.6953335422200752E-2"/>
          <c:w val="0.84538238188976378"/>
          <c:h val="0.91863758510462601"/>
        </c:manualLayout>
      </c:layout>
      <c:barChart>
        <c:barDir val="bar"/>
        <c:grouping val="clustered"/>
        <c:varyColors val="0"/>
        <c:ser>
          <c:idx val="0"/>
          <c:order val="0"/>
          <c:tx>
            <c:strRef>
              <c:f>Sheet1!$B$1</c:f>
              <c:strCache>
                <c:ptCount val="1"/>
                <c:pt idx="0">
                  <c:v>Total children by municipality </c:v>
                </c:pt>
              </c:strCache>
            </c:strRef>
          </c:tx>
          <c:spPr>
            <a:solidFill>
              <a:srgbClr val="C00000"/>
            </a:solidFill>
            <a:ln>
              <a:noFill/>
            </a:ln>
            <a:effectLst/>
          </c:spPr>
          <c:invertIfNegative val="0"/>
          <c:dLbls>
            <c:numFmt formatCode="#,##0" sourceLinked="0"/>
            <c:spPr>
              <a:solidFill>
                <a:schemeClr val="lt1"/>
              </a:solid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strRef>
              <c:f>Sheet1!$A$2:$A$21</c:f>
              <c:strCache>
                <c:ptCount val="20"/>
                <c:pt idx="0">
                  <c:v>Camden city</c:v>
                </c:pt>
                <c:pt idx="1">
                  <c:v>Cherry Hill township</c:v>
                </c:pt>
                <c:pt idx="2">
                  <c:v>Gloucester township</c:v>
                </c:pt>
                <c:pt idx="3">
                  <c:v>Winslow township</c:v>
                </c:pt>
                <c:pt idx="4">
                  <c:v>Pennsauken township</c:v>
                </c:pt>
                <c:pt idx="5">
                  <c:v>Voorhees township</c:v>
                </c:pt>
                <c:pt idx="6">
                  <c:v>Lindenwold borough</c:v>
                </c:pt>
                <c:pt idx="7">
                  <c:v>Haddonfield borough</c:v>
                </c:pt>
                <c:pt idx="8">
                  <c:v>Haddon township</c:v>
                </c:pt>
                <c:pt idx="9">
                  <c:v>Gloucester City city</c:v>
                </c:pt>
                <c:pt idx="10">
                  <c:v>Bellmawr borough</c:v>
                </c:pt>
                <c:pt idx="11">
                  <c:v>Collingswood borough</c:v>
                </c:pt>
                <c:pt idx="12">
                  <c:v>Pine Hill borough</c:v>
                </c:pt>
                <c:pt idx="13">
                  <c:v>Audubon borough</c:v>
                </c:pt>
                <c:pt idx="14">
                  <c:v>Waterford township</c:v>
                </c:pt>
                <c:pt idx="15">
                  <c:v>Haddon Heights borough</c:v>
                </c:pt>
                <c:pt idx="16">
                  <c:v>Berlin borough</c:v>
                </c:pt>
                <c:pt idx="17">
                  <c:v>Runnemede borough</c:v>
                </c:pt>
                <c:pt idx="18">
                  <c:v>Stratford borough</c:v>
                </c:pt>
                <c:pt idx="19">
                  <c:v>Somerdale borough</c:v>
                </c:pt>
              </c:strCache>
            </c:strRef>
          </c:cat>
          <c:val>
            <c:numRef>
              <c:f>Sheet1!$B$2:$B$21</c:f>
              <c:numCache>
                <c:formatCode>0</c:formatCode>
                <c:ptCount val="20"/>
                <c:pt idx="0">
                  <c:v>19501</c:v>
                </c:pt>
                <c:pt idx="1">
                  <c:v>15833</c:v>
                </c:pt>
                <c:pt idx="2">
                  <c:v>14731</c:v>
                </c:pt>
                <c:pt idx="3">
                  <c:v>9043</c:v>
                </c:pt>
                <c:pt idx="4">
                  <c:v>8596</c:v>
                </c:pt>
                <c:pt idx="5">
                  <c:v>6465</c:v>
                </c:pt>
                <c:pt idx="6">
                  <c:v>5049</c:v>
                </c:pt>
                <c:pt idx="7">
                  <c:v>4235</c:v>
                </c:pt>
                <c:pt idx="8">
                  <c:v>3548</c:v>
                </c:pt>
                <c:pt idx="9">
                  <c:v>3203</c:v>
                </c:pt>
                <c:pt idx="10">
                  <c:v>2619</c:v>
                </c:pt>
                <c:pt idx="11">
                  <c:v>2571</c:v>
                </c:pt>
                <c:pt idx="12">
                  <c:v>2292</c:v>
                </c:pt>
                <c:pt idx="13">
                  <c:v>2015</c:v>
                </c:pt>
                <c:pt idx="14">
                  <c:v>1785</c:v>
                </c:pt>
                <c:pt idx="15">
                  <c:v>1707</c:v>
                </c:pt>
                <c:pt idx="16">
                  <c:v>1654</c:v>
                </c:pt>
                <c:pt idx="17">
                  <c:v>1618</c:v>
                </c:pt>
                <c:pt idx="18">
                  <c:v>1527</c:v>
                </c:pt>
                <c:pt idx="19">
                  <c:v>1165</c:v>
                </c:pt>
              </c:numCache>
            </c:numRef>
          </c:val>
          <c:extLst>
            <c:ext xmlns:c16="http://schemas.microsoft.com/office/drawing/2014/chart" uri="{C3380CC4-5D6E-409C-BE32-E72D297353CC}">
              <c16:uniqueId val="{00000000-6482-4CBC-BB12-35CB246AF4A0}"/>
            </c:ext>
          </c:extLst>
        </c:ser>
        <c:dLbls>
          <c:showLegendKey val="0"/>
          <c:showVal val="0"/>
          <c:showCatName val="0"/>
          <c:showSerName val="0"/>
          <c:showPercent val="0"/>
          <c:showBubbleSize val="0"/>
        </c:dLbls>
        <c:gapWidth val="150"/>
        <c:axId val="342400376"/>
        <c:axId val="342400768"/>
      </c:barChart>
      <c:catAx>
        <c:axId val="34240037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768"/>
        <c:crosses val="autoZero"/>
        <c:auto val="1"/>
        <c:lblAlgn val="ctr"/>
        <c:lblOffset val="100"/>
        <c:noMultiLvlLbl val="0"/>
      </c:catAx>
      <c:valAx>
        <c:axId val="342400768"/>
        <c:scaling>
          <c:orientation val="minMax"/>
        </c:scaling>
        <c:delete val="0"/>
        <c:axPos val="b"/>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037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of children in single-parent households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c:formatCode>
                <c:ptCount val="5"/>
                <c:pt idx="0">
                  <c:v>0.41</c:v>
                </c:pt>
                <c:pt idx="1">
                  <c:v>0.32</c:v>
                </c:pt>
                <c:pt idx="2">
                  <c:v>0.32</c:v>
                </c:pt>
                <c:pt idx="3">
                  <c:v>0.30908051676999998</c:v>
                </c:pt>
                <c:pt idx="4">
                  <c:v>0.31106109706000001</c:v>
                </c:pt>
              </c:numCache>
            </c:numRef>
          </c:val>
          <c:smooth val="0"/>
          <c:extLst>
            <c:ext xmlns:c16="http://schemas.microsoft.com/office/drawing/2014/chart" uri="{C3380CC4-5D6E-409C-BE32-E72D297353CC}">
              <c16:uniqueId val="{00000000-3FB0-41A0-801A-3DE889D1DC6D}"/>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Sheet1!$B$2:$B$22</c:f>
              <c:numCache>
                <c:formatCode>0%</c:formatCode>
                <c:ptCount val="21"/>
                <c:pt idx="0">
                  <c:v>0.33580115287000001</c:v>
                </c:pt>
                <c:pt idx="1">
                  <c:v>0.31455365452</c:v>
                </c:pt>
                <c:pt idx="3">
                  <c:v>0.29588823882999998</c:v>
                </c:pt>
                <c:pt idx="4">
                  <c:v>0.27035108629999999</c:v>
                </c:pt>
                <c:pt idx="5">
                  <c:v>0.26977240166999999</c:v>
                </c:pt>
                <c:pt idx="6" formatCode="General">
                  <c:v>0.26496799756</c:v>
                </c:pt>
                <c:pt idx="7">
                  <c:v>0.24598409300999999</c:v>
                </c:pt>
                <c:pt idx="8">
                  <c:v>0.23243611942</c:v>
                </c:pt>
                <c:pt idx="9">
                  <c:v>0.20649138521999999</c:v>
                </c:pt>
                <c:pt idx="10">
                  <c:v>0.20253164557</c:v>
                </c:pt>
                <c:pt idx="11">
                  <c:v>0.19926797071999999</c:v>
                </c:pt>
                <c:pt idx="12">
                  <c:v>0.18003489414000001</c:v>
                </c:pt>
                <c:pt idx="13">
                  <c:v>0.17385718296</c:v>
                </c:pt>
                <c:pt idx="14">
                  <c:v>0.17218613946</c:v>
                </c:pt>
                <c:pt idx="15">
                  <c:v>0.15980490282000001</c:v>
                </c:pt>
                <c:pt idx="16">
                  <c:v>0.14838393241</c:v>
                </c:pt>
                <c:pt idx="17">
                  <c:v>0.13894751174</c:v>
                </c:pt>
                <c:pt idx="18">
                  <c:v>0.12793593281000001</c:v>
                </c:pt>
                <c:pt idx="19">
                  <c:v>0.12302857088999999</c:v>
                </c:pt>
                <c:pt idx="20">
                  <c:v>0.12011975066</c:v>
                </c:pt>
              </c:numCache>
            </c:numRef>
          </c:val>
          <c:extLst>
            <c:ext xmlns:c16="http://schemas.microsoft.com/office/drawing/2014/chart" uri="{C3380CC4-5D6E-409C-BE32-E72D297353CC}">
              <c16:uniqueId val="{00000000-6702-451C-8499-3D6CAE024F5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2-6702-451C-8499-3D6CAE024F5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Sheet1!$C$2:$C$22</c:f>
              <c:numCache>
                <c:formatCode>General</c:formatCode>
                <c:ptCount val="21"/>
                <c:pt idx="2">
                  <c:v>0.31106109706000001</c:v>
                </c:pt>
              </c:numCache>
            </c:numRef>
          </c:val>
          <c:extLst>
            <c:ext xmlns:c16="http://schemas.microsoft.com/office/drawing/2014/chart" uri="{C3380CC4-5D6E-409C-BE32-E72D297353CC}">
              <c16:uniqueId val="{00000003-6702-451C-8499-3D6CAE024F52}"/>
            </c:ext>
          </c:extLst>
        </c:ser>
        <c:ser>
          <c:idx val="2"/>
          <c:order val="2"/>
          <c:tx>
            <c:strRef>
              <c:f>Sheet1!$D$1</c:f>
              <c:strCache>
                <c:ptCount val="1"/>
                <c:pt idx="0">
                  <c:v>NJ Avg. 21%</c:v>
                </c:pt>
              </c:strCache>
            </c:strRef>
          </c:tx>
          <c:spPr>
            <a:solidFill>
              <a:schemeClr val="bg1"/>
            </a:solidFill>
            <a:ln>
              <a:noFill/>
            </a:ln>
            <a:effectLst/>
          </c:spPr>
          <c:invertIfNegative val="0"/>
          <c:trendline>
            <c:name>NJ avg 19%</c:name>
            <c:spPr>
              <a:ln w="19050" cap="rnd">
                <a:solidFill>
                  <a:schemeClr val="bg1">
                    <a:lumMod val="75000"/>
                  </a:schemeClr>
                </a:solidFill>
                <a:prstDash val="sysDot"/>
              </a:ln>
              <a:effectLst/>
            </c:spPr>
            <c:trendlineType val="linear"/>
            <c:dispRSqr val="0"/>
            <c:dispEq val="0"/>
          </c:trendline>
          <c:cat>
            <c:strRef>
              <c:f>Sheet1!$A$2:$A$22</c:f>
              <c:strCache>
                <c:ptCount val="21"/>
                <c:pt idx="0">
                  <c:v>Essex</c:v>
                </c:pt>
                <c:pt idx="1">
                  <c:v>Salem</c:v>
                </c:pt>
                <c:pt idx="2">
                  <c:v>Camden</c:v>
                </c:pt>
                <c:pt idx="3">
                  <c:v>Cumberland</c:v>
                </c:pt>
                <c:pt idx="4">
                  <c:v>Hudson</c:v>
                </c:pt>
                <c:pt idx="5">
                  <c:v>Passaic</c:v>
                </c:pt>
                <c:pt idx="6">
                  <c:v>Mercer</c:v>
                </c:pt>
                <c:pt idx="7">
                  <c:v>Atlantic</c:v>
                </c:pt>
                <c:pt idx="8">
                  <c:v>Union</c:v>
                </c:pt>
                <c:pt idx="9">
                  <c:v>Burlington</c:v>
                </c:pt>
                <c:pt idx="10">
                  <c:v>Gloucester</c:v>
                </c:pt>
                <c:pt idx="11">
                  <c:v>Cape May</c:v>
                </c:pt>
                <c:pt idx="12">
                  <c:v>Warren</c:v>
                </c:pt>
                <c:pt idx="13">
                  <c:v>Middlesex</c:v>
                </c:pt>
                <c:pt idx="14">
                  <c:v>Sussex</c:v>
                </c:pt>
                <c:pt idx="15">
                  <c:v>Monmouth</c:v>
                </c:pt>
                <c:pt idx="16">
                  <c:v>Bergen</c:v>
                </c:pt>
                <c:pt idx="17">
                  <c:v>Somerset</c:v>
                </c:pt>
                <c:pt idx="18">
                  <c:v>Ocean</c:v>
                </c:pt>
                <c:pt idx="19">
                  <c:v>Morris</c:v>
                </c:pt>
                <c:pt idx="20">
                  <c:v>Hunterdon</c:v>
                </c:pt>
              </c:strCache>
            </c:strRef>
          </c:cat>
          <c:val>
            <c:numRef>
              <c:f>Sheet1!$D$2:$D$22</c:f>
              <c:numCache>
                <c:formatCode>0%</c:formatCode>
                <c:ptCount val="21"/>
                <c:pt idx="0">
                  <c:v>0.21</c:v>
                </c:pt>
                <c:pt idx="1">
                  <c:v>0.21</c:v>
                </c:pt>
                <c:pt idx="2">
                  <c:v>0.21</c:v>
                </c:pt>
                <c:pt idx="3">
                  <c:v>0.21</c:v>
                </c:pt>
                <c:pt idx="4">
                  <c:v>0.21</c:v>
                </c:pt>
                <c:pt idx="5">
                  <c:v>0.21</c:v>
                </c:pt>
                <c:pt idx="6">
                  <c:v>0.21</c:v>
                </c:pt>
                <c:pt idx="7">
                  <c:v>0.21</c:v>
                </c:pt>
                <c:pt idx="8">
                  <c:v>0.21</c:v>
                </c:pt>
                <c:pt idx="9">
                  <c:v>0.21</c:v>
                </c:pt>
                <c:pt idx="10">
                  <c:v>0.21</c:v>
                </c:pt>
                <c:pt idx="11">
                  <c:v>0.21</c:v>
                </c:pt>
                <c:pt idx="12">
                  <c:v>0.21</c:v>
                </c:pt>
                <c:pt idx="13">
                  <c:v>0.21</c:v>
                </c:pt>
                <c:pt idx="14">
                  <c:v>0.21</c:v>
                </c:pt>
                <c:pt idx="15">
                  <c:v>0.21</c:v>
                </c:pt>
                <c:pt idx="16">
                  <c:v>0.21</c:v>
                </c:pt>
                <c:pt idx="17">
                  <c:v>0.21</c:v>
                </c:pt>
                <c:pt idx="18">
                  <c:v>0.21</c:v>
                </c:pt>
                <c:pt idx="19">
                  <c:v>0.21</c:v>
                </c:pt>
                <c:pt idx="20">
                  <c:v>0.21</c:v>
                </c:pt>
              </c:numCache>
            </c:numRef>
          </c:val>
          <c:extLst>
            <c:ext xmlns:c16="http://schemas.microsoft.com/office/drawing/2014/chart" uri="{C3380CC4-5D6E-409C-BE32-E72D297353CC}">
              <c16:uniqueId val="{00000004-6702-451C-8499-3D6CAE024F52}"/>
            </c:ext>
          </c:extLst>
        </c:ser>
        <c:dLbls>
          <c:showLegendKey val="0"/>
          <c:showVal val="0"/>
          <c:showCatName val="0"/>
          <c:showSerName val="0"/>
          <c:showPercent val="0"/>
          <c:showBubbleSize val="0"/>
        </c:dLbls>
        <c:gapWidth val="182"/>
        <c:axId val="339418056"/>
        <c:axId val="339418448"/>
      </c:barChart>
      <c:catAx>
        <c:axId val="33941805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t"/>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50809614378707513"/>
          <c:y val="0.91438129239661592"/>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971D-4CBD-B4A3-29AB7ABBFF98}"/>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971D-4CBD-B4A3-29AB7ABBFF98}"/>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5-971D-4CBD-B4A3-29AB7ABBFF98}"/>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7-971D-4CBD-B4A3-29AB7ABBFF98}"/>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971D-4CBD-B4A3-29AB7ABBFF98}"/>
              </c:ext>
            </c:extLst>
          </c:dPt>
          <c:dPt>
            <c:idx val="5"/>
            <c:bubble3D val="0"/>
            <c:spPr>
              <a:solidFill>
                <a:srgbClr val="C00000"/>
              </a:solidFill>
              <a:ln w="19050">
                <a:solidFill>
                  <a:schemeClr val="lt1"/>
                </a:solidFill>
              </a:ln>
              <a:effectLst/>
            </c:spPr>
            <c:extLst>
              <c:ext xmlns:c16="http://schemas.microsoft.com/office/drawing/2014/chart" uri="{C3380CC4-5D6E-409C-BE32-E72D297353CC}">
                <c16:uniqueId val="{0000000B-971D-4CBD-B4A3-29AB7ABBFF98}"/>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971D-4CBD-B4A3-29AB7ABBFF98}"/>
              </c:ext>
            </c:extLst>
          </c:dPt>
          <c:dLbls>
            <c:dLbl>
              <c:idx val="6"/>
              <c:layout>
                <c:manualLayout>
                  <c:x val="-1.4056224899598393E-2"/>
                  <c:y val="-2.895753115841755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71D-4CBD-B4A3-29AB7ABBFF98}"/>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Housing</c:v>
                </c:pt>
                <c:pt idx="1">
                  <c:v>Food </c:v>
                </c:pt>
                <c:pt idx="2">
                  <c:v>Transportation</c:v>
                </c:pt>
                <c:pt idx="3">
                  <c:v>Healthcare</c:v>
                </c:pt>
                <c:pt idx="4">
                  <c:v>Other Necessities</c:v>
                </c:pt>
                <c:pt idx="5">
                  <c:v>Childcare</c:v>
                </c:pt>
                <c:pt idx="6">
                  <c:v>Taxes</c:v>
                </c:pt>
              </c:strCache>
            </c:strRef>
          </c:cat>
          <c:val>
            <c:numRef>
              <c:f>Sheet1!$B$2:$H$2</c:f>
              <c:numCache>
                <c:formatCode>_("$"* #,##0_);_("$"* \(#,##0\);_("$"* "-"??_);_(@_)</c:formatCode>
                <c:ptCount val="7"/>
                <c:pt idx="0">
                  <c:v>1645</c:v>
                </c:pt>
                <c:pt idx="1">
                  <c:v>1111</c:v>
                </c:pt>
                <c:pt idx="2">
                  <c:v>1517</c:v>
                </c:pt>
                <c:pt idx="3">
                  <c:v>1403</c:v>
                </c:pt>
                <c:pt idx="4">
                  <c:v>927</c:v>
                </c:pt>
                <c:pt idx="5">
                  <c:v>1943</c:v>
                </c:pt>
                <c:pt idx="6">
                  <c:v>1355</c:v>
                </c:pt>
              </c:numCache>
            </c:numRef>
          </c:val>
          <c:extLst>
            <c:ext xmlns:c16="http://schemas.microsoft.com/office/drawing/2014/chart" uri="{C3380CC4-5D6E-409C-BE32-E72D297353CC}">
              <c16:uniqueId val="{00000000-8171-4647-B500-88806271EA70}"/>
            </c:ext>
          </c:extLst>
        </c:ser>
        <c:dLbls>
          <c:showLegendKey val="0"/>
          <c:showVal val="0"/>
          <c:showCatName val="0"/>
          <c:showSerName val="0"/>
          <c:showPercent val="0"/>
          <c:showBubbleSize val="0"/>
          <c:showLeaderLines val="1"/>
        </c:dLbls>
        <c:firstSliceAng val="0"/>
        <c:holeSize val="2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767741141732285"/>
          <c:y val="2.578124841404722E-2"/>
          <c:w val="0.86201008858267714"/>
          <c:h val="0.94843750317190556"/>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Sheet1!$B$2:$B$22</c:f>
              <c:numCache>
                <c:formatCode>"$"#,##0_);[Red]\("$"#,##0\)</c:formatCode>
                <c:ptCount val="21"/>
                <c:pt idx="0">
                  <c:v>114822</c:v>
                </c:pt>
                <c:pt idx="1">
                  <c:v>117942</c:v>
                </c:pt>
                <c:pt idx="2">
                  <c:v>118487</c:v>
                </c:pt>
                <c:pt idx="4">
                  <c:v>119487</c:v>
                </c:pt>
                <c:pt idx="5">
                  <c:v>120253</c:v>
                </c:pt>
                <c:pt idx="6">
                  <c:v>122499</c:v>
                </c:pt>
                <c:pt idx="7">
                  <c:v>122979</c:v>
                </c:pt>
                <c:pt idx="8">
                  <c:v>125916</c:v>
                </c:pt>
                <c:pt idx="9">
                  <c:v>127925</c:v>
                </c:pt>
                <c:pt idx="10">
                  <c:v>128030</c:v>
                </c:pt>
                <c:pt idx="11">
                  <c:v>129044</c:v>
                </c:pt>
                <c:pt idx="12">
                  <c:v>129113</c:v>
                </c:pt>
                <c:pt idx="13">
                  <c:v>129165</c:v>
                </c:pt>
                <c:pt idx="14">
                  <c:v>131147</c:v>
                </c:pt>
                <c:pt idx="15">
                  <c:v>131215</c:v>
                </c:pt>
                <c:pt idx="16">
                  <c:v>132914</c:v>
                </c:pt>
                <c:pt idx="17">
                  <c:v>135189</c:v>
                </c:pt>
                <c:pt idx="18">
                  <c:v>136958</c:v>
                </c:pt>
                <c:pt idx="19">
                  <c:v>141336</c:v>
                </c:pt>
                <c:pt idx="20">
                  <c:v>143308</c:v>
                </c:pt>
              </c:numCache>
            </c:numRef>
          </c:val>
          <c:extLst>
            <c:ext xmlns:c16="http://schemas.microsoft.com/office/drawing/2014/chart" uri="{C3380CC4-5D6E-409C-BE32-E72D297353CC}">
              <c16:uniqueId val="{00000000-365B-42DE-9370-E3DA0E80A0E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quot;$&quot;#,##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Salem</c:v>
                </c:pt>
                <c:pt idx="3">
                  <c:v>Camden</c:v>
                </c:pt>
                <c:pt idx="4">
                  <c:v>Warren</c:v>
                </c:pt>
                <c:pt idx="5">
                  <c:v>Cape May</c:v>
                </c:pt>
                <c:pt idx="6">
                  <c:v>Passaic</c:v>
                </c:pt>
                <c:pt idx="7">
                  <c:v>Essex</c:v>
                </c:pt>
                <c:pt idx="8">
                  <c:v>Gloucester</c:v>
                </c:pt>
                <c:pt idx="9">
                  <c:v>Hudson</c:v>
                </c:pt>
                <c:pt idx="10">
                  <c:v>Ocean</c:v>
                </c:pt>
                <c:pt idx="11">
                  <c:v>Sussex</c:v>
                </c:pt>
                <c:pt idx="12">
                  <c:v>Mercer</c:v>
                </c:pt>
                <c:pt idx="13">
                  <c:v>Union</c:v>
                </c:pt>
                <c:pt idx="14">
                  <c:v>Monmouth</c:v>
                </c:pt>
                <c:pt idx="15">
                  <c:v>Bergen</c:v>
                </c:pt>
                <c:pt idx="16">
                  <c:v>Burlington</c:v>
                </c:pt>
                <c:pt idx="17">
                  <c:v>Middlesex</c:v>
                </c:pt>
                <c:pt idx="18">
                  <c:v>Hunterdon</c:v>
                </c:pt>
                <c:pt idx="19">
                  <c:v>Morris</c:v>
                </c:pt>
                <c:pt idx="20">
                  <c:v>Somerset</c:v>
                </c:pt>
              </c:strCache>
            </c:strRef>
          </c:cat>
          <c:val>
            <c:numRef>
              <c:f>Sheet1!$C$2:$C$22</c:f>
              <c:numCache>
                <c:formatCode>General</c:formatCode>
                <c:ptCount val="21"/>
                <c:pt idx="3">
                  <c:v>118814</c:v>
                </c:pt>
              </c:numCache>
            </c:numRef>
          </c:val>
          <c:extLst>
            <c:ext xmlns:c16="http://schemas.microsoft.com/office/drawing/2014/chart" uri="{C3380CC4-5D6E-409C-BE32-E72D297353CC}">
              <c16:uniqueId val="{00000003-365B-42DE-9370-E3DA0E80A0EE}"/>
            </c:ext>
          </c:extLst>
        </c:ser>
        <c:dLbls>
          <c:showLegendKey val="0"/>
          <c:showVal val="0"/>
          <c:showCatName val="0"/>
          <c:showSerName val="0"/>
          <c:showPercent val="0"/>
          <c:showBubbleSize val="0"/>
        </c:dLbls>
        <c:gapWidth val="182"/>
        <c:axId val="343886536"/>
        <c:axId val="343886928"/>
      </c:barChart>
      <c:catAx>
        <c:axId val="343886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6928"/>
        <c:crosses val="autoZero"/>
        <c:auto val="1"/>
        <c:lblAlgn val="ctr"/>
        <c:lblOffset val="100"/>
        <c:noMultiLvlLbl val="0"/>
      </c:catAx>
      <c:valAx>
        <c:axId val="343886928"/>
        <c:scaling>
          <c:orientation val="minMax"/>
        </c:scaling>
        <c:delete val="1"/>
        <c:axPos val="b"/>
        <c:numFmt formatCode="&quot;$&quot;#,##0_);[Red]\(&quot;$&quot;#,##0\)" sourceLinked="1"/>
        <c:majorTickMark val="none"/>
        <c:minorTickMark val="none"/>
        <c:tickLblPos val="nextTo"/>
        <c:crossAx val="34388653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Median Household Income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73672</c:v>
                </c:pt>
                <c:pt idx="1">
                  <c:v>70957</c:v>
                </c:pt>
                <c:pt idx="2">
                  <c:v>78347</c:v>
                </c:pt>
                <c:pt idx="3">
                  <c:v>81768</c:v>
                </c:pt>
                <c:pt idx="4">
                  <c:v>83763</c:v>
                </c:pt>
              </c:numCache>
            </c:numRef>
          </c:val>
          <c:smooth val="0"/>
          <c:extLst>
            <c:ext xmlns:c16="http://schemas.microsoft.com/office/drawing/2014/chart" uri="{C3380CC4-5D6E-409C-BE32-E72D297353CC}">
              <c16:uniqueId val="{00000000-9CEB-49C5-8383-3FFA73E81C1C}"/>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_(&quot;$&quot;* #,##0_);_(&quot;$&quot;* \(#,##0\);_(&quot;$&quot;* &quot;-&quot;??_);_(@_)"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0"/>
          <c:spPr>
            <a:gradFill>
              <a:gsLst>
                <a:gs pos="0">
                  <a:srgbClr val="92D050"/>
                </a:gs>
                <a:gs pos="50000">
                  <a:srgbClr val="FFFF00"/>
                </a:gs>
                <a:gs pos="100000">
                  <a:srgbClr val="FF0000"/>
                </a:gs>
              </a:gsLst>
              <a:path path="circle">
                <a:fillToRect l="100000" t="100000"/>
              </a:path>
            </a:gradFill>
            <a:ln>
              <a:noFill/>
            </a:ln>
            <a:effectLst/>
          </c:spPr>
          <c:invertIfNegative val="0"/>
          <c:cat>
            <c:strRef>
              <c:f>('0. Overview'!$A$223,'0. Overview'!$A$245,'0. Overview'!$A$268,'0. Overview'!$A$284,'0. Overview'!$A$298,'0. Overview'!$A$323,'0. Overview'!$A$352,'0. Overview'!$A$372,'0. Overview'!$A$402)</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Overview'!$C$223,'0. Overview'!$C$245,'0. Overview'!$C$268,'0. Overview'!$C$284,'0. Overview'!$C$298,'0. Overview'!$C$323,'0. Overview'!$C$352,'0. Overview'!$C$372,'0. Overview'!$C$402)</c:f>
              <c:numCache>
                <c:formatCode>General</c:formatCode>
                <c:ptCount val="9"/>
                <c:pt idx="0">
                  <c:v>22</c:v>
                </c:pt>
                <c:pt idx="1">
                  <c:v>22</c:v>
                </c:pt>
                <c:pt idx="2">
                  <c:v>22</c:v>
                </c:pt>
                <c:pt idx="3">
                  <c:v>22</c:v>
                </c:pt>
                <c:pt idx="4">
                  <c:v>22</c:v>
                </c:pt>
                <c:pt idx="5">
                  <c:v>22</c:v>
                </c:pt>
                <c:pt idx="6">
                  <c:v>22</c:v>
                </c:pt>
                <c:pt idx="7">
                  <c:v>22</c:v>
                </c:pt>
                <c:pt idx="8">
                  <c:v>22</c:v>
                </c:pt>
              </c:numCache>
            </c:numRef>
          </c:val>
          <c:extLst>
            <c:ext xmlns:c16="http://schemas.microsoft.com/office/drawing/2014/chart" uri="{C3380CC4-5D6E-409C-BE32-E72D297353CC}">
              <c16:uniqueId val="{00000000-0929-49FD-9F25-C0945F31186B}"/>
            </c:ext>
          </c:extLst>
        </c:ser>
        <c:dLbls>
          <c:showLegendKey val="0"/>
          <c:showVal val="0"/>
          <c:showCatName val="0"/>
          <c:showSerName val="0"/>
          <c:showPercent val="0"/>
          <c:showBubbleSize val="0"/>
        </c:dLbls>
        <c:gapWidth val="150"/>
        <c:overlap val="100"/>
        <c:axId val="238405520"/>
        <c:axId val="241780984"/>
      </c:barChart>
      <c:barChart>
        <c:barDir val="bar"/>
        <c:grouping val="stacked"/>
        <c:varyColors val="0"/>
        <c:ser>
          <c:idx val="2"/>
          <c:order val="1"/>
          <c:spPr>
            <a:noFill/>
            <a:ln>
              <a:noFill/>
            </a:ln>
            <a:effectLst/>
          </c:spPr>
          <c:invertIfNegative val="0"/>
          <c:cat>
            <c:strRef>
              <c:f>('0. Overview'!$A$223,'0. Overview'!$A$245,'0. Overview'!$A$268,'0. Overview'!$A$284,'0. Overview'!$A$298,'0. Overview'!$A$323,'0. Overview'!$A$352,'0. Overview'!$A$372,'0. Overview'!$A$402)</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Overview'!$D$223,'0. Overview'!$D$245,'0. Overview'!$D$268,'0. Overview'!$D$284,'0. Overview'!$D$298,'0. Overview'!$D$323,'0. Overview'!$D$352,'0. Overview'!$D$372,'0. Overview'!$D$402)</c:f>
              <c:numCache>
                <c:formatCode>General</c:formatCode>
                <c:ptCount val="9"/>
                <c:pt idx="0">
                  <c:v>3.875</c:v>
                </c:pt>
                <c:pt idx="1">
                  <c:v>3.875</c:v>
                </c:pt>
                <c:pt idx="2">
                  <c:v>2.875</c:v>
                </c:pt>
                <c:pt idx="3">
                  <c:v>8.875</c:v>
                </c:pt>
                <c:pt idx="4">
                  <c:v>14.875</c:v>
                </c:pt>
                <c:pt idx="5">
                  <c:v>11.875</c:v>
                </c:pt>
                <c:pt idx="6">
                  <c:v>6.875</c:v>
                </c:pt>
                <c:pt idx="7">
                  <c:v>8.875</c:v>
                </c:pt>
                <c:pt idx="8">
                  <c:v>0.875</c:v>
                </c:pt>
              </c:numCache>
            </c:numRef>
          </c:val>
          <c:extLst>
            <c:ext xmlns:c16="http://schemas.microsoft.com/office/drawing/2014/chart" uri="{C3380CC4-5D6E-409C-BE32-E72D297353CC}">
              <c16:uniqueId val="{00000001-0929-49FD-9F25-C0945F31186B}"/>
            </c:ext>
          </c:extLst>
        </c:ser>
        <c:ser>
          <c:idx val="3"/>
          <c:order val="2"/>
          <c:spPr>
            <a:solidFill>
              <a:schemeClr val="bg2">
                <a:lumMod val="75000"/>
              </a:schemeClr>
            </a:solidFill>
            <a:ln>
              <a:solidFill>
                <a:schemeClr val="tx1"/>
              </a:solidFill>
            </a:ln>
            <a:effectLst/>
          </c:spPr>
          <c:invertIfNegative val="0"/>
          <c:cat>
            <c:strRef>
              <c:f>('0. Overview'!$A$223,'0. Overview'!$A$245,'0. Overview'!$A$268,'0. Overview'!$A$284,'0. Overview'!$A$298,'0. Overview'!$A$323,'0. Overview'!$A$352,'0. Overview'!$A$372,'0. Overview'!$A$402)</c:f>
              <c:strCache>
                <c:ptCount val="9"/>
                <c:pt idx="0">
                  <c:v>Camden</c:v>
                </c:pt>
                <c:pt idx="1">
                  <c:v>Camden</c:v>
                </c:pt>
                <c:pt idx="2">
                  <c:v>Camden</c:v>
                </c:pt>
                <c:pt idx="3">
                  <c:v>Camden</c:v>
                </c:pt>
                <c:pt idx="4">
                  <c:v>Camden</c:v>
                </c:pt>
                <c:pt idx="5">
                  <c:v>Camden</c:v>
                </c:pt>
                <c:pt idx="6">
                  <c:v>Camden</c:v>
                </c:pt>
                <c:pt idx="7">
                  <c:v>Camden</c:v>
                </c:pt>
                <c:pt idx="8">
                  <c:v>Camden</c:v>
                </c:pt>
              </c:strCache>
            </c:strRef>
          </c:cat>
          <c:val>
            <c:numRef>
              <c:f>('0. Overview'!$E$223,'0. Overview'!$E$245,'0. Overview'!$E$268,'0. Overview'!$E$284,'0. Overview'!$E$298,'0. Overview'!$E$323,'0. Overview'!$E$352,'0. Overview'!$E$372,'0. Overview'!$E$402)</c:f>
              <c:numCache>
                <c:formatCode>General</c:formatCode>
                <c:ptCount val="9"/>
                <c:pt idx="0">
                  <c:v>0.25</c:v>
                </c:pt>
                <c:pt idx="1">
                  <c:v>0.25</c:v>
                </c:pt>
                <c:pt idx="2">
                  <c:v>0.25</c:v>
                </c:pt>
                <c:pt idx="3">
                  <c:v>0.25</c:v>
                </c:pt>
                <c:pt idx="4">
                  <c:v>0.25</c:v>
                </c:pt>
                <c:pt idx="5">
                  <c:v>0.25</c:v>
                </c:pt>
                <c:pt idx="6">
                  <c:v>0.25</c:v>
                </c:pt>
                <c:pt idx="7">
                  <c:v>0.25</c:v>
                </c:pt>
                <c:pt idx="8">
                  <c:v>0.25</c:v>
                </c:pt>
              </c:numCache>
            </c:numRef>
          </c:val>
          <c:extLst>
            <c:ext xmlns:c16="http://schemas.microsoft.com/office/drawing/2014/chart" uri="{C3380CC4-5D6E-409C-BE32-E72D297353CC}">
              <c16:uniqueId val="{00000002-0929-49FD-9F25-C0945F31186B}"/>
            </c:ext>
          </c:extLst>
        </c:ser>
        <c:dLbls>
          <c:showLegendKey val="0"/>
          <c:showVal val="0"/>
          <c:showCatName val="0"/>
          <c:showSerName val="0"/>
          <c:showPercent val="0"/>
          <c:showBubbleSize val="0"/>
        </c:dLbls>
        <c:gapWidth val="50"/>
        <c:overlap val="100"/>
        <c:axId val="167034536"/>
        <c:axId val="241780200"/>
      </c:barChart>
      <c:catAx>
        <c:axId val="238405520"/>
        <c:scaling>
          <c:orientation val="maxMin"/>
        </c:scaling>
        <c:delete val="1"/>
        <c:axPos val="l"/>
        <c:numFmt formatCode="General" sourceLinked="1"/>
        <c:majorTickMark val="none"/>
        <c:minorTickMark val="none"/>
        <c:tickLblPos val="nextTo"/>
        <c:crossAx val="241780984"/>
        <c:crosses val="autoZero"/>
        <c:auto val="1"/>
        <c:lblAlgn val="ctr"/>
        <c:lblOffset val="100"/>
        <c:noMultiLvlLbl val="0"/>
      </c:catAx>
      <c:valAx>
        <c:axId val="241780984"/>
        <c:scaling>
          <c:orientation val="minMax"/>
          <c:max val="22"/>
          <c:min val="0"/>
        </c:scaling>
        <c:delete val="1"/>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crossAx val="238405520"/>
        <c:crosses val="autoZero"/>
        <c:crossBetween val="between"/>
      </c:valAx>
      <c:valAx>
        <c:axId val="241780200"/>
        <c:scaling>
          <c:orientation val="minMax"/>
          <c:max val="22"/>
          <c:min val="0"/>
        </c:scaling>
        <c:delete val="1"/>
        <c:axPos val="b"/>
        <c:numFmt formatCode="General" sourceLinked="1"/>
        <c:majorTickMark val="out"/>
        <c:minorTickMark val="none"/>
        <c:tickLblPos val="nextTo"/>
        <c:crossAx val="167034536"/>
        <c:crosses val="max"/>
        <c:crossBetween val="between"/>
      </c:valAx>
      <c:catAx>
        <c:axId val="167034536"/>
        <c:scaling>
          <c:orientation val="maxMin"/>
        </c:scaling>
        <c:delete val="1"/>
        <c:axPos val="r"/>
        <c:numFmt formatCode="General" sourceLinked="1"/>
        <c:majorTickMark val="out"/>
        <c:minorTickMark val="none"/>
        <c:tickLblPos val="nextTo"/>
        <c:crossAx val="241780200"/>
        <c:crosses val="max"/>
        <c:auto val="1"/>
        <c:lblAlgn val="ctr"/>
        <c:lblOffset val="100"/>
        <c:noMultiLvlLbl val="0"/>
      </c:cat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991304937137274"/>
          <c:y val="3.4083286631144086E-2"/>
          <c:w val="0.83863633823441486"/>
          <c:h val="0.90939351331083618"/>
        </c:manualLayout>
      </c:layout>
      <c:barChart>
        <c:barDir val="bar"/>
        <c:grouping val="clustered"/>
        <c:varyColors val="0"/>
        <c:ser>
          <c:idx val="0"/>
          <c:order val="0"/>
          <c:tx>
            <c:strRef>
              <c:f>Sheet1!$B$1</c:f>
              <c:strCache>
                <c:ptCount val="1"/>
                <c:pt idx="0">
                  <c:v>Series 1</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Sheet1!$B$2:$B$22</c:f>
              <c:numCache>
                <c:formatCode>_("$"* #,##0_);_("$"* \(#,##0\);_("$"* "-"??_);_(@_)</c:formatCode>
                <c:ptCount val="21"/>
                <c:pt idx="0">
                  <c:v>64908</c:v>
                </c:pt>
                <c:pt idx="1">
                  <c:v>77053</c:v>
                </c:pt>
                <c:pt idx="2">
                  <c:v>80463</c:v>
                </c:pt>
                <c:pt idx="3">
                  <c:v>82825</c:v>
                </c:pt>
                <c:pt idx="5">
                  <c:v>84364</c:v>
                </c:pt>
                <c:pt idx="6">
                  <c:v>85464</c:v>
                </c:pt>
                <c:pt idx="7">
                  <c:v>87294</c:v>
                </c:pt>
                <c:pt idx="8">
                  <c:v>89272</c:v>
                </c:pt>
                <c:pt idx="9">
                  <c:v>96152</c:v>
                </c:pt>
                <c:pt idx="10">
                  <c:v>97474</c:v>
                </c:pt>
                <c:pt idx="11">
                  <c:v>100532</c:v>
                </c:pt>
                <c:pt idx="12">
                  <c:v>101146</c:v>
                </c:pt>
                <c:pt idx="13">
                  <c:v>102532</c:v>
                </c:pt>
                <c:pt idx="14">
                  <c:v>105055</c:v>
                </c:pt>
                <c:pt idx="15">
                  <c:v>110785</c:v>
                </c:pt>
                <c:pt idx="16">
                  <c:v>116709</c:v>
                </c:pt>
                <c:pt idx="17">
                  <c:v>118008</c:v>
                </c:pt>
                <c:pt idx="18">
                  <c:v>134579</c:v>
                </c:pt>
                <c:pt idx="19">
                  <c:v>137275</c:v>
                </c:pt>
                <c:pt idx="20">
                  <c:v>142092</c:v>
                </c:pt>
              </c:numCache>
            </c:numRef>
          </c:val>
          <c:extLst>
            <c:ext xmlns:c16="http://schemas.microsoft.com/office/drawing/2014/chart" uri="{C3380CC4-5D6E-409C-BE32-E72D297353CC}">
              <c16:uniqueId val="{00000000-21A9-4ECC-B516-84D663BD2CFF}"/>
            </c:ext>
          </c:extLst>
        </c:ser>
        <c:ser>
          <c:idx val="1"/>
          <c:order val="1"/>
          <c:tx>
            <c:strRef>
              <c:f>Sheet1!$C$1</c:f>
              <c:strCache>
                <c:ptCount val="1"/>
                <c:pt idx="0">
                  <c:v>County</c:v>
                </c:pt>
              </c:strCache>
            </c:strRef>
          </c:tx>
          <c:spPr>
            <a:solidFill>
              <a:schemeClr val="bg1">
                <a:lumMod val="75000"/>
              </a:schemeClr>
            </a:solidFill>
            <a:ln>
              <a:solidFill>
                <a:schemeClr val="bg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Sheet1!$C$2:$C$22</c:f>
              <c:numCache>
                <c:formatCode>General</c:formatCode>
                <c:ptCount val="21"/>
                <c:pt idx="4" formatCode="_(&quot;$&quot;* #,##0_);_(&quot;$&quot;* \(#,##0\);_(&quot;$&quot;* &quot;-&quot;??_);_(@_)">
                  <c:v>83763</c:v>
                </c:pt>
              </c:numCache>
            </c:numRef>
          </c:val>
          <c:extLst>
            <c:ext xmlns:c16="http://schemas.microsoft.com/office/drawing/2014/chart" uri="{C3380CC4-5D6E-409C-BE32-E72D297353CC}">
              <c16:uniqueId val="{00000001-21A9-4ECC-B516-84D663BD2CFF}"/>
            </c:ext>
          </c:extLst>
        </c:ser>
        <c:ser>
          <c:idx val="2"/>
          <c:order val="2"/>
          <c:tx>
            <c:strRef>
              <c:f>Sheet1!$D$1</c:f>
              <c:strCache>
                <c:ptCount val="1"/>
                <c:pt idx="0">
                  <c:v>NJ Median $99,781</c:v>
                </c:pt>
              </c:strCache>
            </c:strRef>
          </c:tx>
          <c:spPr>
            <a:solidFill>
              <a:schemeClr val="bg1"/>
            </a:solidFill>
            <a:ln>
              <a:solidFill>
                <a:schemeClr val="bg1"/>
              </a:solidFill>
            </a:ln>
            <a:effectLst/>
          </c:spPr>
          <c:invertIfNegative val="0"/>
          <c:trendline>
            <c:name>NJ median $76,475</c:name>
            <c:spPr>
              <a:ln w="19050" cap="rnd">
                <a:solidFill>
                  <a:schemeClr val="accent3"/>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Sheet1!$D$2:$D$22</c:f>
              <c:numCache>
                <c:formatCode>_("$"* #,##0_);_("$"* \(#,##0\);_("$"* "-"??_);_(@_)</c:formatCode>
                <c:ptCount val="21"/>
                <c:pt idx="0">
                  <c:v>99781</c:v>
                </c:pt>
                <c:pt idx="1">
                  <c:v>99781</c:v>
                </c:pt>
                <c:pt idx="2">
                  <c:v>99781</c:v>
                </c:pt>
                <c:pt idx="3">
                  <c:v>99781</c:v>
                </c:pt>
                <c:pt idx="4">
                  <c:v>99781</c:v>
                </c:pt>
                <c:pt idx="5">
                  <c:v>99781</c:v>
                </c:pt>
                <c:pt idx="6">
                  <c:v>99781</c:v>
                </c:pt>
                <c:pt idx="7">
                  <c:v>99781</c:v>
                </c:pt>
                <c:pt idx="8">
                  <c:v>99781</c:v>
                </c:pt>
                <c:pt idx="9">
                  <c:v>99781</c:v>
                </c:pt>
                <c:pt idx="10">
                  <c:v>99781</c:v>
                </c:pt>
                <c:pt idx="11">
                  <c:v>99781</c:v>
                </c:pt>
                <c:pt idx="12">
                  <c:v>99781</c:v>
                </c:pt>
                <c:pt idx="13">
                  <c:v>99781</c:v>
                </c:pt>
                <c:pt idx="14">
                  <c:v>99781</c:v>
                </c:pt>
                <c:pt idx="15">
                  <c:v>99781</c:v>
                </c:pt>
                <c:pt idx="16">
                  <c:v>99781</c:v>
                </c:pt>
                <c:pt idx="17">
                  <c:v>99781</c:v>
                </c:pt>
                <c:pt idx="18">
                  <c:v>99781</c:v>
                </c:pt>
                <c:pt idx="19">
                  <c:v>99781</c:v>
                </c:pt>
                <c:pt idx="20">
                  <c:v>99781</c:v>
                </c:pt>
              </c:numCache>
            </c:numRef>
          </c:val>
          <c:extLst>
            <c:ext xmlns:c16="http://schemas.microsoft.com/office/drawing/2014/chart" uri="{C3380CC4-5D6E-409C-BE32-E72D297353CC}">
              <c16:uniqueId val="{00000002-21A9-4ECC-B516-84D663BD2CFF}"/>
            </c:ext>
          </c:extLst>
        </c:ser>
        <c:ser>
          <c:idx val="3"/>
          <c:order val="3"/>
          <c:tx>
            <c:strRef>
              <c:f>Sheet1!$E$1</c:f>
              <c:strCache>
                <c:ptCount val="1"/>
                <c:pt idx="0">
                  <c:v>US Median $77,719</c:v>
                </c:pt>
              </c:strCache>
            </c:strRef>
          </c:tx>
          <c:spPr>
            <a:solidFill>
              <a:schemeClr val="bg1"/>
            </a:solidFill>
            <a:ln>
              <a:noFill/>
            </a:ln>
            <a:effectLst/>
          </c:spPr>
          <c:invertIfNegative val="0"/>
          <c:trendline>
            <c:name>US median $57,652</c:name>
            <c:spPr>
              <a:ln w="19050" cap="rnd">
                <a:solidFill>
                  <a:schemeClr val="accent4"/>
                </a:solidFill>
                <a:prstDash val="sysDot"/>
              </a:ln>
              <a:effectLst/>
            </c:spPr>
            <c:trendlineType val="linear"/>
            <c:dispRSqr val="0"/>
            <c:dispEq val="0"/>
          </c:trendline>
          <c:cat>
            <c:strRef>
              <c:f>Sheet1!$A$2:$A$22</c:f>
              <c:strCache>
                <c:ptCount val="21"/>
                <c:pt idx="0">
                  <c:v>Cumberland</c:v>
                </c:pt>
                <c:pt idx="1">
                  <c:v>Atlantic</c:v>
                </c:pt>
                <c:pt idx="2">
                  <c:v>Essex</c:v>
                </c:pt>
                <c:pt idx="3">
                  <c:v>Passaic</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c:v>
                </c:pt>
                <c:pt idx="20">
                  <c:v>Somerset</c:v>
                </c:pt>
              </c:strCache>
            </c:strRef>
          </c:cat>
          <c:val>
            <c:numRef>
              <c:f>Sheet1!$E$2:$E$22</c:f>
              <c:numCache>
                <c:formatCode>_("$"* #,##0_);_("$"* \(#,##0\);_("$"* "-"??_);_(@_)</c:formatCode>
                <c:ptCount val="21"/>
                <c:pt idx="0">
                  <c:v>77719</c:v>
                </c:pt>
                <c:pt idx="1">
                  <c:v>77719</c:v>
                </c:pt>
                <c:pt idx="2">
                  <c:v>77719</c:v>
                </c:pt>
                <c:pt idx="3">
                  <c:v>77719</c:v>
                </c:pt>
                <c:pt idx="4">
                  <c:v>77719</c:v>
                </c:pt>
                <c:pt idx="5">
                  <c:v>77719</c:v>
                </c:pt>
                <c:pt idx="6">
                  <c:v>77719</c:v>
                </c:pt>
                <c:pt idx="7">
                  <c:v>77719</c:v>
                </c:pt>
                <c:pt idx="8">
                  <c:v>77719</c:v>
                </c:pt>
                <c:pt idx="9">
                  <c:v>77719</c:v>
                </c:pt>
                <c:pt idx="10">
                  <c:v>77719</c:v>
                </c:pt>
                <c:pt idx="11">
                  <c:v>77719</c:v>
                </c:pt>
                <c:pt idx="12">
                  <c:v>77719</c:v>
                </c:pt>
                <c:pt idx="13">
                  <c:v>77719</c:v>
                </c:pt>
                <c:pt idx="14">
                  <c:v>77719</c:v>
                </c:pt>
                <c:pt idx="15">
                  <c:v>77719</c:v>
                </c:pt>
                <c:pt idx="16">
                  <c:v>77719</c:v>
                </c:pt>
                <c:pt idx="17">
                  <c:v>77719</c:v>
                </c:pt>
                <c:pt idx="18">
                  <c:v>77719</c:v>
                </c:pt>
                <c:pt idx="19">
                  <c:v>77719</c:v>
                </c:pt>
                <c:pt idx="20">
                  <c:v>77719</c:v>
                </c:pt>
              </c:numCache>
            </c:numRef>
          </c:val>
          <c:extLst>
            <c:ext xmlns:c16="http://schemas.microsoft.com/office/drawing/2014/chart" uri="{C3380CC4-5D6E-409C-BE32-E72D297353CC}">
              <c16:uniqueId val="{00000005-21A9-4ECC-B516-84D663BD2CFF}"/>
            </c:ext>
          </c:extLst>
        </c:ser>
        <c:dLbls>
          <c:showLegendKey val="0"/>
          <c:showVal val="0"/>
          <c:showCatName val="0"/>
          <c:showSerName val="0"/>
          <c:showPercent val="0"/>
          <c:showBubbleSize val="0"/>
        </c:dLbls>
        <c:gapWidth val="182"/>
        <c:axId val="343888888"/>
        <c:axId val="343889280"/>
      </c:barChart>
      <c:catAx>
        <c:axId val="343888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889280"/>
        <c:crosses val="autoZero"/>
        <c:auto val="1"/>
        <c:lblAlgn val="ctr"/>
        <c:lblOffset val="100"/>
        <c:noMultiLvlLbl val="0"/>
      </c:catAx>
      <c:valAx>
        <c:axId val="343889280"/>
        <c:scaling>
          <c:orientation val="minMax"/>
        </c:scaling>
        <c:delete val="1"/>
        <c:axPos val="b"/>
        <c:numFmt formatCode="_(&quot;$&quot;* #,##0_);_(&quot;$&quot;* \(#,##0\);_(&quot;$&quot;* &quot;-&quot;??_);_(@_)" sourceLinked="1"/>
        <c:majorTickMark val="none"/>
        <c:minorTickMark val="none"/>
        <c:tickLblPos val="nextTo"/>
        <c:crossAx val="343888888"/>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35616262646924668"/>
          <c:y val="0.94150281214848131"/>
          <c:w val="0.39148876983071673"/>
          <c:h val="4.870243100076863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550147434885837"/>
          <c:y val="2.6270489383299792E-2"/>
          <c:w val="0.71204512353667171"/>
          <c:h val="0.97372951061670021"/>
        </c:manualLayout>
      </c:layout>
      <c:barChart>
        <c:barDir val="bar"/>
        <c:grouping val="clustered"/>
        <c:varyColors val="0"/>
        <c:ser>
          <c:idx val="0"/>
          <c:order val="0"/>
          <c:tx>
            <c:strRef>
              <c:f>Sheet1!$B$1</c:f>
              <c:strCache>
                <c:ptCount val="1"/>
                <c:pt idx="0">
                  <c:v>Median Household Income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Camden city</c:v>
                </c:pt>
                <c:pt idx="1">
                  <c:v>Audubon Park borough</c:v>
                </c:pt>
                <c:pt idx="2">
                  <c:v>Lindenwold borough</c:v>
                </c:pt>
                <c:pt idx="3">
                  <c:v>Brooklawn borough</c:v>
                </c:pt>
                <c:pt idx="4">
                  <c:v>Pine Hill borough</c:v>
                </c:pt>
                <c:pt idx="5">
                  <c:v>Clementon borough</c:v>
                </c:pt>
                <c:pt idx="6">
                  <c:v>Lawnside borough</c:v>
                </c:pt>
                <c:pt idx="7">
                  <c:v>Gloucester City city</c:v>
                </c:pt>
                <c:pt idx="8">
                  <c:v>Woodlynne borough</c:v>
                </c:pt>
                <c:pt idx="9">
                  <c:v>Bellmawr borough</c:v>
                </c:pt>
              </c:strCache>
            </c:strRef>
          </c:cat>
          <c:val>
            <c:numRef>
              <c:f>Sheet1!$B$2:$B$11</c:f>
              <c:numCache>
                <c:formatCode>_("$"* #,##0_);_("$"* \(#,##0\);_("$"* "-"??_);_(@_)</c:formatCode>
                <c:ptCount val="10"/>
                <c:pt idx="0">
                  <c:v>40450</c:v>
                </c:pt>
                <c:pt idx="1">
                  <c:v>53333</c:v>
                </c:pt>
                <c:pt idx="2">
                  <c:v>55099</c:v>
                </c:pt>
                <c:pt idx="3">
                  <c:v>55882</c:v>
                </c:pt>
                <c:pt idx="4">
                  <c:v>68725</c:v>
                </c:pt>
                <c:pt idx="5">
                  <c:v>69536</c:v>
                </c:pt>
                <c:pt idx="6">
                  <c:v>70338</c:v>
                </c:pt>
                <c:pt idx="7">
                  <c:v>70942</c:v>
                </c:pt>
                <c:pt idx="8">
                  <c:v>71635</c:v>
                </c:pt>
                <c:pt idx="9">
                  <c:v>74812</c:v>
                </c:pt>
              </c:numCache>
            </c:numRef>
          </c:val>
          <c:extLst>
            <c:ext xmlns:c16="http://schemas.microsoft.com/office/drawing/2014/chart" uri="{C3380CC4-5D6E-409C-BE32-E72D297353CC}">
              <c16:uniqueId val="{00000000-84DA-4FFD-9073-BA9317D5137F}"/>
            </c:ext>
          </c:extLst>
        </c:ser>
        <c:ser>
          <c:idx val="1"/>
          <c:order val="1"/>
          <c:tx>
            <c:strRef>
              <c:f>Sheet1!$C$1</c:f>
              <c:strCache>
                <c:ptCount val="1"/>
                <c:pt idx="0">
                  <c:v>Camden Median $86384</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Camden city</c:v>
                </c:pt>
                <c:pt idx="1">
                  <c:v>Audubon Park borough</c:v>
                </c:pt>
                <c:pt idx="2">
                  <c:v>Lindenwold borough</c:v>
                </c:pt>
                <c:pt idx="3">
                  <c:v>Brooklawn borough</c:v>
                </c:pt>
                <c:pt idx="4">
                  <c:v>Pine Hill borough</c:v>
                </c:pt>
                <c:pt idx="5">
                  <c:v>Clementon borough</c:v>
                </c:pt>
                <c:pt idx="6">
                  <c:v>Lawnside borough</c:v>
                </c:pt>
                <c:pt idx="7">
                  <c:v>Gloucester City city</c:v>
                </c:pt>
                <c:pt idx="8">
                  <c:v>Woodlynne borough</c:v>
                </c:pt>
                <c:pt idx="9">
                  <c:v>Bellmawr borough</c:v>
                </c:pt>
              </c:strCache>
            </c:strRef>
          </c:cat>
          <c:val>
            <c:numRef>
              <c:f>Sheet1!$C$2:$C$11</c:f>
              <c:numCache>
                <c:formatCode>"$"#,##0</c:formatCode>
                <c:ptCount val="10"/>
                <c:pt idx="0">
                  <c:v>86384</c:v>
                </c:pt>
                <c:pt idx="1">
                  <c:v>86384</c:v>
                </c:pt>
                <c:pt idx="2">
                  <c:v>86384</c:v>
                </c:pt>
                <c:pt idx="3">
                  <c:v>86384</c:v>
                </c:pt>
                <c:pt idx="4">
                  <c:v>86384</c:v>
                </c:pt>
                <c:pt idx="5">
                  <c:v>86384</c:v>
                </c:pt>
                <c:pt idx="6">
                  <c:v>86384</c:v>
                </c:pt>
                <c:pt idx="7">
                  <c:v>86384</c:v>
                </c:pt>
                <c:pt idx="8">
                  <c:v>86384</c:v>
                </c:pt>
                <c:pt idx="9">
                  <c:v>86384</c:v>
                </c:pt>
              </c:numCache>
            </c:numRef>
          </c:val>
          <c:extLst>
            <c:ext xmlns:c16="http://schemas.microsoft.com/office/drawing/2014/chart" uri="{C3380CC4-5D6E-409C-BE32-E72D297353CC}">
              <c16:uniqueId val="{00000001-84DA-4FFD-9073-BA9317D5137F}"/>
            </c:ext>
          </c:extLst>
        </c:ser>
        <c:dLbls>
          <c:showLegendKey val="0"/>
          <c:showVal val="0"/>
          <c:showCatName val="0"/>
          <c:showSerName val="0"/>
          <c:showPercent val="0"/>
          <c:showBubbleSize val="0"/>
        </c:dLbls>
        <c:gapWidth val="182"/>
        <c:axId val="339416880"/>
        <c:axId val="339417272"/>
      </c:barChart>
      <c:catAx>
        <c:axId val="33941688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7272"/>
        <c:crosses val="autoZero"/>
        <c:auto val="1"/>
        <c:lblAlgn val="ctr"/>
        <c:lblOffset val="100"/>
        <c:noMultiLvlLbl val="0"/>
      </c:catAx>
      <c:valAx>
        <c:axId val="339417272"/>
        <c:scaling>
          <c:orientation val="minMax"/>
        </c:scaling>
        <c:delete val="1"/>
        <c:axPos val="b"/>
        <c:numFmt formatCode="_(&quot;$&quot;* #,##0_);_(&quot;$&quot;* \(#,##0\);_(&quot;$&quot;* &quot;-&quot;??_);_(@_)" sourceLinked="1"/>
        <c:majorTickMark val="none"/>
        <c:minorTickMark val="none"/>
        <c:tickLblPos val="nextTo"/>
        <c:crossAx val="33941688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64008576497296665"/>
          <c:y val="0.9608046931091585"/>
          <c:w val="0.15851027386436212"/>
          <c:h val="3.845740137659620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48010217905997"/>
          <c:y val="2.7520053204650688E-2"/>
          <c:w val="0.781724346127043"/>
          <c:h val="0.8282760425150942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6-5682-4133-8C70-8A9BBC2F0F3E}"/>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Sheet1!$B$2:$B$22</c:f>
              <c:numCache>
                <c:formatCode>0%</c:formatCode>
                <c:ptCount val="21"/>
                <c:pt idx="0">
                  <c:v>3.6999999999999998E-2</c:v>
                </c:pt>
                <c:pt idx="1">
                  <c:v>3.9E-2</c:v>
                </c:pt>
                <c:pt idx="2">
                  <c:v>4.2999999999999997E-2</c:v>
                </c:pt>
                <c:pt idx="3">
                  <c:v>0.05</c:v>
                </c:pt>
                <c:pt idx="4">
                  <c:v>6.5000000000000002E-2</c:v>
                </c:pt>
                <c:pt idx="5">
                  <c:v>6.7000000000000004E-2</c:v>
                </c:pt>
                <c:pt idx="6">
                  <c:v>6.7000000000000004E-2</c:v>
                </c:pt>
                <c:pt idx="7">
                  <c:v>7.2999999999999995E-2</c:v>
                </c:pt>
                <c:pt idx="8">
                  <c:v>8.1000000000000003E-2</c:v>
                </c:pt>
                <c:pt idx="9">
                  <c:v>8.4000000000000005E-2</c:v>
                </c:pt>
                <c:pt idx="10">
                  <c:v>8.6999999999999994E-2</c:v>
                </c:pt>
                <c:pt idx="11">
                  <c:v>8.7999999999999995E-2</c:v>
                </c:pt>
                <c:pt idx="12">
                  <c:v>0.107</c:v>
                </c:pt>
                <c:pt idx="13">
                  <c:v>0.111</c:v>
                </c:pt>
                <c:pt idx="14">
                  <c:v>0.11799999999999999</c:v>
                </c:pt>
                <c:pt idx="16">
                  <c:v>0.151</c:v>
                </c:pt>
                <c:pt idx="17">
                  <c:v>0.153</c:v>
                </c:pt>
                <c:pt idx="18">
                  <c:v>0.17499999999999999</c:v>
                </c:pt>
                <c:pt idx="19">
                  <c:v>0.20499999999999999</c:v>
                </c:pt>
                <c:pt idx="20">
                  <c:v>0.223</c:v>
                </c:pt>
              </c:numCache>
            </c:numRef>
          </c:val>
          <c:extLst>
            <c:ext xmlns:c16="http://schemas.microsoft.com/office/drawing/2014/chart" uri="{C3380CC4-5D6E-409C-BE32-E72D297353CC}">
              <c16:uniqueId val="{00000000-5682-4133-8C70-8A9BBC2F0F3E}"/>
            </c:ext>
          </c:extLst>
        </c:ser>
        <c:ser>
          <c:idx val="1"/>
          <c:order val="1"/>
          <c:tx>
            <c:strRef>
              <c:f>Sheet1!$C$1</c:f>
              <c:strCache>
                <c:ptCount val="1"/>
                <c:pt idx="0">
                  <c:v>County</c:v>
                </c:pt>
              </c:strCache>
            </c:strRef>
          </c:tx>
          <c:spPr>
            <a:solidFill>
              <a:schemeClr val="bg1">
                <a:lumMod val="75000"/>
              </a:schemeClr>
            </a:solidFill>
            <a:ln w="19050">
              <a:noFill/>
              <a:prstDash val="sysDot"/>
            </a:ln>
            <a:effectLst/>
          </c:spPr>
          <c:invertIfNegative val="0"/>
          <c:dLbls>
            <c:dLbl>
              <c:idx val="20"/>
              <c:layout>
                <c:manualLayout>
                  <c:x val="1.3550188848345177E-2"/>
                  <c:y val="-3.6510747558566262E-17"/>
                </c:manualLayout>
              </c:layout>
              <c:numFmt formatCode="0%" sourceLinked="0"/>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1"/>
              <c:showPercent val="0"/>
              <c:showBubbleSize val="0"/>
              <c:extLst>
                <c:ext xmlns:c15="http://schemas.microsoft.com/office/drawing/2012/chart" uri="{CE6537A1-D6FC-4f65-9D91-7224C49458BB}">
                  <c15:layout>
                    <c:manualLayout>
                      <c:w val="4.0047478821244896E-2"/>
                      <c:h val="0.16573415519792556"/>
                    </c:manualLayout>
                  </c15:layout>
                </c:ext>
                <c:ext xmlns:c16="http://schemas.microsoft.com/office/drawing/2014/chart" uri="{C3380CC4-5D6E-409C-BE32-E72D297353CC}">
                  <c16:uniqueId val="{00000003-5682-4133-8C70-8A9BBC2F0F3E}"/>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Sheet1!$C$2:$C$22</c:f>
              <c:numCache>
                <c:formatCode>General</c:formatCode>
                <c:ptCount val="21"/>
                <c:pt idx="15" formatCode="0%">
                  <c:v>0.14899999999999999</c:v>
                </c:pt>
              </c:numCache>
            </c:numRef>
          </c:val>
          <c:extLst>
            <c:ext xmlns:c16="http://schemas.microsoft.com/office/drawing/2014/chart" uri="{C3380CC4-5D6E-409C-BE32-E72D297353CC}">
              <c16:uniqueId val="{00000001-5682-4133-8C70-8A9BBC2F0F3E}"/>
            </c:ext>
          </c:extLst>
        </c:ser>
        <c:ser>
          <c:idx val="2"/>
          <c:order val="2"/>
          <c:tx>
            <c:strRef>
              <c:f>Sheet1!$D$1</c:f>
              <c:strCache>
                <c:ptCount val="1"/>
                <c:pt idx="0">
                  <c:v>US 13.3%</c:v>
                </c:pt>
              </c:strCache>
            </c:strRef>
          </c:tx>
          <c:spPr>
            <a:solidFill>
              <a:schemeClr val="bg1"/>
            </a:solidFill>
            <a:ln w="19050">
              <a:noFill/>
              <a:prstDash val="sysDot"/>
            </a:ln>
            <a:effectLst/>
          </c:spPr>
          <c:invertIfNegative val="0"/>
          <c:trendline>
            <c:name>US 17%</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Sheet1!$D$2:$D$22</c:f>
              <c:numCache>
                <c:formatCode>0%</c:formatCode>
                <c:ptCount val="21"/>
                <c:pt idx="0">
                  <c:v>0.13300000000000001</c:v>
                </c:pt>
                <c:pt idx="1">
                  <c:v>0.13300000000000001</c:v>
                </c:pt>
                <c:pt idx="2">
                  <c:v>0.13300000000000001</c:v>
                </c:pt>
                <c:pt idx="3">
                  <c:v>0.13300000000000001</c:v>
                </c:pt>
                <c:pt idx="4">
                  <c:v>0.13300000000000001</c:v>
                </c:pt>
                <c:pt idx="5">
                  <c:v>0.13300000000000001</c:v>
                </c:pt>
                <c:pt idx="6">
                  <c:v>0.13300000000000001</c:v>
                </c:pt>
                <c:pt idx="7">
                  <c:v>0.13300000000000001</c:v>
                </c:pt>
                <c:pt idx="8">
                  <c:v>0.13300000000000001</c:v>
                </c:pt>
                <c:pt idx="9">
                  <c:v>0.13300000000000001</c:v>
                </c:pt>
                <c:pt idx="10">
                  <c:v>0.13300000000000001</c:v>
                </c:pt>
                <c:pt idx="11">
                  <c:v>0.13300000000000001</c:v>
                </c:pt>
                <c:pt idx="12">
                  <c:v>0.13300000000000001</c:v>
                </c:pt>
                <c:pt idx="13">
                  <c:v>0.13300000000000001</c:v>
                </c:pt>
                <c:pt idx="14">
                  <c:v>0.13300000000000001</c:v>
                </c:pt>
                <c:pt idx="15">
                  <c:v>0.13300000000000001</c:v>
                </c:pt>
                <c:pt idx="16">
                  <c:v>0.13300000000000001</c:v>
                </c:pt>
                <c:pt idx="17">
                  <c:v>0.13300000000000001</c:v>
                </c:pt>
                <c:pt idx="18">
                  <c:v>0.13300000000000001</c:v>
                </c:pt>
                <c:pt idx="19">
                  <c:v>0.13300000000000001</c:v>
                </c:pt>
                <c:pt idx="20">
                  <c:v>0.13300000000000001</c:v>
                </c:pt>
              </c:numCache>
            </c:numRef>
          </c:val>
          <c:extLst>
            <c:ext xmlns:c16="http://schemas.microsoft.com/office/drawing/2014/chart" uri="{C3380CC4-5D6E-409C-BE32-E72D297353CC}">
              <c16:uniqueId val="{00000002-5682-4133-8C70-8A9BBC2F0F3E}"/>
            </c:ext>
          </c:extLst>
        </c:ser>
        <c:ser>
          <c:idx val="3"/>
          <c:order val="3"/>
          <c:tx>
            <c:strRef>
              <c:f>Sheet1!$E$1</c:f>
              <c:strCache>
                <c:ptCount val="1"/>
                <c:pt idx="0">
                  <c:v>NJ 10.8%</c:v>
                </c:pt>
              </c:strCache>
            </c:strRef>
          </c:tx>
          <c:spPr>
            <a:solidFill>
              <a:schemeClr val="bg1"/>
            </a:solidFill>
            <a:ln>
              <a:noFill/>
            </a:ln>
            <a:effectLst/>
          </c:spPr>
          <c:invertIfNegative val="0"/>
          <c:trendline>
            <c:name>NJ 12%</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Salem</c:v>
                </c:pt>
                <c:pt idx="4">
                  <c:v>Sussex </c:v>
                </c:pt>
                <c:pt idx="5">
                  <c:v>Bergen</c:v>
                </c:pt>
                <c:pt idx="6">
                  <c:v>Burlington</c:v>
                </c:pt>
                <c:pt idx="7">
                  <c:v>Monmouth</c:v>
                </c:pt>
                <c:pt idx="8">
                  <c:v>Warren</c:v>
                </c:pt>
                <c:pt idx="9">
                  <c:v>Middlesex</c:v>
                </c:pt>
                <c:pt idx="10">
                  <c:v>Gloucester</c:v>
                </c:pt>
                <c:pt idx="11">
                  <c:v>Union</c:v>
                </c:pt>
                <c:pt idx="12">
                  <c:v>Ocean</c:v>
                </c:pt>
                <c:pt idx="13">
                  <c:v>Cape May </c:v>
                </c:pt>
                <c:pt idx="14">
                  <c:v>Mercer</c:v>
                </c:pt>
                <c:pt idx="15">
                  <c:v>Camden</c:v>
                </c:pt>
                <c:pt idx="16">
                  <c:v>Atlantic</c:v>
                </c:pt>
                <c:pt idx="17">
                  <c:v>Essex</c:v>
                </c:pt>
                <c:pt idx="18">
                  <c:v>Passaic</c:v>
                </c:pt>
                <c:pt idx="19">
                  <c:v>Hudson</c:v>
                </c:pt>
                <c:pt idx="20">
                  <c:v>Cumberland</c:v>
                </c:pt>
              </c:strCache>
            </c:strRef>
          </c:cat>
          <c:val>
            <c:numRef>
              <c:f>Sheet1!$E$2:$E$22</c:f>
              <c:numCache>
                <c:formatCode>0%</c:formatCode>
                <c:ptCount val="21"/>
                <c:pt idx="0">
                  <c:v>0.108</c:v>
                </c:pt>
                <c:pt idx="1">
                  <c:v>0.108</c:v>
                </c:pt>
                <c:pt idx="2">
                  <c:v>0.108</c:v>
                </c:pt>
                <c:pt idx="3">
                  <c:v>0.108</c:v>
                </c:pt>
                <c:pt idx="4">
                  <c:v>0.108</c:v>
                </c:pt>
                <c:pt idx="5">
                  <c:v>0.108</c:v>
                </c:pt>
                <c:pt idx="6">
                  <c:v>0.108</c:v>
                </c:pt>
                <c:pt idx="7">
                  <c:v>0.108</c:v>
                </c:pt>
                <c:pt idx="8">
                  <c:v>0.108</c:v>
                </c:pt>
                <c:pt idx="9">
                  <c:v>0.108</c:v>
                </c:pt>
                <c:pt idx="10">
                  <c:v>0.108</c:v>
                </c:pt>
                <c:pt idx="11">
                  <c:v>0.108</c:v>
                </c:pt>
                <c:pt idx="12">
                  <c:v>0.108</c:v>
                </c:pt>
                <c:pt idx="13">
                  <c:v>0.108</c:v>
                </c:pt>
                <c:pt idx="14">
                  <c:v>0.108</c:v>
                </c:pt>
                <c:pt idx="15">
                  <c:v>0.108</c:v>
                </c:pt>
                <c:pt idx="16">
                  <c:v>0.108</c:v>
                </c:pt>
                <c:pt idx="17">
                  <c:v>0.108</c:v>
                </c:pt>
                <c:pt idx="18">
                  <c:v>0.108</c:v>
                </c:pt>
                <c:pt idx="19">
                  <c:v>0.108</c:v>
                </c:pt>
                <c:pt idx="20">
                  <c:v>0.108</c:v>
                </c:pt>
              </c:numCache>
            </c:numRef>
          </c:val>
          <c:extLst>
            <c:ext xmlns:c16="http://schemas.microsoft.com/office/drawing/2014/chart" uri="{C3380CC4-5D6E-409C-BE32-E72D297353CC}">
              <c16:uniqueId val="{00000002-18E6-47BB-A8A4-0F79A6BE2F30}"/>
            </c:ext>
          </c:extLst>
        </c:ser>
        <c:dLbls>
          <c:showLegendKey val="0"/>
          <c:showVal val="0"/>
          <c:showCatName val="0"/>
          <c:showSerName val="0"/>
          <c:showPercent val="0"/>
          <c:showBubbleSize val="0"/>
        </c:dLbls>
        <c:gapWidth val="219"/>
        <c:axId val="342808224"/>
        <c:axId val="342808616"/>
      </c:barChart>
      <c:catAx>
        <c:axId val="342808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8616"/>
        <c:crosses val="autoZero"/>
        <c:auto val="1"/>
        <c:lblAlgn val="ctr"/>
        <c:lblOffset val="100"/>
        <c:noMultiLvlLbl val="0"/>
      </c:catAx>
      <c:valAx>
        <c:axId val="342808616"/>
        <c:scaling>
          <c:orientation val="minMax"/>
          <c:max val="0.25"/>
          <c:min val="0"/>
        </c:scaling>
        <c:delete val="1"/>
        <c:axPos val="b"/>
        <c:numFmt formatCode="0%" sourceLinked="1"/>
        <c:majorTickMark val="out"/>
        <c:minorTickMark val="none"/>
        <c:tickLblPos val="nextTo"/>
        <c:crossAx val="342808224"/>
        <c:crosses val="autoZero"/>
        <c:crossBetween val="between"/>
      </c:valAx>
      <c:spPr>
        <a:noFill/>
        <a:ln>
          <a:noFill/>
        </a:ln>
        <a:effectLst/>
      </c:spPr>
    </c:plotArea>
    <c:legend>
      <c:legendPos val="r"/>
      <c:legendEntry>
        <c:idx val="2"/>
        <c:delete val="1"/>
      </c:legendEntry>
      <c:legendEntry>
        <c:idx val="3"/>
        <c:delete val="1"/>
      </c:legendEntry>
      <c:legendEntry>
        <c:idx val="4"/>
        <c:delete val="1"/>
      </c:legendEntry>
      <c:legendEntry>
        <c:idx val="5"/>
        <c:delete val="1"/>
      </c:legendEntry>
      <c:layout>
        <c:manualLayout>
          <c:xMode val="edge"/>
          <c:yMode val="edge"/>
          <c:x val="0.29771396700330405"/>
          <c:y val="0.80010682823564527"/>
          <c:w val="0.36442046810874962"/>
          <c:h val="0.10374747908619569"/>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948051948051948E-2"/>
          <c:y val="9.8802418502149672E-2"/>
          <c:w val="0.98051958782929916"/>
          <c:h val="0.70175107307064766"/>
        </c:manualLayout>
      </c:layout>
      <c:lineChart>
        <c:grouping val="standard"/>
        <c:varyColors val="0"/>
        <c:ser>
          <c:idx val="0"/>
          <c:order val="0"/>
          <c:tx>
            <c:strRef>
              <c:f>Sheet1!$B$1</c:f>
              <c:strCache>
                <c:ptCount val="1"/>
                <c:pt idx="0">
                  <c:v>Poverty Rate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0.11899999999999999</c:v>
                </c:pt>
                <c:pt idx="1">
                  <c:v>0.14199999999999999</c:v>
                </c:pt>
                <c:pt idx="2">
                  <c:v>0.13400000000000001</c:v>
                </c:pt>
                <c:pt idx="3">
                  <c:v>0.15</c:v>
                </c:pt>
                <c:pt idx="4">
                  <c:v>0.14899999999999999</c:v>
                </c:pt>
              </c:numCache>
            </c:numRef>
          </c:val>
          <c:smooth val="0"/>
          <c:extLst>
            <c:ext xmlns:c16="http://schemas.microsoft.com/office/drawing/2014/chart" uri="{C3380CC4-5D6E-409C-BE32-E72D297353CC}">
              <c16:uniqueId val="{00000000-9686-42E0-BC70-10DB069A9596}"/>
            </c:ext>
          </c:extLst>
        </c:ser>
        <c:dLbls>
          <c:showLegendKey val="0"/>
          <c:showVal val="0"/>
          <c:showCatName val="0"/>
          <c:showSerName val="0"/>
          <c:showPercent val="0"/>
          <c:showBubbleSize val="0"/>
        </c:dLbls>
        <c:marker val="1"/>
        <c:smooth val="0"/>
        <c:axId val="342809400"/>
        <c:axId val="342809792"/>
      </c:lineChart>
      <c:catAx>
        <c:axId val="342809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2809792"/>
        <c:crosses val="autoZero"/>
        <c:auto val="1"/>
        <c:lblAlgn val="ctr"/>
        <c:lblOffset val="100"/>
        <c:noMultiLvlLbl val="0"/>
      </c:catAx>
      <c:valAx>
        <c:axId val="342809792"/>
        <c:scaling>
          <c:orientation val="minMax"/>
          <c:max val="1"/>
          <c:min val="0"/>
        </c:scaling>
        <c:delete val="1"/>
        <c:axPos val="l"/>
        <c:numFmt formatCode="0%" sourceLinked="1"/>
        <c:majorTickMark val="out"/>
        <c:minorTickMark val="none"/>
        <c:tickLblPos val="nextTo"/>
        <c:crossAx val="342809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445136954293489"/>
          <c:y val="1.6524894615445797E-2"/>
          <c:w val="0.84443376207209986"/>
          <c:h val="0.91346647193294384"/>
        </c:manualLayout>
      </c:layout>
      <c:barChart>
        <c:barDir val="bar"/>
        <c:grouping val="clustered"/>
        <c:varyColors val="0"/>
        <c:ser>
          <c:idx val="0"/>
          <c:order val="0"/>
          <c:tx>
            <c:strRef>
              <c:f>Sheet1!$B$1</c:f>
              <c:strCache>
                <c:ptCount val="1"/>
                <c:pt idx="0">
                  <c:v>Poverty Rate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Lindenwold borough</c:v>
                </c:pt>
                <c:pt idx="1">
                  <c:v>Camden city</c:v>
                </c:pt>
                <c:pt idx="2">
                  <c:v>Merchantville borough</c:v>
                </c:pt>
                <c:pt idx="3">
                  <c:v>Woodlynne borough</c:v>
                </c:pt>
                <c:pt idx="4">
                  <c:v>Audubon Park borough</c:v>
                </c:pt>
                <c:pt idx="5">
                  <c:v>Somerdale borough</c:v>
                </c:pt>
                <c:pt idx="6">
                  <c:v>Lawnside borough</c:v>
                </c:pt>
                <c:pt idx="7">
                  <c:v>Pennsauken township</c:v>
                </c:pt>
                <c:pt idx="8">
                  <c:v>Pine Hill borough</c:v>
                </c:pt>
                <c:pt idx="9">
                  <c:v>Bellmawr borough</c:v>
                </c:pt>
              </c:strCache>
            </c:strRef>
          </c:cat>
          <c:val>
            <c:numRef>
              <c:f>Sheet1!$B$2:$B$11</c:f>
              <c:numCache>
                <c:formatCode>0%</c:formatCode>
                <c:ptCount val="10"/>
                <c:pt idx="0">
                  <c:v>0.34599999999999997</c:v>
                </c:pt>
                <c:pt idx="1">
                  <c:v>0.34200000000000003</c:v>
                </c:pt>
                <c:pt idx="2">
                  <c:v>0.26</c:v>
                </c:pt>
                <c:pt idx="3">
                  <c:v>0.23300000000000001</c:v>
                </c:pt>
                <c:pt idx="4">
                  <c:v>0.215</c:v>
                </c:pt>
                <c:pt idx="5">
                  <c:v>0.20599999999999999</c:v>
                </c:pt>
                <c:pt idx="6">
                  <c:v>0.185</c:v>
                </c:pt>
                <c:pt idx="7">
                  <c:v>0.185</c:v>
                </c:pt>
                <c:pt idx="8">
                  <c:v>0.17199999999999999</c:v>
                </c:pt>
                <c:pt idx="9">
                  <c:v>0.14499999999999999</c:v>
                </c:pt>
              </c:numCache>
            </c:numRef>
          </c:val>
          <c:extLst>
            <c:ext xmlns:c16="http://schemas.microsoft.com/office/drawing/2014/chart" uri="{C3380CC4-5D6E-409C-BE32-E72D297353CC}">
              <c16:uniqueId val="{00000000-9387-42DF-8A2C-FECD6E8874E8}"/>
            </c:ext>
          </c:extLst>
        </c:ser>
        <c:ser>
          <c:idx val="1"/>
          <c:order val="1"/>
          <c:tx>
            <c:strRef>
              <c:f>Sheet1!$C$1</c:f>
              <c:strCache>
                <c:ptCount val="1"/>
                <c:pt idx="0">
                  <c:v>Camden Avg. 13.90%</c:v>
                </c:pt>
              </c:strCache>
            </c:strRef>
          </c:tx>
          <c:spPr>
            <a:no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Lindenwold borough</c:v>
                </c:pt>
                <c:pt idx="1">
                  <c:v>Camden city</c:v>
                </c:pt>
                <c:pt idx="2">
                  <c:v>Merchantville borough</c:v>
                </c:pt>
                <c:pt idx="3">
                  <c:v>Woodlynne borough</c:v>
                </c:pt>
                <c:pt idx="4">
                  <c:v>Audubon Park borough</c:v>
                </c:pt>
                <c:pt idx="5">
                  <c:v>Somerdale borough</c:v>
                </c:pt>
                <c:pt idx="6">
                  <c:v>Lawnside borough</c:v>
                </c:pt>
                <c:pt idx="7">
                  <c:v>Pennsauken township</c:v>
                </c:pt>
                <c:pt idx="8">
                  <c:v>Pine Hill borough</c:v>
                </c:pt>
                <c:pt idx="9">
                  <c:v>Bellmawr borough</c:v>
                </c:pt>
              </c:strCache>
            </c:strRef>
          </c:cat>
          <c:val>
            <c:numRef>
              <c:f>Sheet1!$C$2:$C$11</c:f>
              <c:numCache>
                <c:formatCode>0%</c:formatCode>
                <c:ptCount val="10"/>
                <c:pt idx="0">
                  <c:v>0.13900000000000001</c:v>
                </c:pt>
                <c:pt idx="1">
                  <c:v>0.13900000000000001</c:v>
                </c:pt>
                <c:pt idx="2">
                  <c:v>0.13900000000000001</c:v>
                </c:pt>
                <c:pt idx="3">
                  <c:v>0.13900000000000001</c:v>
                </c:pt>
                <c:pt idx="4">
                  <c:v>0.13900000000000001</c:v>
                </c:pt>
                <c:pt idx="5">
                  <c:v>0.13900000000000001</c:v>
                </c:pt>
                <c:pt idx="6">
                  <c:v>0.13900000000000001</c:v>
                </c:pt>
                <c:pt idx="7">
                  <c:v>0.13900000000000001</c:v>
                </c:pt>
                <c:pt idx="8">
                  <c:v>0.13900000000000001</c:v>
                </c:pt>
                <c:pt idx="9">
                  <c:v>0.13900000000000001</c:v>
                </c:pt>
              </c:numCache>
            </c:numRef>
          </c:val>
          <c:extLst>
            <c:ext xmlns:c16="http://schemas.microsoft.com/office/drawing/2014/chart" uri="{C3380CC4-5D6E-409C-BE32-E72D297353CC}">
              <c16:uniqueId val="{00000000-E7BE-4383-8DC8-A14CF706F22E}"/>
            </c:ext>
          </c:extLst>
        </c:ser>
        <c:dLbls>
          <c:showLegendKey val="0"/>
          <c:showVal val="0"/>
          <c:showCatName val="0"/>
          <c:showSerName val="0"/>
          <c:showPercent val="0"/>
          <c:showBubbleSize val="0"/>
        </c:dLbls>
        <c:gapWidth val="182"/>
        <c:axId val="343056520"/>
        <c:axId val="343056912"/>
      </c:barChart>
      <c:catAx>
        <c:axId val="343056520"/>
        <c:scaling>
          <c:orientation val="minMax"/>
        </c:scaling>
        <c:delete val="0"/>
        <c:axPos val="l"/>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3056912"/>
        <c:crosses val="autoZero"/>
        <c:auto val="1"/>
        <c:lblAlgn val="ctr"/>
        <c:lblOffset val="100"/>
        <c:noMultiLvlLbl val="0"/>
      </c:catAx>
      <c:valAx>
        <c:axId val="343056912"/>
        <c:scaling>
          <c:orientation val="minMax"/>
          <c:max val="0.8"/>
        </c:scaling>
        <c:delete val="1"/>
        <c:axPos val="b"/>
        <c:numFmt formatCode="0%" sourceLinked="1"/>
        <c:majorTickMark val="out"/>
        <c:minorTickMark val="none"/>
        <c:tickLblPos val="nextTo"/>
        <c:crossAx val="343056520"/>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15886059623392415"/>
          <c:y val="0.92248508709138632"/>
          <c:w val="0.20569431962237375"/>
          <c:h val="4.06639226914817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Severe Housing Cost Burden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Sheet1!$B$2:$B$22</c:f>
              <c:numCache>
                <c:formatCode>0%</c:formatCode>
                <c:ptCount val="21"/>
                <c:pt idx="0">
                  <c:v>0.11843377708</c:v>
                </c:pt>
                <c:pt idx="1">
                  <c:v>0.12911939491999999</c:v>
                </c:pt>
                <c:pt idx="2">
                  <c:v>0.13336631646</c:v>
                </c:pt>
                <c:pt idx="3">
                  <c:v>0.13711081952000001</c:v>
                </c:pt>
                <c:pt idx="4">
                  <c:v>0.13728832297999999</c:v>
                </c:pt>
                <c:pt idx="5">
                  <c:v>0.13837917212</c:v>
                </c:pt>
                <c:pt idx="6">
                  <c:v>0.14530348488</c:v>
                </c:pt>
                <c:pt idx="7">
                  <c:v>0.15554969057000001</c:v>
                </c:pt>
                <c:pt idx="8">
                  <c:v>0.15887685328000001</c:v>
                </c:pt>
                <c:pt idx="9">
                  <c:v>0.15973886456</c:v>
                </c:pt>
                <c:pt idx="10">
                  <c:v>0.16085989621999999</c:v>
                </c:pt>
                <c:pt idx="11">
                  <c:v>0.16304435818999999</c:v>
                </c:pt>
                <c:pt idx="12">
                  <c:v>0.16459204867999999</c:v>
                </c:pt>
                <c:pt idx="14">
                  <c:v>0.17817396567999999</c:v>
                </c:pt>
                <c:pt idx="15">
                  <c:v>0.17919722900999999</c:v>
                </c:pt>
                <c:pt idx="16">
                  <c:v>0.18702891863000001</c:v>
                </c:pt>
                <c:pt idx="17">
                  <c:v>0.20053653952</c:v>
                </c:pt>
                <c:pt idx="18">
                  <c:v>0.20567278222999999</c:v>
                </c:pt>
                <c:pt idx="19">
                  <c:v>0.21890538624</c:v>
                </c:pt>
                <c:pt idx="20">
                  <c:v>0.23490675723000001</c:v>
                </c:pt>
              </c:numCache>
            </c:numRef>
          </c:val>
          <c:extLst>
            <c:ext xmlns:c16="http://schemas.microsoft.com/office/drawing/2014/chart" uri="{C3380CC4-5D6E-409C-BE32-E72D297353CC}">
              <c16:uniqueId val="{00000000-12E6-4172-A066-5D780C1D65D2}"/>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20"/>
            <c:invertIfNegative val="0"/>
            <c:bubble3D val="0"/>
            <c:spPr>
              <a:solidFill>
                <a:schemeClr val="bg1">
                  <a:lumMod val="75000"/>
                </a:schemeClr>
              </a:solidFill>
              <a:ln>
                <a:noFill/>
              </a:ln>
              <a:effectLst/>
            </c:spPr>
            <c:extLst>
              <c:ext xmlns:c16="http://schemas.microsoft.com/office/drawing/2014/chart" uri="{C3380CC4-5D6E-409C-BE32-E72D297353CC}">
                <c16:uniqueId val="{00000004-12E6-4172-A066-5D780C1D65D2}"/>
              </c:ext>
            </c:extLst>
          </c:dPt>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Sheet1!$C$2:$C$22</c:f>
              <c:numCache>
                <c:formatCode>General</c:formatCode>
                <c:ptCount val="21"/>
                <c:pt idx="13">
                  <c:v>0.16995598247999999</c:v>
                </c:pt>
              </c:numCache>
            </c:numRef>
          </c:val>
          <c:extLst>
            <c:ext xmlns:c16="http://schemas.microsoft.com/office/drawing/2014/chart" uri="{C3380CC4-5D6E-409C-BE32-E72D297353CC}">
              <c16:uniqueId val="{00000001-12E6-4172-A066-5D780C1D65D2}"/>
            </c:ext>
          </c:extLst>
        </c:ser>
        <c:ser>
          <c:idx val="2"/>
          <c:order val="2"/>
          <c:tx>
            <c:strRef>
              <c:f>Sheet1!$D$1</c:f>
              <c:strCache>
                <c:ptCount val="1"/>
                <c:pt idx="0">
                  <c:v>NJ Avg. 17%</c:v>
                </c:pt>
              </c:strCache>
            </c:strRef>
          </c:tx>
          <c:spPr>
            <a:solidFill>
              <a:schemeClr val="bg1"/>
            </a:solidFill>
            <a:ln>
              <a:noFill/>
            </a:ln>
            <a:effectLst/>
          </c:spPr>
          <c:invertIfNegative val="0"/>
          <c:trendline>
            <c:name>NJ avg 19%</c:name>
            <c:spPr>
              <a:ln w="19050" cap="rnd">
                <a:solidFill>
                  <a:schemeClr val="accent3"/>
                </a:solidFill>
                <a:prstDash val="sysDot"/>
              </a:ln>
              <a:effectLst/>
            </c:spPr>
            <c:trendlineType val="linear"/>
            <c:dispRSqr val="0"/>
            <c:dispEq val="0"/>
          </c:trendline>
          <c:cat>
            <c:strRef>
              <c:f>Sheet1!$A$2:$A$22</c:f>
              <c:strCache>
                <c:ptCount val="21"/>
                <c:pt idx="0">
                  <c:v>Hunterdon</c:v>
                </c:pt>
                <c:pt idx="1">
                  <c:v>Sussex</c:v>
                </c:pt>
                <c:pt idx="2">
                  <c:v>Burlington</c:v>
                </c:pt>
                <c:pt idx="3">
                  <c:v>Somerset</c:v>
                </c:pt>
                <c:pt idx="4">
                  <c:v>Gloucester</c:v>
                </c:pt>
                <c:pt idx="5">
                  <c:v>Morris</c:v>
                </c:pt>
                <c:pt idx="6">
                  <c:v>Warren</c:v>
                </c:pt>
                <c:pt idx="7">
                  <c:v>Middlesex</c:v>
                </c:pt>
                <c:pt idx="8">
                  <c:v>Monmouth</c:v>
                </c:pt>
                <c:pt idx="9">
                  <c:v>Salem</c:v>
                </c:pt>
                <c:pt idx="10">
                  <c:v>Cape May</c:v>
                </c:pt>
                <c:pt idx="11">
                  <c:v>Ocean</c:v>
                </c:pt>
                <c:pt idx="12">
                  <c:v>Mercer</c:v>
                </c:pt>
                <c:pt idx="13">
                  <c:v>Camden</c:v>
                </c:pt>
                <c:pt idx="14">
                  <c:v>Bergen</c:v>
                </c:pt>
                <c:pt idx="15">
                  <c:v>Union</c:v>
                </c:pt>
                <c:pt idx="16">
                  <c:v>Atlantic</c:v>
                </c:pt>
                <c:pt idx="17">
                  <c:v>Cumberland</c:v>
                </c:pt>
                <c:pt idx="18">
                  <c:v>Hudson</c:v>
                </c:pt>
                <c:pt idx="19">
                  <c:v>Passaic</c:v>
                </c:pt>
                <c:pt idx="20">
                  <c:v>Essex</c:v>
                </c:pt>
              </c:strCache>
            </c:strRef>
          </c:cat>
          <c:val>
            <c:numRef>
              <c:f>Sheet1!$D$2:$D$22</c:f>
              <c:numCache>
                <c:formatCode>0%</c:formatCode>
                <c:ptCount val="21"/>
                <c:pt idx="0">
                  <c:v>0.17</c:v>
                </c:pt>
                <c:pt idx="1">
                  <c:v>0.17</c:v>
                </c:pt>
                <c:pt idx="2">
                  <c:v>0.17</c:v>
                </c:pt>
                <c:pt idx="3">
                  <c:v>0.17</c:v>
                </c:pt>
                <c:pt idx="4">
                  <c:v>0.17</c:v>
                </c:pt>
                <c:pt idx="5">
                  <c:v>0.17</c:v>
                </c:pt>
                <c:pt idx="6">
                  <c:v>0.17</c:v>
                </c:pt>
                <c:pt idx="7">
                  <c:v>0.17</c:v>
                </c:pt>
                <c:pt idx="8">
                  <c:v>0.17</c:v>
                </c:pt>
                <c:pt idx="9">
                  <c:v>0.17</c:v>
                </c:pt>
                <c:pt idx="10">
                  <c:v>0.17</c:v>
                </c:pt>
                <c:pt idx="11">
                  <c:v>0.17</c:v>
                </c:pt>
                <c:pt idx="12">
                  <c:v>0.17</c:v>
                </c:pt>
                <c:pt idx="13">
                  <c:v>0.17</c:v>
                </c:pt>
                <c:pt idx="14">
                  <c:v>0.17</c:v>
                </c:pt>
                <c:pt idx="15">
                  <c:v>0.17</c:v>
                </c:pt>
                <c:pt idx="16">
                  <c:v>0.17</c:v>
                </c:pt>
                <c:pt idx="17">
                  <c:v>0.17</c:v>
                </c:pt>
                <c:pt idx="18">
                  <c:v>0.17</c:v>
                </c:pt>
                <c:pt idx="19">
                  <c:v>0.17</c:v>
                </c:pt>
                <c:pt idx="20">
                  <c:v>0.17</c:v>
                </c:pt>
              </c:numCache>
            </c:numRef>
          </c:val>
          <c:extLst>
            <c:ext xmlns:c16="http://schemas.microsoft.com/office/drawing/2014/chart" uri="{C3380CC4-5D6E-409C-BE32-E72D297353CC}">
              <c16:uniqueId val="{00000002-12E6-4172-A066-5D780C1D65D2}"/>
            </c:ext>
          </c:extLst>
        </c:ser>
        <c:dLbls>
          <c:showLegendKey val="0"/>
          <c:showVal val="0"/>
          <c:showCatName val="0"/>
          <c:showSerName val="0"/>
          <c:showPercent val="0"/>
          <c:showBubbleSize val="0"/>
        </c:dLbls>
        <c:gapWidth val="182"/>
        <c:axId val="339418056"/>
        <c:axId val="339418448"/>
      </c:barChart>
      <c:catAx>
        <c:axId val="33941805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39418448"/>
        <c:crosses val="autoZero"/>
        <c:auto val="1"/>
        <c:lblAlgn val="ctr"/>
        <c:lblOffset val="100"/>
        <c:noMultiLvlLbl val="0"/>
      </c:catAx>
      <c:valAx>
        <c:axId val="339418448"/>
        <c:scaling>
          <c:orientation val="minMax"/>
        </c:scaling>
        <c:delete val="1"/>
        <c:axPos val="b"/>
        <c:numFmt formatCode="0%" sourceLinked="1"/>
        <c:majorTickMark val="none"/>
        <c:minorTickMark val="none"/>
        <c:tickLblPos val="nextTo"/>
        <c:crossAx val="33941805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63822551673228345"/>
          <c:y val="0.90934454444797685"/>
          <c:w val="0.12667396653543306"/>
          <c:h val="5.087677535851710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Households with severe housing problems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Sheet1!$A$2:$A$7</c:f>
              <c:numCache>
                <c:formatCode>General</c:formatCode>
                <c:ptCount val="6"/>
                <c:pt idx="0">
                  <c:v>2019</c:v>
                </c:pt>
                <c:pt idx="1">
                  <c:v>2020</c:v>
                </c:pt>
                <c:pt idx="2">
                  <c:v>2021</c:v>
                </c:pt>
                <c:pt idx="3">
                  <c:v>2022</c:v>
                </c:pt>
                <c:pt idx="4">
                  <c:v>2023</c:v>
                </c:pt>
                <c:pt idx="5">
                  <c:v>2024</c:v>
                </c:pt>
              </c:numCache>
            </c:numRef>
          </c:cat>
          <c:val>
            <c:numRef>
              <c:f>Sheet1!$B$2:$B$7</c:f>
              <c:numCache>
                <c:formatCode>0%</c:formatCode>
                <c:ptCount val="6"/>
                <c:pt idx="0">
                  <c:v>0.21</c:v>
                </c:pt>
                <c:pt idx="1">
                  <c:v>0.2</c:v>
                </c:pt>
                <c:pt idx="2">
                  <c:v>0.2</c:v>
                </c:pt>
                <c:pt idx="3">
                  <c:v>0.19560803591000001</c:v>
                </c:pt>
                <c:pt idx="4">
                  <c:v>0.19</c:v>
                </c:pt>
                <c:pt idx="5">
                  <c:v>0.18</c:v>
                </c:pt>
              </c:numCache>
            </c:numRef>
          </c:val>
          <c:smooth val="0"/>
          <c:extLst>
            <c:ext xmlns:c16="http://schemas.microsoft.com/office/drawing/2014/chart" uri="{C3380CC4-5D6E-409C-BE32-E72D297353CC}">
              <c16:uniqueId val="{00000000-B6F5-40C9-B08C-BFB9B91ABFE3}"/>
            </c:ext>
          </c:extLst>
        </c:ser>
        <c:dLbls>
          <c:showLegendKey val="0"/>
          <c:showVal val="0"/>
          <c:showCatName val="0"/>
          <c:showSerName val="0"/>
          <c:showPercent val="0"/>
          <c:showBubbleSize val="0"/>
        </c:dLbls>
        <c:marker val="1"/>
        <c:smooth val="0"/>
        <c:axId val="344570432"/>
        <c:axId val="344570824"/>
      </c:lineChart>
      <c:catAx>
        <c:axId val="344570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0824"/>
        <c:crosses val="autoZero"/>
        <c:auto val="1"/>
        <c:lblAlgn val="ctr"/>
        <c:lblOffset val="100"/>
        <c:noMultiLvlLbl val="0"/>
      </c:catAx>
      <c:valAx>
        <c:axId val="344570824"/>
        <c:scaling>
          <c:orientation val="minMax"/>
          <c:max val="0.60000000000000009"/>
          <c:min val="0"/>
        </c:scaling>
        <c:delete val="0"/>
        <c:axPos val="l"/>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57043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2018</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Sheet1!$B$2:$B$22</c:f>
              <c:numCache>
                <c:formatCode>0.0%</c:formatCode>
                <c:ptCount val="21"/>
                <c:pt idx="0">
                  <c:v>6.8000000000000005E-2</c:v>
                </c:pt>
                <c:pt idx="1">
                  <c:v>7.1999999999999995E-2</c:v>
                </c:pt>
                <c:pt idx="2">
                  <c:v>7.8E-2</c:v>
                </c:pt>
                <c:pt idx="3">
                  <c:v>7.9000000000000001E-2</c:v>
                </c:pt>
                <c:pt idx="4">
                  <c:v>8.4000000000000005E-2</c:v>
                </c:pt>
                <c:pt idx="5">
                  <c:v>8.4000000000000005E-2</c:v>
                </c:pt>
                <c:pt idx="6">
                  <c:v>8.8999999999999996E-2</c:v>
                </c:pt>
                <c:pt idx="7">
                  <c:v>8.8999999999999996E-2</c:v>
                </c:pt>
                <c:pt idx="8">
                  <c:v>9.2999999999999999E-2</c:v>
                </c:pt>
                <c:pt idx="9">
                  <c:v>9.4E-2</c:v>
                </c:pt>
                <c:pt idx="10">
                  <c:v>9.7000000000000003E-2</c:v>
                </c:pt>
                <c:pt idx="11">
                  <c:v>9.7000000000000003E-2</c:v>
                </c:pt>
                <c:pt idx="12" formatCode="General">
                  <c:v>0.106</c:v>
                </c:pt>
                <c:pt idx="14">
                  <c:v>0.11600000000000001</c:v>
                </c:pt>
                <c:pt idx="15">
                  <c:v>0.11899999999999999</c:v>
                </c:pt>
                <c:pt idx="16">
                  <c:v>0.121</c:v>
                </c:pt>
                <c:pt idx="17">
                  <c:v>0.122</c:v>
                </c:pt>
                <c:pt idx="18">
                  <c:v>0.124</c:v>
                </c:pt>
                <c:pt idx="19">
                  <c:v>0.13</c:v>
                </c:pt>
                <c:pt idx="20">
                  <c:v>0.13100000000000001</c:v>
                </c:pt>
              </c:numCache>
            </c:numRef>
          </c:val>
          <c:extLst>
            <c:ext xmlns:c16="http://schemas.microsoft.com/office/drawing/2014/chart" uri="{C3380CC4-5D6E-409C-BE32-E72D297353CC}">
              <c16:uniqueId val="{00000000-6B04-41B3-8E09-5A37B3148D73}"/>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Sheet1!$C$2:$C$22</c:f>
              <c:numCache>
                <c:formatCode>General</c:formatCode>
                <c:ptCount val="21"/>
                <c:pt idx="13" formatCode="0.0%">
                  <c:v>0.113</c:v>
                </c:pt>
              </c:numCache>
            </c:numRef>
          </c:val>
          <c:extLst>
            <c:ext xmlns:c16="http://schemas.microsoft.com/office/drawing/2014/chart" uri="{C3380CC4-5D6E-409C-BE32-E72D297353CC}">
              <c16:uniqueId val="{00000001-6B04-41B3-8E09-5A37B3148D73}"/>
            </c:ext>
          </c:extLst>
        </c:ser>
        <c:ser>
          <c:idx val="2"/>
          <c:order val="2"/>
          <c:tx>
            <c:strRef>
              <c:f>Sheet1!$D$1</c:f>
              <c:strCache>
                <c:ptCount val="1"/>
                <c:pt idx="0">
                  <c:v>US avg. 13.5%</c:v>
                </c:pt>
              </c:strCache>
            </c:strRef>
          </c:tx>
          <c:spPr>
            <a:solidFill>
              <a:schemeClr val="bg1"/>
            </a:solidFill>
            <a:ln>
              <a:solidFill>
                <a:schemeClr val="bg1"/>
              </a:solidFill>
            </a:ln>
            <a:effectLst/>
          </c:spPr>
          <c:invertIfNegative val="0"/>
          <c:trendline>
            <c:name>US avg 12.5%</c:nam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Sheet1!$D$2:$D$22</c:f>
              <c:numCache>
                <c:formatCode>0.00%</c:formatCode>
                <c:ptCount val="21"/>
                <c:pt idx="0">
                  <c:v>0.13500000000000001</c:v>
                </c:pt>
                <c:pt idx="1">
                  <c:v>0.13500000000000001</c:v>
                </c:pt>
                <c:pt idx="2">
                  <c:v>0.13500000000000001</c:v>
                </c:pt>
                <c:pt idx="3">
                  <c:v>0.13500000000000001</c:v>
                </c:pt>
                <c:pt idx="4">
                  <c:v>0.13500000000000001</c:v>
                </c:pt>
                <c:pt idx="5">
                  <c:v>0.13500000000000001</c:v>
                </c:pt>
                <c:pt idx="6">
                  <c:v>0.13500000000000001</c:v>
                </c:pt>
                <c:pt idx="7">
                  <c:v>0.13500000000000001</c:v>
                </c:pt>
                <c:pt idx="8">
                  <c:v>0.13500000000000001</c:v>
                </c:pt>
                <c:pt idx="9">
                  <c:v>0.13500000000000001</c:v>
                </c:pt>
                <c:pt idx="10">
                  <c:v>0.13500000000000001</c:v>
                </c:pt>
                <c:pt idx="11">
                  <c:v>0.13500000000000001</c:v>
                </c:pt>
                <c:pt idx="12">
                  <c:v>0.13500000000000001</c:v>
                </c:pt>
                <c:pt idx="13">
                  <c:v>0.13500000000000001</c:v>
                </c:pt>
                <c:pt idx="14">
                  <c:v>0.13500000000000001</c:v>
                </c:pt>
                <c:pt idx="15">
                  <c:v>0.13500000000000001</c:v>
                </c:pt>
                <c:pt idx="16">
                  <c:v>0.13500000000000001</c:v>
                </c:pt>
                <c:pt idx="17">
                  <c:v>0.13500000000000001</c:v>
                </c:pt>
                <c:pt idx="18">
                  <c:v>0.13500000000000001</c:v>
                </c:pt>
                <c:pt idx="19">
                  <c:v>0.13500000000000001</c:v>
                </c:pt>
                <c:pt idx="20">
                  <c:v>0.13500000000000001</c:v>
                </c:pt>
              </c:numCache>
            </c:numRef>
          </c:val>
          <c:extLst>
            <c:ext xmlns:c16="http://schemas.microsoft.com/office/drawing/2014/chart" uri="{C3380CC4-5D6E-409C-BE32-E72D297353CC}">
              <c16:uniqueId val="{00000002-6B04-41B3-8E09-5A37B3148D73}"/>
            </c:ext>
          </c:extLst>
        </c:ser>
        <c:ser>
          <c:idx val="3"/>
          <c:order val="3"/>
          <c:tx>
            <c:strRef>
              <c:f>Sheet1!$E$1</c:f>
              <c:strCache>
                <c:ptCount val="1"/>
                <c:pt idx="0">
                  <c:v>NJ avg. 10.7%</c:v>
                </c:pt>
              </c:strCache>
            </c:strRef>
          </c:tx>
          <c:spPr>
            <a:solidFill>
              <a:schemeClr val="bg1"/>
            </a:solidFill>
            <a:ln>
              <a:noFill/>
            </a:ln>
            <a:effectLst/>
          </c:spPr>
          <c:invertIfNegative val="0"/>
          <c:trendline>
            <c:name>NJ avg 9.6%</c:name>
            <c:spPr>
              <a:ln w="19050" cap="rnd">
                <a:solidFill>
                  <a:schemeClr val="accent4"/>
                </a:solidFill>
                <a:prstDash val="sysDot"/>
              </a:ln>
              <a:effectLst/>
            </c:spPr>
            <c:trendlineType val="linear"/>
            <c:dispRSqr val="0"/>
            <c:dispEq val="0"/>
          </c:trendline>
          <c:cat>
            <c:strRef>
              <c:f>Sheet1!$A$2:$A$22</c:f>
              <c:strCache>
                <c:ptCount val="21"/>
                <c:pt idx="0">
                  <c:v>Hunterdon</c:v>
                </c:pt>
                <c:pt idx="1">
                  <c:v>Somerset</c:v>
                </c:pt>
                <c:pt idx="2">
                  <c:v>Morris</c:v>
                </c:pt>
                <c:pt idx="3">
                  <c:v>Burlington</c:v>
                </c:pt>
                <c:pt idx="4">
                  <c:v>Monmouth</c:v>
                </c:pt>
                <c:pt idx="5">
                  <c:v>Sussex</c:v>
                </c:pt>
                <c:pt idx="6">
                  <c:v>Bergen</c:v>
                </c:pt>
                <c:pt idx="7">
                  <c:v>Gloucester</c:v>
                </c:pt>
                <c:pt idx="8">
                  <c:v>Middlesex</c:v>
                </c:pt>
                <c:pt idx="9">
                  <c:v>Union</c:v>
                </c:pt>
                <c:pt idx="10">
                  <c:v>Mercer</c:v>
                </c:pt>
                <c:pt idx="11">
                  <c:v>Warren</c:v>
                </c:pt>
                <c:pt idx="12">
                  <c:v>Ocean</c:v>
                </c:pt>
                <c:pt idx="13">
                  <c:v>Camden</c:v>
                </c:pt>
                <c:pt idx="14">
                  <c:v>Essex</c:v>
                </c:pt>
                <c:pt idx="15">
                  <c:v>Cape May</c:v>
                </c:pt>
                <c:pt idx="16">
                  <c:v>Salem</c:v>
                </c:pt>
                <c:pt idx="17">
                  <c:v>Atlantic</c:v>
                </c:pt>
                <c:pt idx="18">
                  <c:v>Passaic</c:v>
                </c:pt>
                <c:pt idx="19">
                  <c:v>Hudson</c:v>
                </c:pt>
                <c:pt idx="20">
                  <c:v>Cumberland</c:v>
                </c:pt>
              </c:strCache>
            </c:strRef>
          </c:cat>
          <c:val>
            <c:numRef>
              <c:f>Sheet1!$E$2:$E$22</c:f>
              <c:numCache>
                <c:formatCode>0.00%</c:formatCode>
                <c:ptCount val="21"/>
                <c:pt idx="0">
                  <c:v>0.107</c:v>
                </c:pt>
                <c:pt idx="1">
                  <c:v>0.107</c:v>
                </c:pt>
                <c:pt idx="2">
                  <c:v>0.107</c:v>
                </c:pt>
                <c:pt idx="3">
                  <c:v>0.107</c:v>
                </c:pt>
                <c:pt idx="4">
                  <c:v>0.107</c:v>
                </c:pt>
                <c:pt idx="5">
                  <c:v>0.107</c:v>
                </c:pt>
                <c:pt idx="6">
                  <c:v>0.107</c:v>
                </c:pt>
                <c:pt idx="7">
                  <c:v>0.107</c:v>
                </c:pt>
                <c:pt idx="8">
                  <c:v>0.107</c:v>
                </c:pt>
                <c:pt idx="9">
                  <c:v>0.107</c:v>
                </c:pt>
                <c:pt idx="10">
                  <c:v>0.107</c:v>
                </c:pt>
                <c:pt idx="11">
                  <c:v>0.107</c:v>
                </c:pt>
                <c:pt idx="12">
                  <c:v>0.107</c:v>
                </c:pt>
                <c:pt idx="13">
                  <c:v>0.107</c:v>
                </c:pt>
                <c:pt idx="14">
                  <c:v>0.107</c:v>
                </c:pt>
                <c:pt idx="15">
                  <c:v>0.107</c:v>
                </c:pt>
                <c:pt idx="16">
                  <c:v>0.107</c:v>
                </c:pt>
                <c:pt idx="17">
                  <c:v>0.107</c:v>
                </c:pt>
                <c:pt idx="18">
                  <c:v>0.107</c:v>
                </c:pt>
                <c:pt idx="19">
                  <c:v>0.107</c:v>
                </c:pt>
                <c:pt idx="20">
                  <c:v>0.107</c:v>
                </c:pt>
              </c:numCache>
            </c:numRef>
          </c:val>
          <c:extLst>
            <c:ext xmlns:c16="http://schemas.microsoft.com/office/drawing/2014/chart" uri="{C3380CC4-5D6E-409C-BE32-E72D297353CC}">
              <c16:uniqueId val="{00000004-6B04-41B3-8E09-5A37B3148D73}"/>
            </c:ext>
          </c:extLst>
        </c:ser>
        <c:dLbls>
          <c:showLegendKey val="0"/>
          <c:showVal val="0"/>
          <c:showCatName val="0"/>
          <c:showSerName val="0"/>
          <c:showPercent val="0"/>
          <c:showBubbleSize val="0"/>
        </c:dLbls>
        <c:gapWidth val="182"/>
        <c:axId val="344572784"/>
        <c:axId val="344573176"/>
      </c:barChart>
      <c:catAx>
        <c:axId val="344572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b"/>
        <c:numFmt formatCode="0.0%" sourceLinked="1"/>
        <c:majorTickMark val="none"/>
        <c:minorTickMark val="none"/>
        <c:tickLblPos val="nextTo"/>
        <c:crossAx val="344572784"/>
        <c:crosses val="autoZero"/>
        <c:crossBetween val="between"/>
      </c:valAx>
      <c:spPr>
        <a:noFill/>
        <a:ln>
          <a:noFill/>
        </a:ln>
        <a:effectLst/>
      </c:spPr>
    </c:plotArea>
    <c:legend>
      <c:legendPos val="b"/>
      <c:legendEntry>
        <c:idx val="2"/>
        <c:delete val="1"/>
      </c:legendEntry>
      <c:legendEntry>
        <c:idx val="3"/>
        <c:delete val="1"/>
      </c:legendEntry>
      <c:legendEntry>
        <c:idx val="4"/>
        <c:delete val="1"/>
      </c:legendEntry>
      <c:legendEntry>
        <c:idx val="5"/>
        <c:delete val="1"/>
      </c:legendEntry>
      <c:layout>
        <c:manualLayout>
          <c:xMode val="edge"/>
          <c:yMode val="edge"/>
          <c:x val="0.53810994011743318"/>
          <c:y val="0.90222301588745113"/>
          <c:w val="0.40255720964566927"/>
          <c:h val="4.796234941176492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food insecurity</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Sheet1!$A$2:$A$4</c:f>
              <c:numCache>
                <c:formatCode>General</c:formatCode>
                <c:ptCount val="3"/>
                <c:pt idx="0">
                  <c:v>2020</c:v>
                </c:pt>
                <c:pt idx="1">
                  <c:v>2021</c:v>
                </c:pt>
                <c:pt idx="2">
                  <c:v>2022</c:v>
                </c:pt>
              </c:numCache>
            </c:numRef>
          </c:cat>
          <c:val>
            <c:numRef>
              <c:f>Sheet1!$B$2:$B$4</c:f>
              <c:numCache>
                <c:formatCode>0.0%</c:formatCode>
                <c:ptCount val="3"/>
                <c:pt idx="0">
                  <c:v>0.109</c:v>
                </c:pt>
                <c:pt idx="1">
                  <c:v>9.0999999999999998E-2</c:v>
                </c:pt>
                <c:pt idx="2">
                  <c:v>0.113</c:v>
                </c:pt>
              </c:numCache>
            </c:numRef>
          </c:val>
          <c:smooth val="0"/>
          <c:extLst>
            <c:ext xmlns:c16="http://schemas.microsoft.com/office/drawing/2014/chart" uri="{C3380CC4-5D6E-409C-BE32-E72D297353CC}">
              <c16:uniqueId val="{00000000-5FDF-431D-BAE4-16CB1CB28D49}"/>
            </c:ext>
          </c:extLst>
        </c:ser>
        <c:dLbls>
          <c:showLegendKey val="0"/>
          <c:showVal val="0"/>
          <c:showCatName val="0"/>
          <c:showSerName val="0"/>
          <c:showPercent val="0"/>
          <c:showBubbleSize val="0"/>
        </c:dLbls>
        <c:marker val="1"/>
        <c:smooth val="0"/>
        <c:axId val="343887712"/>
        <c:axId val="343888104"/>
      </c:lineChart>
      <c:catAx>
        <c:axId val="343887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3888104"/>
        <c:crosses val="autoZero"/>
        <c:auto val="1"/>
        <c:lblAlgn val="ctr"/>
        <c:lblOffset val="100"/>
        <c:noMultiLvlLbl val="0"/>
      </c:catAx>
      <c:valAx>
        <c:axId val="343888104"/>
        <c:scaling>
          <c:orientation val="minMax"/>
        </c:scaling>
        <c:delete val="1"/>
        <c:axPos val="l"/>
        <c:numFmt formatCode="0.0%" sourceLinked="1"/>
        <c:majorTickMark val="out"/>
        <c:minorTickMark val="none"/>
        <c:tickLblPos val="nextTo"/>
        <c:crossAx val="343887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6349164808156211E-2"/>
          <c:y val="6.931305557506362E-2"/>
          <c:w val="0.91052944790860679"/>
          <c:h val="0.71046591961533778"/>
        </c:manualLayout>
      </c:layout>
      <c:lineChart>
        <c:grouping val="standard"/>
        <c:varyColors val="0"/>
        <c:ser>
          <c:idx val="2"/>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2018</c:v>
                </c:pt>
                <c:pt idx="1">
                  <c:v>2019</c:v>
                </c:pt>
                <c:pt idx="2">
                  <c:v>2020</c:v>
                </c:pt>
                <c:pt idx="3">
                  <c:v>2021</c:v>
                </c:pt>
                <c:pt idx="4">
                  <c:v>2022</c:v>
                </c:pt>
              </c:strCache>
            </c:strRef>
          </c:cat>
          <c:val>
            <c:numRef>
              <c:f>Sheet1!$A$2:$E$2</c:f>
              <c:numCache>
                <c:formatCode>_(* #,##0_);_(* \(#,##0\);_(* "-"??_);_(@_)</c:formatCode>
                <c:ptCount val="5"/>
                <c:pt idx="0">
                  <c:v>10074</c:v>
                </c:pt>
                <c:pt idx="1">
                  <c:v>10883</c:v>
                </c:pt>
                <c:pt idx="2">
                  <c:v>10141</c:v>
                </c:pt>
                <c:pt idx="3">
                  <c:v>10024</c:v>
                </c:pt>
                <c:pt idx="4">
                  <c:v>9824</c:v>
                </c:pt>
              </c:numCache>
            </c:numRef>
          </c:val>
          <c:smooth val="0"/>
          <c:extLst>
            <c:ext xmlns:c16="http://schemas.microsoft.com/office/drawing/2014/chart" uri="{C3380CC4-5D6E-409C-BE32-E72D297353CC}">
              <c16:uniqueId val="{00000001-EB54-47DF-8BCB-FF60E67D1CE0}"/>
            </c:ext>
          </c:extLst>
        </c:ser>
        <c:dLbls>
          <c:showLegendKey val="0"/>
          <c:showVal val="0"/>
          <c:showCatName val="0"/>
          <c:showSerName val="0"/>
          <c:showPercent val="0"/>
          <c:showBubbleSize val="0"/>
        </c:dLbls>
        <c:marker val="1"/>
        <c:smooth val="0"/>
        <c:axId val="344435928"/>
        <c:axId val="344436320"/>
      </c:lineChart>
      <c:catAx>
        <c:axId val="34443592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6320"/>
        <c:crosses val="autoZero"/>
        <c:auto val="1"/>
        <c:lblAlgn val="ctr"/>
        <c:lblOffset val="100"/>
        <c:noMultiLvlLbl val="0"/>
      </c:catAx>
      <c:valAx>
        <c:axId val="344436320"/>
        <c:scaling>
          <c:orientation val="minMax"/>
        </c:scaling>
        <c:delete val="0"/>
        <c:axPos val="l"/>
        <c:numFmt formatCode="_(* #,##0_);_(* \(#,##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5928"/>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col"/>
        <c:grouping val="clustered"/>
        <c:varyColors val="0"/>
        <c:ser>
          <c:idx val="0"/>
          <c:order val="0"/>
          <c:tx>
            <c:strRef>
              <c:f>Sheet1!$A$2</c:f>
              <c:strCache>
                <c:ptCount val="1"/>
                <c:pt idx="0">
                  <c:v>Camden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Sheet1!$B$2:$H$2</c:f>
              <c:numCache>
                <c:formatCode>0%</c:formatCode>
                <c:ptCount val="7"/>
                <c:pt idx="0">
                  <c:v>0.623</c:v>
                </c:pt>
                <c:pt idx="1">
                  <c:v>0.22700000000000001</c:v>
                </c:pt>
                <c:pt idx="2">
                  <c:v>2.7E-2</c:v>
                </c:pt>
                <c:pt idx="3">
                  <c:v>7.4999999999999997E-2</c:v>
                </c:pt>
                <c:pt idx="4">
                  <c:v>2E-3</c:v>
                </c:pt>
                <c:pt idx="5">
                  <c:v>0.16700000000000001</c:v>
                </c:pt>
                <c:pt idx="6">
                  <c:v>0.19500000000000001</c:v>
                </c:pt>
              </c:numCache>
            </c:numRef>
          </c:val>
          <c:extLst>
            <c:ext xmlns:c16="http://schemas.microsoft.com/office/drawing/2014/chart" uri="{C3380CC4-5D6E-409C-BE32-E72D297353CC}">
              <c16:uniqueId val="{00000000-4EE0-4DB6-B3DC-1B4C57B2B304}"/>
            </c:ext>
          </c:extLst>
        </c:ser>
        <c:ser>
          <c:idx val="1"/>
          <c:order val="1"/>
          <c:tx>
            <c:strRef>
              <c:f>Sheet1!$A$3</c:f>
              <c:strCache>
                <c:ptCount val="1"/>
                <c:pt idx="0">
                  <c:v>New Jersey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Sheet1!$B$1:$H$1</c:f>
              <c:strCache>
                <c:ptCount val="7"/>
                <c:pt idx="0">
                  <c:v>White</c:v>
                </c:pt>
                <c:pt idx="1">
                  <c:v>Black/ African American</c:v>
                </c:pt>
                <c:pt idx="2">
                  <c:v>American Indian/ Alaska Native</c:v>
                </c:pt>
                <c:pt idx="3">
                  <c:v>Asian</c:v>
                </c:pt>
                <c:pt idx="4">
                  <c:v>Native Hawaiian/ Other PI</c:v>
                </c:pt>
                <c:pt idx="5">
                  <c:v>Other</c:v>
                </c:pt>
                <c:pt idx="6">
                  <c:v>Hispanic/ Latino</c:v>
                </c:pt>
              </c:strCache>
            </c:strRef>
          </c:cat>
          <c:val>
            <c:numRef>
              <c:f>Sheet1!$B$3:$H$3</c:f>
              <c:numCache>
                <c:formatCode>0%</c:formatCode>
                <c:ptCount val="7"/>
                <c:pt idx="0">
                  <c:v>0.64400000000000002</c:v>
                </c:pt>
                <c:pt idx="1">
                  <c:v>0.153</c:v>
                </c:pt>
                <c:pt idx="2">
                  <c:v>1.9E-2</c:v>
                </c:pt>
                <c:pt idx="3">
                  <c:v>0.114</c:v>
                </c:pt>
                <c:pt idx="4">
                  <c:v>1E-3</c:v>
                </c:pt>
                <c:pt idx="5">
                  <c:v>0.2</c:v>
                </c:pt>
                <c:pt idx="6">
                  <c:v>0.22700000000000001</c:v>
                </c:pt>
              </c:numCache>
            </c:numRef>
          </c:val>
          <c:extLst>
            <c:ext xmlns:c16="http://schemas.microsoft.com/office/drawing/2014/chart" uri="{C3380CC4-5D6E-409C-BE32-E72D297353CC}">
              <c16:uniqueId val="{00000001-4EE0-4DB6-B3DC-1B4C57B2B304}"/>
            </c:ext>
          </c:extLst>
        </c:ser>
        <c:dLbls>
          <c:showLegendKey val="0"/>
          <c:showVal val="0"/>
          <c:showCatName val="0"/>
          <c:showSerName val="0"/>
          <c:showPercent val="0"/>
          <c:showBubbleSize val="0"/>
        </c:dLbls>
        <c:gapWidth val="100"/>
        <c:overlap val="-24"/>
        <c:axId val="339281288"/>
        <c:axId val="160337472"/>
      </c:barChart>
      <c:catAx>
        <c:axId val="339281288"/>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160337472"/>
        <c:crosses val="autoZero"/>
        <c:auto val="1"/>
        <c:lblAlgn val="ctr"/>
        <c:lblOffset val="100"/>
        <c:noMultiLvlLbl val="0"/>
      </c:catAx>
      <c:valAx>
        <c:axId val="160337472"/>
        <c:scaling>
          <c:orientation val="minMax"/>
          <c:max val="1"/>
        </c:scaling>
        <c:delete val="1"/>
        <c:axPos val="l"/>
        <c:numFmt formatCode="0%" sourceLinked="1"/>
        <c:majorTickMark val="none"/>
        <c:minorTickMark val="none"/>
        <c:tickLblPos val="nextTo"/>
        <c:crossAx val="339281288"/>
        <c:crosses val="autoZero"/>
        <c:crossBetween val="between"/>
      </c:valAx>
      <c:spPr>
        <a:noFill/>
        <a:ln>
          <a:noFill/>
        </a:ln>
        <a:effectLst/>
      </c:spPr>
    </c:plotArea>
    <c:legend>
      <c:legendPos val="b"/>
      <c:layout>
        <c:manualLayout>
          <c:xMode val="edge"/>
          <c:yMode val="edge"/>
          <c:x val="0.73494512795275579"/>
          <c:y val="4.9214272898599025E-2"/>
          <c:w val="0.17056742125984253"/>
          <c:h val="3.8794052743309583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2019</c:v>
                </c:pt>
                <c:pt idx="1">
                  <c:v>2020</c:v>
                </c:pt>
                <c:pt idx="2">
                  <c:v>2021</c:v>
                </c:pt>
                <c:pt idx="3">
                  <c:v>2022</c:v>
                </c:pt>
                <c:pt idx="4">
                  <c:v>2023</c:v>
                </c:pt>
              </c:strCache>
            </c:strRef>
          </c:cat>
          <c:val>
            <c:numRef>
              <c:f>Sheet1!$A$2:$E$2</c:f>
              <c:numCache>
                <c:formatCode>General</c:formatCode>
                <c:ptCount val="5"/>
                <c:pt idx="0" formatCode="#,##0">
                  <c:v>31134</c:v>
                </c:pt>
                <c:pt idx="3" formatCode="#,##0">
                  <c:v>27549</c:v>
                </c:pt>
                <c:pt idx="4" formatCode="#,##0">
                  <c:v>28749</c:v>
                </c:pt>
              </c:numCache>
            </c:numRef>
          </c:val>
          <c:smooth val="0"/>
          <c:extLst>
            <c:ext xmlns:c16="http://schemas.microsoft.com/office/drawing/2014/chart" uri="{C3380CC4-5D6E-409C-BE32-E72D297353CC}">
              <c16:uniqueId val="{00000000-C5C2-49CC-AC23-912B9F1E77EB}"/>
            </c:ext>
          </c:extLst>
        </c:ser>
        <c:dLbls>
          <c:showLegendKey val="0"/>
          <c:showVal val="0"/>
          <c:showCatName val="0"/>
          <c:showSerName val="0"/>
          <c:showPercent val="0"/>
          <c:showBubbleSize val="0"/>
        </c:dLbls>
        <c:marker val="1"/>
        <c:smooth val="0"/>
        <c:axId val="344437104"/>
        <c:axId val="344437496"/>
      </c:lineChart>
      <c:catAx>
        <c:axId val="3444371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496"/>
        <c:crosses val="autoZero"/>
        <c:auto val="1"/>
        <c:lblAlgn val="ctr"/>
        <c:lblOffset val="100"/>
        <c:noMultiLvlLbl val="0"/>
      </c:catAx>
      <c:valAx>
        <c:axId val="3444374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71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7701514264161132E-2"/>
          <c:y val="4.5591674429207037E-2"/>
          <c:w val="0.90544052578362488"/>
          <c:h val="0.74798431919941244"/>
        </c:manualLayout>
      </c:layout>
      <c:lineChart>
        <c:grouping val="standard"/>
        <c:varyColors val="0"/>
        <c:ser>
          <c:idx val="0"/>
          <c:order val="0"/>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Sheet1!$A$1:$E$1</c:f>
              <c:strCache>
                <c:ptCount val="5"/>
                <c:pt idx="0">
                  <c:v>2020</c:v>
                </c:pt>
                <c:pt idx="1">
                  <c:v>2021</c:v>
                </c:pt>
                <c:pt idx="2">
                  <c:v>2022</c:v>
                </c:pt>
                <c:pt idx="3">
                  <c:v>2023</c:v>
                </c:pt>
                <c:pt idx="4">
                  <c:v>2024</c:v>
                </c:pt>
              </c:strCache>
            </c:strRef>
          </c:cat>
          <c:val>
            <c:numRef>
              <c:f>Sheet1!$A$2:$E$2</c:f>
              <c:numCache>
                <c:formatCode>#,##0</c:formatCode>
                <c:ptCount val="5"/>
                <c:pt idx="0">
                  <c:v>29299</c:v>
                </c:pt>
                <c:pt idx="1">
                  <c:v>34595</c:v>
                </c:pt>
                <c:pt idx="2">
                  <c:v>33388</c:v>
                </c:pt>
                <c:pt idx="3">
                  <c:v>32688</c:v>
                </c:pt>
                <c:pt idx="4">
                  <c:v>33969</c:v>
                </c:pt>
              </c:numCache>
            </c:numRef>
          </c:val>
          <c:smooth val="0"/>
          <c:extLst>
            <c:ext xmlns:c16="http://schemas.microsoft.com/office/drawing/2014/chart" uri="{C3380CC4-5D6E-409C-BE32-E72D297353CC}">
              <c16:uniqueId val="{00000012-626F-46FC-AC93-00998AC4957B}"/>
            </c:ext>
          </c:extLst>
        </c:ser>
        <c:dLbls>
          <c:showLegendKey val="0"/>
          <c:showVal val="0"/>
          <c:showCatName val="0"/>
          <c:showSerName val="0"/>
          <c:showPercent val="0"/>
          <c:showBubbleSize val="0"/>
        </c:dLbls>
        <c:marker val="1"/>
        <c:smooth val="0"/>
        <c:axId val="344438280"/>
        <c:axId val="344438672"/>
      </c:lineChart>
      <c:catAx>
        <c:axId val="3444382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672"/>
        <c:crosses val="autoZero"/>
        <c:auto val="1"/>
        <c:lblAlgn val="ctr"/>
        <c:lblOffset val="100"/>
        <c:noMultiLvlLbl val="0"/>
      </c:catAx>
      <c:valAx>
        <c:axId val="344438672"/>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438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Sheet1!$A$2</c:f>
              <c:strCache>
                <c:ptCount val="1"/>
                <c:pt idx="0">
                  <c:v>Lowest Median  Cost in NJ</c:v>
                </c:pt>
              </c:strCache>
            </c:strRef>
          </c:tx>
          <c:spPr>
            <a:pattFill prst="ltDnDiag">
              <a:fgClr>
                <a:schemeClr val="tx1"/>
              </a:fgClr>
              <a:bgClr>
                <a:schemeClr val="bg1"/>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Sheet1!$B$2:$E$2</c:f>
              <c:numCache>
                <c:formatCode>"$"#,##0_);[Red]\("$"#,##0\)</c:formatCode>
                <c:ptCount val="4"/>
                <c:pt idx="0">
                  <c:v>1183</c:v>
                </c:pt>
                <c:pt idx="1">
                  <c:v>1028</c:v>
                </c:pt>
                <c:pt idx="2">
                  <c:v>1050</c:v>
                </c:pt>
                <c:pt idx="3">
                  <c:v>320</c:v>
                </c:pt>
              </c:numCache>
            </c:numRef>
          </c:val>
          <c:extLst>
            <c:ext xmlns:c16="http://schemas.microsoft.com/office/drawing/2014/chart" uri="{C3380CC4-5D6E-409C-BE32-E72D297353CC}">
              <c16:uniqueId val="{00000000-0819-4204-AF60-A99B135F4AA2}"/>
            </c:ext>
          </c:extLst>
        </c:ser>
        <c:ser>
          <c:idx val="1"/>
          <c:order val="1"/>
          <c:tx>
            <c:strRef>
              <c:f>Sheet1!$A$3</c:f>
              <c:strCache>
                <c:ptCount val="1"/>
                <c:pt idx="0">
                  <c:v>Camden</c:v>
                </c:pt>
              </c:strCache>
            </c:strRef>
          </c:tx>
          <c:spPr>
            <a:solidFill>
              <a:srgbClr val="C00000"/>
            </a:solidFill>
            <a:ln>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Sheet1!$B$3:$E$3</c:f>
              <c:numCache>
                <c:formatCode>"$"#,##0_);[Red]\("$"#,##0\)</c:formatCode>
                <c:ptCount val="4"/>
                <c:pt idx="0">
                  <c:v>1733</c:v>
                </c:pt>
                <c:pt idx="1">
                  <c:v>1628</c:v>
                </c:pt>
                <c:pt idx="2">
                  <c:v>1370</c:v>
                </c:pt>
                <c:pt idx="3">
                  <c:v>1167</c:v>
                </c:pt>
              </c:numCache>
            </c:numRef>
          </c:val>
          <c:extLst>
            <c:ext xmlns:c16="http://schemas.microsoft.com/office/drawing/2014/chart" uri="{C3380CC4-5D6E-409C-BE32-E72D297353CC}">
              <c16:uniqueId val="{00000001-0819-4204-AF60-A99B135F4AA2}"/>
            </c:ext>
          </c:extLst>
        </c:ser>
        <c:ser>
          <c:idx val="2"/>
          <c:order val="2"/>
          <c:tx>
            <c:strRef>
              <c:f>Sheet1!$A$4</c:f>
              <c:strCache>
                <c:ptCount val="1"/>
                <c:pt idx="0">
                  <c:v>Highest Median Cost in NJ</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Sheet1!$B$1:$E$1</c:f>
              <c:strCache>
                <c:ptCount val="4"/>
                <c:pt idx="0">
                  <c:v>Infant</c:v>
                </c:pt>
                <c:pt idx="1">
                  <c:v>Toddler</c:v>
                </c:pt>
                <c:pt idx="2">
                  <c:v>PreK </c:v>
                </c:pt>
                <c:pt idx="3">
                  <c:v>School-Age</c:v>
                </c:pt>
              </c:strCache>
            </c:strRef>
          </c:cat>
          <c:val>
            <c:numRef>
              <c:f>Sheet1!$B$4:$E$4</c:f>
              <c:numCache>
                <c:formatCode>"$"#,##0_);[Red]\("$"#,##0\)</c:formatCode>
                <c:ptCount val="4"/>
                <c:pt idx="0">
                  <c:v>1950</c:v>
                </c:pt>
                <c:pt idx="1">
                  <c:v>1800</c:v>
                </c:pt>
                <c:pt idx="2">
                  <c:v>1668</c:v>
                </c:pt>
                <c:pt idx="3">
                  <c:v>1665</c:v>
                </c:pt>
              </c:numCache>
            </c:numRef>
          </c:val>
          <c:extLst>
            <c:ext xmlns:c16="http://schemas.microsoft.com/office/drawing/2014/chart" uri="{C3380CC4-5D6E-409C-BE32-E72D297353CC}">
              <c16:uniqueId val="{00000002-0819-4204-AF60-A99B135F4AA2}"/>
            </c:ext>
          </c:extLst>
        </c:ser>
        <c:dLbls>
          <c:showLegendKey val="0"/>
          <c:showVal val="0"/>
          <c:showCatName val="0"/>
          <c:showSerName val="0"/>
          <c:showPercent val="0"/>
          <c:showBubbleSize val="0"/>
        </c:dLbls>
        <c:gapWidth val="219"/>
        <c:axId val="344439456"/>
        <c:axId val="344954008"/>
      </c:barChart>
      <c:catAx>
        <c:axId val="3444394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954008"/>
        <c:crosses val="autoZero"/>
        <c:auto val="1"/>
        <c:lblAlgn val="ctr"/>
        <c:lblOffset val="100"/>
        <c:noMultiLvlLbl val="0"/>
      </c:catAx>
      <c:valAx>
        <c:axId val="344954008"/>
        <c:scaling>
          <c:orientation val="minMax"/>
        </c:scaling>
        <c:delete val="0"/>
        <c:axPos val="l"/>
        <c:majorGridlines>
          <c:spPr>
            <a:ln w="9525" cap="flat" cmpd="sng" algn="ctr">
              <a:solidFill>
                <a:schemeClr val="tx1">
                  <a:lumMod val="15000"/>
                  <a:lumOff val="85000"/>
                </a:schemeClr>
              </a:solidFill>
              <a:round/>
            </a:ln>
            <a:effectLst/>
          </c:spPr>
        </c:majorGridlines>
        <c:numFmt formatCode="&quot;$&quot;#,##0_);[Red]\(&quot;$&quot;#,##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443945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Infant County Copy</c:v>
                </c:pt>
              </c:strCache>
            </c:strRef>
          </c:tx>
          <c:spPr>
            <a:solidFill>
              <a:srgbClr val="FFFF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Sheet1!$B$2:$B$23</c:f>
              <c:numCache>
                <c:formatCode>General</c:formatCode>
                <c:ptCount val="22"/>
                <c:pt idx="4">
                  <c:v>1733</c:v>
                </c:pt>
              </c:numCache>
            </c:numRef>
          </c:val>
          <c:extLst>
            <c:ext xmlns:c16="http://schemas.microsoft.com/office/drawing/2014/chart" uri="{C3380CC4-5D6E-409C-BE32-E72D297353CC}">
              <c16:uniqueId val="{00000000-658D-4BE9-9377-7C2DC5919060}"/>
            </c:ext>
          </c:extLst>
        </c:ser>
        <c:ser>
          <c:idx val="1"/>
          <c:order val="1"/>
          <c:tx>
            <c:strRef>
              <c:f>Sheet1!$C$1</c:f>
              <c:strCache>
                <c:ptCount val="1"/>
                <c:pt idx="0">
                  <c:v>Infant</c:v>
                </c:pt>
              </c:strCache>
            </c:strRef>
          </c:tx>
          <c:spPr>
            <a:solidFill>
              <a:srgbClr val="C00000"/>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Sheet1!$C$2:$C$23</c:f>
              <c:numCache>
                <c:formatCode>"$"#,##0_);[Red]\("$"#,##0\)</c:formatCode>
                <c:ptCount val="22"/>
                <c:pt idx="0">
                  <c:v>1183</c:v>
                </c:pt>
                <c:pt idx="1">
                  <c:v>1422</c:v>
                </c:pt>
                <c:pt idx="2">
                  <c:v>1750</c:v>
                </c:pt>
                <c:pt idx="3">
                  <c:v>1625</c:v>
                </c:pt>
                <c:pt idx="4">
                  <c:v>1733</c:v>
                </c:pt>
                <c:pt idx="5">
                  <c:v>1332</c:v>
                </c:pt>
                <c:pt idx="6">
                  <c:v>1775</c:v>
                </c:pt>
                <c:pt idx="7">
                  <c:v>1310</c:v>
                </c:pt>
                <c:pt idx="8">
                  <c:v>1800</c:v>
                </c:pt>
                <c:pt idx="9">
                  <c:v>1950</c:v>
                </c:pt>
                <c:pt idx="10">
                  <c:v>1614</c:v>
                </c:pt>
                <c:pt idx="11">
                  <c:v>1375</c:v>
                </c:pt>
                <c:pt idx="12">
                  <c:v>1895</c:v>
                </c:pt>
                <c:pt idx="13">
                  <c:v>1720</c:v>
                </c:pt>
                <c:pt idx="14">
                  <c:v>1676</c:v>
                </c:pt>
                <c:pt idx="15">
                  <c:v>1575</c:v>
                </c:pt>
                <c:pt idx="16">
                  <c:v>1780</c:v>
                </c:pt>
                <c:pt idx="17">
                  <c:v>1656</c:v>
                </c:pt>
                <c:pt idx="18">
                  <c:v>1785</c:v>
                </c:pt>
                <c:pt idx="19">
                  <c:v>1699</c:v>
                </c:pt>
                <c:pt idx="20">
                  <c:v>1820</c:v>
                </c:pt>
                <c:pt idx="21">
                  <c:v>1750</c:v>
                </c:pt>
              </c:numCache>
            </c:numRef>
          </c:val>
          <c:extLst>
            <c:ext xmlns:c16="http://schemas.microsoft.com/office/drawing/2014/chart" uri="{C3380CC4-5D6E-409C-BE32-E72D297353CC}">
              <c16:uniqueId val="{00000001-658D-4BE9-9377-7C2DC5919060}"/>
            </c:ext>
          </c:extLst>
        </c:ser>
        <c:ser>
          <c:idx val="2"/>
          <c:order val="2"/>
          <c:tx>
            <c:strRef>
              <c:f>Sheet1!$D$1</c:f>
              <c:strCache>
                <c:ptCount val="1"/>
                <c:pt idx="0">
                  <c:v>Toddler</c:v>
                </c:pt>
              </c:strCache>
            </c:strRef>
          </c:tx>
          <c:spPr>
            <a:pattFill prst="ltDnDiag">
              <a:fgClr>
                <a:schemeClr val="tx1"/>
              </a:fgClr>
              <a:bgClr>
                <a:schemeClr val="bg1"/>
              </a:bgClr>
            </a:pattFill>
            <a:ln>
              <a:solidFill>
                <a:schemeClr val="tx1"/>
              </a:solid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Sheet1!$D$2:$D$23</c:f>
              <c:numCache>
                <c:formatCode>"$"#,##0_);[Red]\("$"#,##0\)</c:formatCode>
                <c:ptCount val="22"/>
                <c:pt idx="0">
                  <c:v>1028</c:v>
                </c:pt>
                <c:pt idx="1">
                  <c:v>1257</c:v>
                </c:pt>
                <c:pt idx="2">
                  <c:v>1646</c:v>
                </c:pt>
                <c:pt idx="3">
                  <c:v>1575</c:v>
                </c:pt>
                <c:pt idx="4">
                  <c:v>1628</c:v>
                </c:pt>
                <c:pt idx="5">
                  <c:v>1326</c:v>
                </c:pt>
                <c:pt idx="6">
                  <c:v>1518</c:v>
                </c:pt>
                <c:pt idx="7">
                  <c:v>1310</c:v>
                </c:pt>
                <c:pt idx="8">
                  <c:v>1790</c:v>
                </c:pt>
                <c:pt idx="9">
                  <c:v>1700</c:v>
                </c:pt>
                <c:pt idx="10">
                  <c:v>1537</c:v>
                </c:pt>
                <c:pt idx="11">
                  <c:v>1275</c:v>
                </c:pt>
                <c:pt idx="12">
                  <c:v>1795</c:v>
                </c:pt>
                <c:pt idx="13">
                  <c:v>1612</c:v>
                </c:pt>
                <c:pt idx="14">
                  <c:v>1541</c:v>
                </c:pt>
                <c:pt idx="15">
                  <c:v>1504</c:v>
                </c:pt>
                <c:pt idx="16">
                  <c:v>1685</c:v>
                </c:pt>
                <c:pt idx="17">
                  <c:v>1535</c:v>
                </c:pt>
                <c:pt idx="18">
                  <c:v>1695</c:v>
                </c:pt>
                <c:pt idx="19">
                  <c:v>1635</c:v>
                </c:pt>
                <c:pt idx="20">
                  <c:v>1800</c:v>
                </c:pt>
                <c:pt idx="21">
                  <c:v>1625</c:v>
                </c:pt>
              </c:numCache>
            </c:numRef>
          </c:val>
          <c:extLst>
            <c:ext xmlns:c16="http://schemas.microsoft.com/office/drawing/2014/chart" uri="{C3380CC4-5D6E-409C-BE32-E72D297353CC}">
              <c16:uniqueId val="{00000002-658D-4BE9-9377-7C2DC5919060}"/>
            </c:ext>
          </c:extLst>
        </c:ser>
        <c:ser>
          <c:idx val="3"/>
          <c:order val="3"/>
          <c:tx>
            <c:strRef>
              <c:f>Sheet1!$E$1</c:f>
              <c:strCache>
                <c:ptCount val="1"/>
                <c:pt idx="0">
                  <c:v>PreK </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2-E349-4999-BF44-BDCBA0D04AB7}"/>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Sheet1!$E$2:$E$23</c:f>
              <c:numCache>
                <c:formatCode>"$"#,##0_);[Red]\("$"#,##0\)</c:formatCode>
                <c:ptCount val="22"/>
                <c:pt idx="0">
                  <c:v>1050</c:v>
                </c:pt>
                <c:pt idx="1">
                  <c:v>1140</c:v>
                </c:pt>
                <c:pt idx="2">
                  <c:v>1517</c:v>
                </c:pt>
                <c:pt idx="3">
                  <c:v>1440</c:v>
                </c:pt>
                <c:pt idx="4">
                  <c:v>1370</c:v>
                </c:pt>
                <c:pt idx="5">
                  <c:v>1137</c:v>
                </c:pt>
                <c:pt idx="6">
                  <c:v>1300</c:v>
                </c:pt>
                <c:pt idx="7">
                  <c:v>1215</c:v>
                </c:pt>
                <c:pt idx="8">
                  <c:v>1550</c:v>
                </c:pt>
                <c:pt idx="9">
                  <c:v>1515</c:v>
                </c:pt>
                <c:pt idx="10">
                  <c:v>1450</c:v>
                </c:pt>
                <c:pt idx="11">
                  <c:v>1200</c:v>
                </c:pt>
                <c:pt idx="12">
                  <c:v>1595</c:v>
                </c:pt>
                <c:pt idx="13">
                  <c:v>1470</c:v>
                </c:pt>
                <c:pt idx="14">
                  <c:v>1390</c:v>
                </c:pt>
                <c:pt idx="15">
                  <c:v>1213</c:v>
                </c:pt>
                <c:pt idx="16">
                  <c:v>1540</c:v>
                </c:pt>
                <c:pt idx="17">
                  <c:v>1450</c:v>
                </c:pt>
                <c:pt idx="18">
                  <c:v>1530</c:v>
                </c:pt>
                <c:pt idx="19">
                  <c:v>1650</c:v>
                </c:pt>
                <c:pt idx="20">
                  <c:v>1668</c:v>
                </c:pt>
                <c:pt idx="21">
                  <c:v>1462</c:v>
                </c:pt>
              </c:numCache>
            </c:numRef>
          </c:val>
          <c:extLst>
            <c:ext xmlns:c16="http://schemas.microsoft.com/office/drawing/2014/chart" uri="{C3380CC4-5D6E-409C-BE32-E72D297353CC}">
              <c16:uniqueId val="{00000003-658D-4BE9-9377-7C2DC5919060}"/>
            </c:ext>
          </c:extLst>
        </c:ser>
        <c:ser>
          <c:idx val="5"/>
          <c:order val="4"/>
          <c:tx>
            <c:strRef>
              <c:f>Sheet1!$F$1</c:f>
              <c:strCache>
                <c:ptCount val="1"/>
                <c:pt idx="0">
                  <c:v>School-Age</c:v>
                </c:pt>
              </c:strCache>
            </c:strRef>
          </c:tx>
          <c:spPr>
            <a:solidFill>
              <a:schemeClr val="tx1"/>
            </a:solidFill>
            <a:ln>
              <a:noFill/>
            </a:ln>
            <a:effectLst/>
          </c:spPr>
          <c:invertIfNegative val="0"/>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Sheet1!$F$2:$F$23</c:f>
              <c:numCache>
                <c:formatCode>"$"#,##0_);[Red]\("$"#,##0\)</c:formatCode>
                <c:ptCount val="22"/>
                <c:pt idx="0">
                  <c:v>1200</c:v>
                </c:pt>
                <c:pt idx="1">
                  <c:v>1167</c:v>
                </c:pt>
                <c:pt idx="2">
                  <c:v>1167</c:v>
                </c:pt>
                <c:pt idx="3">
                  <c:v>1200</c:v>
                </c:pt>
                <c:pt idx="4">
                  <c:v>1167</c:v>
                </c:pt>
                <c:pt idx="5">
                  <c:v>320</c:v>
                </c:pt>
                <c:pt idx="6">
                  <c:v>1200</c:v>
                </c:pt>
                <c:pt idx="7">
                  <c:v>735</c:v>
                </c:pt>
                <c:pt idx="8">
                  <c:v>1300</c:v>
                </c:pt>
                <c:pt idx="9">
                  <c:v>1200</c:v>
                </c:pt>
                <c:pt idx="10">
                  <c:v>827</c:v>
                </c:pt>
                <c:pt idx="11">
                  <c:v>900</c:v>
                </c:pt>
                <c:pt idx="12">
                  <c:v>1665</c:v>
                </c:pt>
                <c:pt idx="13">
                  <c:v>1350</c:v>
                </c:pt>
                <c:pt idx="14">
                  <c:v>1200</c:v>
                </c:pt>
                <c:pt idx="15">
                  <c:v>780</c:v>
                </c:pt>
                <c:pt idx="16">
                  <c:v>997</c:v>
                </c:pt>
                <c:pt idx="17">
                  <c:v>1400</c:v>
                </c:pt>
                <c:pt idx="18">
                  <c:v>1565</c:v>
                </c:pt>
                <c:pt idx="19">
                  <c:v>1398</c:v>
                </c:pt>
                <c:pt idx="20">
                  <c:v>1525</c:v>
                </c:pt>
                <c:pt idx="21">
                  <c:v>1213</c:v>
                </c:pt>
              </c:numCache>
            </c:numRef>
          </c:val>
          <c:extLst>
            <c:ext xmlns:c16="http://schemas.microsoft.com/office/drawing/2014/chart" uri="{C3380CC4-5D6E-409C-BE32-E72D297353CC}">
              <c16:uniqueId val="{00000001-E349-4999-BF44-BDCBA0D04AB7}"/>
            </c:ext>
          </c:extLst>
        </c:ser>
        <c:ser>
          <c:idx val="4"/>
          <c:order val="5"/>
          <c:tx>
            <c:strRef>
              <c:f>Sheet1!$G$1</c:f>
              <c:strCache>
                <c:ptCount val="1"/>
                <c:pt idx="0">
                  <c:v>School-Age Copy</c:v>
                </c:pt>
              </c:strCache>
            </c:strRef>
          </c:tx>
          <c:spPr>
            <a:solidFill>
              <a:srgbClr val="FFFF00"/>
            </a:solidFill>
            <a:ln>
              <a:noFill/>
            </a:ln>
            <a:effectLst/>
          </c:spPr>
          <c:invertIfNegative val="0"/>
          <c:dPt>
            <c:idx val="7"/>
            <c:invertIfNegative val="0"/>
            <c:bubble3D val="0"/>
            <c:spPr>
              <a:solidFill>
                <a:srgbClr val="FFFF00"/>
              </a:solidFill>
              <a:ln>
                <a:noFill/>
              </a:ln>
              <a:effectLst/>
            </c:spPr>
            <c:extLst>
              <c:ext xmlns:c16="http://schemas.microsoft.com/office/drawing/2014/chart" uri="{C3380CC4-5D6E-409C-BE32-E72D297353CC}">
                <c16:uniqueId val="{00000004-A76E-4264-AA49-C177181B243E}"/>
              </c:ext>
            </c:extLst>
          </c:dPt>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Sheet1!$G$2:$G$23</c:f>
              <c:numCache>
                <c:formatCode>General</c:formatCode>
                <c:ptCount val="22"/>
                <c:pt idx="4" formatCode="&quot;$&quot;#,##0_);[Red]\(&quot;$&quot;#,##0\)">
                  <c:v>1167</c:v>
                </c:pt>
              </c:numCache>
            </c:numRef>
          </c:val>
          <c:extLst>
            <c:ext xmlns:c16="http://schemas.microsoft.com/office/drawing/2014/chart" uri="{C3380CC4-5D6E-409C-BE32-E72D297353CC}">
              <c16:uniqueId val="{00000000-E349-4999-BF44-BDCBA0D04AB7}"/>
            </c:ext>
          </c:extLst>
        </c:ser>
        <c:dLbls>
          <c:showLegendKey val="0"/>
          <c:showVal val="0"/>
          <c:showCatName val="0"/>
          <c:showSerName val="0"/>
          <c:showPercent val="0"/>
          <c:showBubbleSize val="0"/>
        </c:dLbls>
        <c:gapWidth val="150"/>
        <c:axId val="344954792"/>
        <c:axId val="344955184"/>
      </c:barChart>
      <c:lineChart>
        <c:grouping val="standard"/>
        <c:varyColors val="0"/>
        <c:ser>
          <c:idx val="6"/>
          <c:order val="6"/>
          <c:tx>
            <c:strRef>
              <c:f>Sheet1!$H$1</c:f>
              <c:strCache>
                <c:ptCount val="1"/>
                <c:pt idx="0">
                  <c:v>Median Household Income</c:v>
                </c:pt>
              </c:strCache>
            </c:strRef>
          </c:tx>
          <c:spPr>
            <a:ln w="28575" cap="rnd">
              <a:solidFill>
                <a:schemeClr val="accent1">
                  <a:lumMod val="60000"/>
                </a:schemeClr>
              </a:solidFill>
              <a:round/>
            </a:ln>
            <a:effectLst/>
          </c:spPr>
          <c:marker>
            <c:symbol val="none"/>
          </c:marker>
          <c:cat>
            <c:strRef>
              <c:f>Sheet1!$A$2:$A$23</c:f>
              <c:strCache>
                <c:ptCount val="22"/>
                <c:pt idx="0">
                  <c:v>Cumberland</c:v>
                </c:pt>
                <c:pt idx="1">
                  <c:v>Atlantic</c:v>
                </c:pt>
                <c:pt idx="2">
                  <c:v>Essex</c:v>
                </c:pt>
                <c:pt idx="3">
                  <c:v>Passaic </c:v>
                </c:pt>
                <c:pt idx="4">
                  <c:v>Camden</c:v>
                </c:pt>
                <c:pt idx="5">
                  <c:v>Cape May</c:v>
                </c:pt>
                <c:pt idx="6">
                  <c:v>Ocean</c:v>
                </c:pt>
                <c:pt idx="7">
                  <c:v>Salem</c:v>
                </c:pt>
                <c:pt idx="8">
                  <c:v>Hudson</c:v>
                </c:pt>
                <c:pt idx="9">
                  <c:v>Mercer</c:v>
                </c:pt>
                <c:pt idx="10">
                  <c:v>Gloucester</c:v>
                </c:pt>
                <c:pt idx="11">
                  <c:v>Warren</c:v>
                </c:pt>
                <c:pt idx="12">
                  <c:v>Union</c:v>
                </c:pt>
                <c:pt idx="13">
                  <c:v>Burlington</c:v>
                </c:pt>
                <c:pt idx="14">
                  <c:v>Middlesex</c:v>
                </c:pt>
                <c:pt idx="15">
                  <c:v>Sussex</c:v>
                </c:pt>
                <c:pt idx="16">
                  <c:v>Bergen</c:v>
                </c:pt>
                <c:pt idx="17">
                  <c:v>Monmouth</c:v>
                </c:pt>
                <c:pt idx="18">
                  <c:v>Morris</c:v>
                </c:pt>
                <c:pt idx="19">
                  <c:v>Hunterdon </c:v>
                </c:pt>
                <c:pt idx="20">
                  <c:v>Somerset</c:v>
                </c:pt>
                <c:pt idx="21">
                  <c:v>NJ Average</c:v>
                </c:pt>
              </c:strCache>
            </c:strRef>
          </c:cat>
          <c:val>
            <c:numRef>
              <c:f>Sheet1!$H$2:$H$23</c:f>
              <c:numCache>
                <c:formatCode>"$"#,##0_);[Red]\("$"#,##0\)</c:formatCode>
                <c:ptCount val="22"/>
                <c:pt idx="0">
                  <c:v>54587</c:v>
                </c:pt>
                <c:pt idx="1">
                  <c:v>63389</c:v>
                </c:pt>
                <c:pt idx="2">
                  <c:v>64626</c:v>
                </c:pt>
                <c:pt idx="3">
                  <c:v>68531</c:v>
                </c:pt>
                <c:pt idx="4">
                  <c:v>69980</c:v>
                </c:pt>
                <c:pt idx="5">
                  <c:v>73672</c:v>
                </c:pt>
                <c:pt idx="6">
                  <c:v>76093</c:v>
                </c:pt>
                <c:pt idx="7">
                  <c:v>77040</c:v>
                </c:pt>
                <c:pt idx="8">
                  <c:v>78808</c:v>
                </c:pt>
                <c:pt idx="9">
                  <c:v>79492</c:v>
                </c:pt>
                <c:pt idx="10">
                  <c:v>80339</c:v>
                </c:pt>
                <c:pt idx="11">
                  <c:v>84479</c:v>
                </c:pt>
                <c:pt idx="12">
                  <c:v>88797</c:v>
                </c:pt>
                <c:pt idx="13">
                  <c:v>89447</c:v>
                </c:pt>
                <c:pt idx="14">
                  <c:v>93418</c:v>
                </c:pt>
                <c:pt idx="15">
                  <c:v>101130</c:v>
                </c:pt>
                <c:pt idx="16">
                  <c:v>102870</c:v>
                </c:pt>
                <c:pt idx="17">
                  <c:v>108827</c:v>
                </c:pt>
                <c:pt idx="18">
                  <c:v>111587</c:v>
                </c:pt>
                <c:pt idx="19">
                  <c:v>116155</c:v>
                </c:pt>
                <c:pt idx="20">
                  <c:v>116283</c:v>
                </c:pt>
                <c:pt idx="21">
                  <c:v>85751</c:v>
                </c:pt>
              </c:numCache>
            </c:numRef>
          </c:val>
          <c:smooth val="0"/>
          <c:extLst>
            <c:ext xmlns:c16="http://schemas.microsoft.com/office/drawing/2014/chart" uri="{C3380CC4-5D6E-409C-BE32-E72D297353CC}">
              <c16:uniqueId val="{00000002-A76E-4264-AA49-C177181B243E}"/>
            </c:ext>
          </c:extLst>
        </c:ser>
        <c:dLbls>
          <c:showLegendKey val="0"/>
          <c:showVal val="0"/>
          <c:showCatName val="0"/>
          <c:showSerName val="0"/>
          <c:showPercent val="0"/>
          <c:showBubbleSize val="0"/>
        </c:dLbls>
        <c:marker val="1"/>
        <c:smooth val="0"/>
        <c:axId val="344955968"/>
        <c:axId val="344955576"/>
      </c:lineChart>
      <c:catAx>
        <c:axId val="34495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5184"/>
        <c:crosses val="autoZero"/>
        <c:auto val="1"/>
        <c:lblAlgn val="ctr"/>
        <c:lblOffset val="100"/>
        <c:noMultiLvlLbl val="0"/>
      </c:catAx>
      <c:valAx>
        <c:axId val="344955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4792"/>
        <c:crosses val="autoZero"/>
        <c:crossBetween val="between"/>
      </c:valAx>
      <c:valAx>
        <c:axId val="344955576"/>
        <c:scaling>
          <c:orientation val="minMax"/>
        </c:scaling>
        <c:delete val="0"/>
        <c:axPos val="r"/>
        <c:numFmt formatCode="&quot;$&quot;#,##0_);[Red]\(&quot;$&quot;#,##0\)" sourceLinked="1"/>
        <c:majorTickMark val="out"/>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crossAx val="344955968"/>
        <c:crosses val="max"/>
        <c:crossBetween val="between"/>
      </c:valAx>
      <c:catAx>
        <c:axId val="344955968"/>
        <c:scaling>
          <c:orientation val="minMax"/>
        </c:scaling>
        <c:delete val="1"/>
        <c:axPos val="b"/>
        <c:numFmt formatCode="General" sourceLinked="1"/>
        <c:majorTickMark val="out"/>
        <c:minorTickMark val="none"/>
        <c:tickLblPos val="nextTo"/>
        <c:crossAx val="344955576"/>
        <c:crosses val="autoZero"/>
        <c:auto val="1"/>
        <c:lblAlgn val="ctr"/>
        <c:lblOffset val="100"/>
        <c:noMultiLvlLbl val="0"/>
      </c:catAx>
      <c:spPr>
        <a:noFill/>
        <a:ln>
          <a:noFill/>
        </a:ln>
        <a:effectLst/>
      </c:spPr>
    </c:plotArea>
    <c:legend>
      <c:legendPos val="b"/>
      <c:legendEntry>
        <c:idx val="0"/>
        <c:delete val="1"/>
      </c:legendEntry>
      <c:legendEntry>
        <c:idx val="5"/>
        <c:delete val="1"/>
      </c:legendEntry>
      <c:overlay val="0"/>
      <c:spPr>
        <a:noFill/>
        <a:ln>
          <a:noFill/>
        </a:ln>
        <a:effectLst/>
      </c:spPr>
      <c:txPr>
        <a:bodyPr rot="0" spcFirstLastPara="1" vertOverflow="ellipsis" vert="horz" wrap="square" anchor="b" anchorCtr="0"/>
        <a:lstStyle/>
        <a:p>
          <a:pPr>
            <a:defRPr sz="11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05218540682206"/>
          <c:y val="2.4030476906058036E-2"/>
          <c:w val="0.75260273724894999"/>
          <c:h val="0.95193904618788394"/>
        </c:manualLayout>
      </c:layout>
      <c:barChart>
        <c:barDir val="bar"/>
        <c:grouping val="clustered"/>
        <c:varyColors val="0"/>
        <c:ser>
          <c:idx val="0"/>
          <c:order val="0"/>
          <c:tx>
            <c:strRef>
              <c:f>Sheet1!$B$1</c:f>
              <c:strCache>
                <c:ptCount val="1"/>
                <c:pt idx="0">
                  <c:v>Time (min)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Sheet1!$B$2:$B$22</c:f>
              <c:numCache>
                <c:formatCode>General</c:formatCode>
                <c:ptCount val="21"/>
                <c:pt idx="0">
                  <c:v>36.200000000000003</c:v>
                </c:pt>
                <c:pt idx="1">
                  <c:v>35.6</c:v>
                </c:pt>
                <c:pt idx="2">
                  <c:v>35.5</c:v>
                </c:pt>
                <c:pt idx="3">
                  <c:v>34.6</c:v>
                </c:pt>
                <c:pt idx="4">
                  <c:v>34.1</c:v>
                </c:pt>
                <c:pt idx="5">
                  <c:v>33.4</c:v>
                </c:pt>
                <c:pt idx="6">
                  <c:v>33.1</c:v>
                </c:pt>
                <c:pt idx="7">
                  <c:v>32</c:v>
                </c:pt>
                <c:pt idx="8">
                  <c:v>32</c:v>
                </c:pt>
                <c:pt idx="9">
                  <c:v>31.7</c:v>
                </c:pt>
                <c:pt idx="10">
                  <c:v>30.2</c:v>
                </c:pt>
                <c:pt idx="11">
                  <c:v>30.1</c:v>
                </c:pt>
                <c:pt idx="12">
                  <c:v>29.5</c:v>
                </c:pt>
                <c:pt idx="13">
                  <c:v>28.9</c:v>
                </c:pt>
                <c:pt idx="15">
                  <c:v>27.5</c:v>
                </c:pt>
                <c:pt idx="16">
                  <c:v>27.5</c:v>
                </c:pt>
                <c:pt idx="17">
                  <c:v>26.9</c:v>
                </c:pt>
                <c:pt idx="18">
                  <c:v>26.3</c:v>
                </c:pt>
                <c:pt idx="19">
                  <c:v>24.6</c:v>
                </c:pt>
                <c:pt idx="20">
                  <c:v>23.3</c:v>
                </c:pt>
              </c:numCache>
            </c:numRef>
          </c:val>
          <c:extLst>
            <c:ext xmlns:c16="http://schemas.microsoft.com/office/drawing/2014/chart" uri="{C3380CC4-5D6E-409C-BE32-E72D297353CC}">
              <c16:uniqueId val="{00000000-BC2A-4467-82B7-24725D1A05D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Sheet1!$C$2:$C$22</c:f>
              <c:numCache>
                <c:formatCode>General</c:formatCode>
                <c:ptCount val="21"/>
                <c:pt idx="14">
                  <c:v>28.7</c:v>
                </c:pt>
              </c:numCache>
            </c:numRef>
          </c:val>
          <c:extLst>
            <c:ext xmlns:c16="http://schemas.microsoft.com/office/drawing/2014/chart" uri="{C3380CC4-5D6E-409C-BE32-E72D297353CC}">
              <c16:uniqueId val="{00000001-BC2A-4467-82B7-24725D1A05D6}"/>
            </c:ext>
          </c:extLst>
        </c:ser>
        <c:ser>
          <c:idx val="3"/>
          <c:order val="2"/>
          <c:tx>
            <c:strRef>
              <c:f>Sheet1!$D$1</c:f>
              <c:strCache>
                <c:ptCount val="1"/>
                <c:pt idx="0">
                  <c:v>US avg. 26.8</c:v>
                </c:pt>
              </c:strCache>
            </c:strRef>
          </c:tx>
          <c:spPr>
            <a:solidFill>
              <a:schemeClr val="bg1"/>
            </a:solidFill>
            <a:ln>
              <a:noFill/>
            </a:ln>
            <a:effectLst/>
          </c:spPr>
          <c:invertIfNegative val="0"/>
          <c:trendline>
            <c:name>NJ avg 31.5</c:name>
            <c:spPr>
              <a:ln w="19050" cap="rnd">
                <a:solidFill>
                  <a:schemeClr val="accent4"/>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Sheet1!$D$2:$D$22</c:f>
              <c:numCache>
                <c:formatCode>General</c:formatCode>
                <c:ptCount val="21"/>
                <c:pt idx="0">
                  <c:v>26.8</c:v>
                </c:pt>
                <c:pt idx="1">
                  <c:v>26.8</c:v>
                </c:pt>
                <c:pt idx="2">
                  <c:v>26.8</c:v>
                </c:pt>
                <c:pt idx="3">
                  <c:v>26.8</c:v>
                </c:pt>
                <c:pt idx="4">
                  <c:v>26.8</c:v>
                </c:pt>
                <c:pt idx="5">
                  <c:v>26.8</c:v>
                </c:pt>
                <c:pt idx="6">
                  <c:v>26.8</c:v>
                </c:pt>
                <c:pt idx="7">
                  <c:v>26.8</c:v>
                </c:pt>
                <c:pt idx="8">
                  <c:v>26.8</c:v>
                </c:pt>
                <c:pt idx="9">
                  <c:v>26.8</c:v>
                </c:pt>
                <c:pt idx="10">
                  <c:v>26.8</c:v>
                </c:pt>
                <c:pt idx="11">
                  <c:v>26.8</c:v>
                </c:pt>
                <c:pt idx="12">
                  <c:v>26.8</c:v>
                </c:pt>
                <c:pt idx="13">
                  <c:v>26.8</c:v>
                </c:pt>
                <c:pt idx="14">
                  <c:v>26.8</c:v>
                </c:pt>
                <c:pt idx="15">
                  <c:v>26.8</c:v>
                </c:pt>
                <c:pt idx="16">
                  <c:v>26.8</c:v>
                </c:pt>
                <c:pt idx="17">
                  <c:v>26.8</c:v>
                </c:pt>
                <c:pt idx="18">
                  <c:v>26.8</c:v>
                </c:pt>
                <c:pt idx="19">
                  <c:v>26.8</c:v>
                </c:pt>
                <c:pt idx="20">
                  <c:v>26.8</c:v>
                </c:pt>
              </c:numCache>
            </c:numRef>
          </c:val>
          <c:extLst>
            <c:ext xmlns:c16="http://schemas.microsoft.com/office/drawing/2014/chart" uri="{C3380CC4-5D6E-409C-BE32-E72D297353CC}">
              <c16:uniqueId val="{00000003-BC2A-4467-82B7-24725D1A05D6}"/>
            </c:ext>
          </c:extLst>
        </c:ser>
        <c:ser>
          <c:idx val="2"/>
          <c:order val="3"/>
          <c:tx>
            <c:strRef>
              <c:f>Sheet1!$E$1</c:f>
              <c:strCache>
                <c:ptCount val="1"/>
                <c:pt idx="0">
                  <c:v>NJ avg. 31.4</c:v>
                </c:pt>
              </c:strCache>
            </c:strRef>
          </c:tx>
          <c:spPr>
            <a:solidFill>
              <a:schemeClr val="bg1"/>
            </a:solidFill>
            <a:ln>
              <a:noFill/>
            </a:ln>
            <a:effectLst/>
          </c:spPr>
          <c:invertIfNegative val="0"/>
          <c:trendline>
            <c:name>US avg 26.4</c:name>
            <c:spPr>
              <a:ln w="19050" cap="rnd">
                <a:solidFill>
                  <a:schemeClr val="accent3"/>
                </a:solidFill>
                <a:prstDash val="sysDot"/>
              </a:ln>
              <a:effectLst/>
            </c:spPr>
            <c:trendlineType val="linear"/>
            <c:dispRSqr val="0"/>
            <c:dispEq val="0"/>
          </c:trendline>
          <c:cat>
            <c:strRef>
              <c:f>Sheet1!$A$2:$A$22</c:f>
              <c:strCache>
                <c:ptCount val="21"/>
                <c:pt idx="0">
                  <c:v>Hudson</c:v>
                </c:pt>
                <c:pt idx="1">
                  <c:v>Sussex</c:v>
                </c:pt>
                <c:pt idx="2">
                  <c:v>Essex</c:v>
                </c:pt>
                <c:pt idx="3">
                  <c:v>Hunterdon </c:v>
                </c:pt>
                <c:pt idx="4">
                  <c:v>Warren</c:v>
                </c:pt>
                <c:pt idx="5">
                  <c:v>Monmouth</c:v>
                </c:pt>
                <c:pt idx="6">
                  <c:v>Somerset</c:v>
                </c:pt>
                <c:pt idx="7">
                  <c:v>Bergen</c:v>
                </c:pt>
                <c:pt idx="8">
                  <c:v>Middlesex</c:v>
                </c:pt>
                <c:pt idx="9">
                  <c:v>Union</c:v>
                </c:pt>
                <c:pt idx="10">
                  <c:v>Morris</c:v>
                </c:pt>
                <c:pt idx="11">
                  <c:v>Ocean</c:v>
                </c:pt>
                <c:pt idx="12">
                  <c:v>Burlington</c:v>
                </c:pt>
                <c:pt idx="13">
                  <c:v>Gloucester</c:v>
                </c:pt>
                <c:pt idx="14">
                  <c:v>Camden</c:v>
                </c:pt>
                <c:pt idx="15">
                  <c:v>Cumberland</c:v>
                </c:pt>
                <c:pt idx="16">
                  <c:v>Passaic  </c:v>
                </c:pt>
                <c:pt idx="17">
                  <c:v>Mercer</c:v>
                </c:pt>
                <c:pt idx="18">
                  <c:v>Salem</c:v>
                </c:pt>
                <c:pt idx="19">
                  <c:v>Atlantic</c:v>
                </c:pt>
                <c:pt idx="20">
                  <c:v>Cape May</c:v>
                </c:pt>
              </c:strCache>
            </c:strRef>
          </c:cat>
          <c:val>
            <c:numRef>
              <c:f>Sheet1!$E$2:$E$22</c:f>
              <c:numCache>
                <c:formatCode>General</c:formatCode>
                <c:ptCount val="21"/>
                <c:pt idx="0">
                  <c:v>31.4</c:v>
                </c:pt>
                <c:pt idx="1">
                  <c:v>31.4</c:v>
                </c:pt>
                <c:pt idx="2">
                  <c:v>31.4</c:v>
                </c:pt>
                <c:pt idx="3">
                  <c:v>31.4</c:v>
                </c:pt>
                <c:pt idx="4">
                  <c:v>31.4</c:v>
                </c:pt>
                <c:pt idx="5">
                  <c:v>31.4</c:v>
                </c:pt>
                <c:pt idx="6">
                  <c:v>31.4</c:v>
                </c:pt>
                <c:pt idx="7">
                  <c:v>31.4</c:v>
                </c:pt>
                <c:pt idx="8">
                  <c:v>31.4</c:v>
                </c:pt>
                <c:pt idx="9">
                  <c:v>31.4</c:v>
                </c:pt>
                <c:pt idx="10">
                  <c:v>31.4</c:v>
                </c:pt>
                <c:pt idx="11">
                  <c:v>31.4</c:v>
                </c:pt>
                <c:pt idx="12">
                  <c:v>31.4</c:v>
                </c:pt>
                <c:pt idx="13">
                  <c:v>31.4</c:v>
                </c:pt>
                <c:pt idx="14">
                  <c:v>31.4</c:v>
                </c:pt>
                <c:pt idx="15">
                  <c:v>31.4</c:v>
                </c:pt>
                <c:pt idx="16">
                  <c:v>31.4</c:v>
                </c:pt>
                <c:pt idx="17">
                  <c:v>31.4</c:v>
                </c:pt>
                <c:pt idx="18">
                  <c:v>31.4</c:v>
                </c:pt>
                <c:pt idx="19">
                  <c:v>31.4</c:v>
                </c:pt>
                <c:pt idx="20">
                  <c:v>31.4</c:v>
                </c:pt>
              </c:numCache>
            </c:numRef>
          </c:val>
          <c:extLst>
            <c:ext xmlns:c16="http://schemas.microsoft.com/office/drawing/2014/chart" uri="{C3380CC4-5D6E-409C-BE32-E72D297353CC}">
              <c16:uniqueId val="{00000002-BC2A-4467-82B7-24725D1A05D6}"/>
            </c:ext>
          </c:extLst>
        </c:ser>
        <c:dLbls>
          <c:showLegendKey val="0"/>
          <c:showVal val="0"/>
          <c:showCatName val="0"/>
          <c:showSerName val="0"/>
          <c:showPercent val="0"/>
          <c:showBubbleSize val="0"/>
        </c:dLbls>
        <c:gapWidth val="182"/>
        <c:axId val="344956752"/>
        <c:axId val="344957144"/>
      </c:barChart>
      <c:catAx>
        <c:axId val="344956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957144"/>
        <c:crosses val="autoZero"/>
        <c:auto val="1"/>
        <c:lblAlgn val="ctr"/>
        <c:lblOffset val="100"/>
        <c:noMultiLvlLbl val="0"/>
      </c:catAx>
      <c:valAx>
        <c:axId val="344957144"/>
        <c:scaling>
          <c:orientation val="minMax"/>
        </c:scaling>
        <c:delete val="1"/>
        <c:axPos val="t"/>
        <c:numFmt formatCode="General" sourceLinked="1"/>
        <c:majorTickMark val="none"/>
        <c:minorTickMark val="none"/>
        <c:tickLblPos val="nextTo"/>
        <c:crossAx val="344956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9.1116618836420554E-2"/>
          <c:w val="0.95864661654135341"/>
          <c:h val="0.72495173493347242"/>
        </c:manualLayout>
      </c:layout>
      <c:lineChart>
        <c:grouping val="standard"/>
        <c:varyColors val="0"/>
        <c:ser>
          <c:idx val="0"/>
          <c:order val="0"/>
          <c:tx>
            <c:strRef>
              <c:f>Sheet1!$B$1</c:f>
              <c:strCache>
                <c:ptCount val="1"/>
                <c:pt idx="0">
                  <c:v>Series 1</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General</c:formatCode>
                <c:ptCount val="5"/>
                <c:pt idx="0">
                  <c:v>29.7</c:v>
                </c:pt>
                <c:pt idx="1">
                  <c:v>29.1</c:v>
                </c:pt>
                <c:pt idx="2">
                  <c:v>25.4</c:v>
                </c:pt>
                <c:pt idx="3" formatCode="0.0">
                  <c:v>27.7</c:v>
                </c:pt>
                <c:pt idx="4" formatCode="0.0">
                  <c:v>28.7</c:v>
                </c:pt>
              </c:numCache>
            </c:numRef>
          </c:val>
          <c:smooth val="0"/>
          <c:extLst>
            <c:ext xmlns:c16="http://schemas.microsoft.com/office/drawing/2014/chart" uri="{C3380CC4-5D6E-409C-BE32-E72D297353CC}">
              <c16:uniqueId val="{00000000-767E-41EE-8DFA-9881ED3B3203}"/>
            </c:ext>
          </c:extLst>
        </c:ser>
        <c:dLbls>
          <c:showLegendKey val="0"/>
          <c:showVal val="0"/>
          <c:showCatName val="0"/>
          <c:showSerName val="0"/>
          <c:showPercent val="0"/>
          <c:showBubbleSize val="0"/>
        </c:dLbls>
        <c:marker val="1"/>
        <c:smooth val="0"/>
        <c:axId val="345214144"/>
        <c:axId val="345214536"/>
      </c:lineChart>
      <c:catAx>
        <c:axId val="3452141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214536"/>
        <c:crosses val="autoZero"/>
        <c:auto val="1"/>
        <c:lblAlgn val="ctr"/>
        <c:lblOffset val="100"/>
        <c:noMultiLvlLbl val="0"/>
      </c:catAx>
      <c:valAx>
        <c:axId val="345214536"/>
        <c:scaling>
          <c:orientation val="minMax"/>
          <c:max val="40"/>
          <c:min val="0"/>
        </c:scaling>
        <c:delete val="1"/>
        <c:axPos val="l"/>
        <c:numFmt formatCode="General" sourceLinked="1"/>
        <c:majorTickMark val="none"/>
        <c:minorTickMark val="none"/>
        <c:tickLblPos val="nextTo"/>
        <c:crossAx val="3452141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0"/>
        <c:ser>
          <c:idx val="0"/>
          <c:order val="0"/>
          <c:tx>
            <c:strRef>
              <c:f>Sheet1!$B$1</c:f>
              <c:strCache>
                <c:ptCount val="1"/>
                <c:pt idx="0">
                  <c:v>% of income allotted to transportation</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Sheet1!$B$2:$B$22</c:f>
              <c:numCache>
                <c:formatCode>0%</c:formatCode>
                <c:ptCount val="21"/>
                <c:pt idx="0">
                  <c:v>0.25</c:v>
                </c:pt>
                <c:pt idx="1">
                  <c:v>0.21</c:v>
                </c:pt>
                <c:pt idx="2">
                  <c:v>0.2</c:v>
                </c:pt>
                <c:pt idx="3">
                  <c:v>0.19</c:v>
                </c:pt>
                <c:pt idx="4" formatCode="General">
                  <c:v>0.19</c:v>
                </c:pt>
                <c:pt idx="5">
                  <c:v>0.19</c:v>
                </c:pt>
                <c:pt idx="6">
                  <c:v>0.19</c:v>
                </c:pt>
                <c:pt idx="7">
                  <c:v>0.19</c:v>
                </c:pt>
                <c:pt idx="8">
                  <c:v>0.18</c:v>
                </c:pt>
                <c:pt idx="10">
                  <c:v>0.17</c:v>
                </c:pt>
                <c:pt idx="11">
                  <c:v>0.17</c:v>
                </c:pt>
                <c:pt idx="12">
                  <c:v>0.17</c:v>
                </c:pt>
                <c:pt idx="13">
                  <c:v>0.17</c:v>
                </c:pt>
                <c:pt idx="14" formatCode="General">
                  <c:v>0.16</c:v>
                </c:pt>
                <c:pt idx="15">
                  <c:v>0.15</c:v>
                </c:pt>
                <c:pt idx="16">
                  <c:v>0.15</c:v>
                </c:pt>
                <c:pt idx="17">
                  <c:v>0.15</c:v>
                </c:pt>
                <c:pt idx="18">
                  <c:v>0.14000000000000001</c:v>
                </c:pt>
                <c:pt idx="19">
                  <c:v>0.13</c:v>
                </c:pt>
                <c:pt idx="20">
                  <c:v>0.09</c:v>
                </c:pt>
              </c:numCache>
            </c:numRef>
          </c:val>
          <c:extLst>
            <c:ext xmlns:c16="http://schemas.microsoft.com/office/drawing/2014/chart" uri="{C3380CC4-5D6E-409C-BE32-E72D297353CC}">
              <c16:uniqueId val="{00000001-F0B7-43ED-A3D1-798AB923E08D}"/>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Sheet1!$C$2:$C$22</c:f>
              <c:numCache>
                <c:formatCode>General</c:formatCode>
                <c:ptCount val="21"/>
                <c:pt idx="9" formatCode="0%">
                  <c:v>0.17</c:v>
                </c:pt>
              </c:numCache>
            </c:numRef>
          </c:val>
          <c:extLst>
            <c:ext xmlns:c16="http://schemas.microsoft.com/office/drawing/2014/chart" uri="{C3380CC4-5D6E-409C-BE32-E72D297353CC}">
              <c16:uniqueId val="{00000002-F0B7-43ED-A3D1-798AB923E08D}"/>
            </c:ext>
          </c:extLst>
        </c:ser>
        <c:ser>
          <c:idx val="2"/>
          <c:order val="2"/>
          <c:tx>
            <c:strRef>
              <c:f>Sheet1!$D$1</c:f>
              <c:strCache>
                <c:ptCount val="1"/>
                <c:pt idx="0">
                  <c:v>Column1</c:v>
                </c:pt>
              </c:strCache>
            </c:strRef>
          </c:tx>
          <c:spPr>
            <a:solidFill>
              <a:schemeClr val="dk1">
                <a:tint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Atlantic</c:v>
                </c:pt>
                <c:pt idx="2">
                  <c:v>Warren</c:v>
                </c:pt>
                <c:pt idx="3">
                  <c:v>Cape May</c:v>
                </c:pt>
                <c:pt idx="4">
                  <c:v>Gloucester</c:v>
                </c:pt>
                <c:pt idx="5">
                  <c:v>Hunterdon</c:v>
                </c:pt>
                <c:pt idx="6">
                  <c:v>Salem</c:v>
                </c:pt>
                <c:pt idx="7">
                  <c:v>Sussex</c:v>
                </c:pt>
                <c:pt idx="8">
                  <c:v>Burlington</c:v>
                </c:pt>
                <c:pt idx="9">
                  <c:v>Camden</c:v>
                </c:pt>
                <c:pt idx="10">
                  <c:v>Monmouth</c:v>
                </c:pt>
                <c:pt idx="11">
                  <c:v>Morris</c:v>
                </c:pt>
                <c:pt idx="12">
                  <c:v>Ocean</c:v>
                </c:pt>
                <c:pt idx="13">
                  <c:v>Somerset</c:v>
                </c:pt>
                <c:pt idx="14">
                  <c:v>Middlesex</c:v>
                </c:pt>
                <c:pt idx="15">
                  <c:v>Mercer</c:v>
                </c:pt>
                <c:pt idx="16">
                  <c:v>Passaic</c:v>
                </c:pt>
                <c:pt idx="17">
                  <c:v>Union</c:v>
                </c:pt>
                <c:pt idx="18">
                  <c:v>Bergen</c:v>
                </c:pt>
                <c:pt idx="19">
                  <c:v>Essex</c:v>
                </c:pt>
                <c:pt idx="20">
                  <c:v>Hudson</c:v>
                </c:pt>
              </c:strCache>
            </c:strRef>
          </c:cat>
          <c:val>
            <c:numRef>
              <c:f>Sheet1!$D$2:$D$22</c:f>
              <c:numCache>
                <c:formatCode>General</c:formatCode>
                <c:ptCount val="21"/>
              </c:numCache>
            </c:numRef>
          </c:val>
          <c:extLst>
            <c:ext xmlns:c16="http://schemas.microsoft.com/office/drawing/2014/chart" uri="{C3380CC4-5D6E-409C-BE32-E72D297353CC}">
              <c16:uniqueId val="{00000000-A3CC-4B6A-A260-CD4933BCF147}"/>
            </c:ext>
          </c:extLst>
        </c:ser>
        <c:dLbls>
          <c:dLblPos val="outEnd"/>
          <c:showLegendKey val="0"/>
          <c:showVal val="1"/>
          <c:showCatName val="0"/>
          <c:showSerName val="0"/>
          <c:showPercent val="0"/>
          <c:showBubbleSize val="0"/>
        </c:dLbls>
        <c:gapWidth val="182"/>
        <c:axId val="345216496"/>
        <c:axId val="345216888"/>
      </c:barChart>
      <c:catAx>
        <c:axId val="3452164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216888"/>
        <c:crosses val="autoZero"/>
        <c:auto val="1"/>
        <c:lblAlgn val="ctr"/>
        <c:lblOffset val="100"/>
        <c:noMultiLvlLbl val="0"/>
      </c:catAx>
      <c:valAx>
        <c:axId val="345216888"/>
        <c:scaling>
          <c:orientation val="minMax"/>
        </c:scaling>
        <c:delete val="1"/>
        <c:axPos val="b"/>
        <c:numFmt formatCode="0%" sourceLinked="1"/>
        <c:majorTickMark val="none"/>
        <c:minorTickMark val="none"/>
        <c:tickLblPos val="nextTo"/>
        <c:crossAx val="345216496"/>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7512855811696354"/>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Sheet1!$B$2:$B$22</c:f>
              <c:numCache>
                <c:formatCode>0.0%</c:formatCode>
                <c:ptCount val="21"/>
                <c:pt idx="0">
                  <c:v>7.3999999999999996E-2</c:v>
                </c:pt>
                <c:pt idx="1">
                  <c:v>6.7000000000000004E-2</c:v>
                </c:pt>
                <c:pt idx="2">
                  <c:v>6.6000000000000003E-2</c:v>
                </c:pt>
                <c:pt idx="3">
                  <c:v>6.4000000000000001E-2</c:v>
                </c:pt>
                <c:pt idx="4">
                  <c:v>5.8000000000000003E-2</c:v>
                </c:pt>
                <c:pt idx="5">
                  <c:v>5.0999999999999997E-2</c:v>
                </c:pt>
                <c:pt idx="6">
                  <c:v>4.7E-2</c:v>
                </c:pt>
                <c:pt idx="7">
                  <c:v>0.04</c:v>
                </c:pt>
                <c:pt idx="9">
                  <c:v>3.6999999999999998E-2</c:v>
                </c:pt>
                <c:pt idx="10">
                  <c:v>3.5999999999999997E-2</c:v>
                </c:pt>
                <c:pt idx="11">
                  <c:v>3.1E-2</c:v>
                </c:pt>
                <c:pt idx="12">
                  <c:v>2.5000000000000001E-2</c:v>
                </c:pt>
                <c:pt idx="13">
                  <c:v>2.4E-2</c:v>
                </c:pt>
                <c:pt idx="14">
                  <c:v>2.1000000000000001E-2</c:v>
                </c:pt>
                <c:pt idx="15">
                  <c:v>1.4999999999999999E-2</c:v>
                </c:pt>
                <c:pt idx="16">
                  <c:v>1.4999999999999999E-2</c:v>
                </c:pt>
                <c:pt idx="17">
                  <c:v>1.2999999999999999E-2</c:v>
                </c:pt>
                <c:pt idx="18">
                  <c:v>1.2E-2</c:v>
                </c:pt>
                <c:pt idx="19">
                  <c:v>0.01</c:v>
                </c:pt>
                <c:pt idx="20">
                  <c:v>7.0000000000000001E-3</c:v>
                </c:pt>
              </c:numCache>
            </c:numRef>
          </c:val>
          <c:extLst>
            <c:ext xmlns:c16="http://schemas.microsoft.com/office/drawing/2014/chart" uri="{C3380CC4-5D6E-409C-BE32-E72D297353CC}">
              <c16:uniqueId val="{00000000-D5D2-4F28-A037-601B8C563179}"/>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Sheet1!$C$2:$C$22</c:f>
              <c:numCache>
                <c:formatCode>General</c:formatCode>
                <c:ptCount val="21"/>
                <c:pt idx="8" formatCode="0.0%">
                  <c:v>3.7999999999999999E-2</c:v>
                </c:pt>
              </c:numCache>
            </c:numRef>
          </c:val>
          <c:extLst>
            <c:ext xmlns:c16="http://schemas.microsoft.com/office/drawing/2014/chart" uri="{C3380CC4-5D6E-409C-BE32-E72D297353CC}">
              <c16:uniqueId val="{00000001-D5D2-4F28-A037-601B8C563179}"/>
            </c:ext>
          </c:extLst>
        </c:ser>
        <c:ser>
          <c:idx val="3"/>
          <c:order val="2"/>
          <c:tx>
            <c:strRef>
              <c:f>Sheet1!$D$1</c:f>
              <c:strCache>
                <c:ptCount val="1"/>
                <c:pt idx="0">
                  <c:v>NJ avg. 4.1%</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Sheet1!$D$2:$D$22</c:f>
              <c:numCache>
                <c:formatCode>0.00%</c:formatCode>
                <c:ptCount val="21"/>
                <c:pt idx="0">
                  <c:v>4.1000000000000002E-2</c:v>
                </c:pt>
                <c:pt idx="1">
                  <c:v>4.1000000000000002E-2</c:v>
                </c:pt>
                <c:pt idx="2">
                  <c:v>4.1000000000000002E-2</c:v>
                </c:pt>
                <c:pt idx="3">
                  <c:v>4.1000000000000002E-2</c:v>
                </c:pt>
                <c:pt idx="4">
                  <c:v>4.1000000000000002E-2</c:v>
                </c:pt>
                <c:pt idx="5">
                  <c:v>4.1000000000000002E-2</c:v>
                </c:pt>
                <c:pt idx="6">
                  <c:v>4.1000000000000002E-2</c:v>
                </c:pt>
                <c:pt idx="7">
                  <c:v>4.1000000000000002E-2</c:v>
                </c:pt>
                <c:pt idx="8">
                  <c:v>4.1000000000000002E-2</c:v>
                </c:pt>
                <c:pt idx="9">
                  <c:v>4.1000000000000002E-2</c:v>
                </c:pt>
                <c:pt idx="10">
                  <c:v>4.1000000000000002E-2</c:v>
                </c:pt>
                <c:pt idx="11">
                  <c:v>4.1000000000000002E-2</c:v>
                </c:pt>
                <c:pt idx="12">
                  <c:v>4.1000000000000002E-2</c:v>
                </c:pt>
                <c:pt idx="13">
                  <c:v>4.1000000000000002E-2</c:v>
                </c:pt>
                <c:pt idx="14">
                  <c:v>4.1000000000000002E-2</c:v>
                </c:pt>
                <c:pt idx="15">
                  <c:v>4.1000000000000002E-2</c:v>
                </c:pt>
                <c:pt idx="16">
                  <c:v>4.1000000000000002E-2</c:v>
                </c:pt>
                <c:pt idx="17">
                  <c:v>4.1000000000000002E-2</c:v>
                </c:pt>
                <c:pt idx="18">
                  <c:v>4.1000000000000002E-2</c:v>
                </c:pt>
                <c:pt idx="19">
                  <c:v>4.1000000000000002E-2</c:v>
                </c:pt>
                <c:pt idx="20">
                  <c:v>4.1000000000000002E-2</c:v>
                </c:pt>
              </c:numCache>
            </c:numRef>
          </c:val>
          <c:extLst>
            <c:ext xmlns:c16="http://schemas.microsoft.com/office/drawing/2014/chart" uri="{C3380CC4-5D6E-409C-BE32-E72D297353CC}">
              <c16:uniqueId val="{00000003-D5D2-4F28-A037-601B8C563179}"/>
            </c:ext>
          </c:extLst>
        </c:ser>
        <c:ser>
          <c:idx val="2"/>
          <c:order val="3"/>
          <c:tx>
            <c:strRef>
              <c:f>Sheet1!$E$1</c:f>
              <c:strCache>
                <c:ptCount val="1"/>
                <c:pt idx="0">
                  <c:v>US avg. 5.4%</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Union</c:v>
                </c:pt>
                <c:pt idx="1">
                  <c:v>Mercer</c:v>
                </c:pt>
                <c:pt idx="2">
                  <c:v>Cumberland</c:v>
                </c:pt>
                <c:pt idx="3">
                  <c:v>Essex</c:v>
                </c:pt>
                <c:pt idx="4">
                  <c:v>Middlesex</c:v>
                </c:pt>
                <c:pt idx="5">
                  <c:v>Passaic  </c:v>
                </c:pt>
                <c:pt idx="6">
                  <c:v>Atlantic</c:v>
                </c:pt>
                <c:pt idx="7">
                  <c:v>Burlington</c:v>
                </c:pt>
                <c:pt idx="8">
                  <c:v>Camden</c:v>
                </c:pt>
                <c:pt idx="9">
                  <c:v>Hudson</c:v>
                </c:pt>
                <c:pt idx="10">
                  <c:v>Bergen</c:v>
                </c:pt>
                <c:pt idx="11">
                  <c:v>Sussex</c:v>
                </c:pt>
                <c:pt idx="12">
                  <c:v>Morris</c:v>
                </c:pt>
                <c:pt idx="13">
                  <c:v>Monmouth</c:v>
                </c:pt>
                <c:pt idx="14">
                  <c:v>Somerset</c:v>
                </c:pt>
                <c:pt idx="15">
                  <c:v>Gloucester</c:v>
                </c:pt>
                <c:pt idx="16">
                  <c:v>Ocean</c:v>
                </c:pt>
                <c:pt idx="17">
                  <c:v>Warren</c:v>
                </c:pt>
                <c:pt idx="18">
                  <c:v>Hunterdon </c:v>
                </c:pt>
                <c:pt idx="19">
                  <c:v>Cape May</c:v>
                </c:pt>
                <c:pt idx="20">
                  <c:v>Salem</c:v>
                </c:pt>
              </c:strCache>
            </c:strRef>
          </c:cat>
          <c:val>
            <c:numRef>
              <c:f>Sheet1!$E$2:$E$22</c:f>
              <c:numCache>
                <c:formatCode>0.00%</c:formatCode>
                <c:ptCount val="21"/>
                <c:pt idx="0">
                  <c:v>5.3999999999999999E-2</c:v>
                </c:pt>
                <c:pt idx="1">
                  <c:v>5.3999999999999999E-2</c:v>
                </c:pt>
                <c:pt idx="2">
                  <c:v>5.3999999999999999E-2</c:v>
                </c:pt>
                <c:pt idx="3">
                  <c:v>5.3999999999999999E-2</c:v>
                </c:pt>
                <c:pt idx="4">
                  <c:v>5.3999999999999999E-2</c:v>
                </c:pt>
                <c:pt idx="5">
                  <c:v>5.3999999999999999E-2</c:v>
                </c:pt>
                <c:pt idx="6">
                  <c:v>5.3999999999999999E-2</c:v>
                </c:pt>
                <c:pt idx="7">
                  <c:v>5.3999999999999999E-2</c:v>
                </c:pt>
                <c:pt idx="8">
                  <c:v>5.3999999999999999E-2</c:v>
                </c:pt>
                <c:pt idx="9">
                  <c:v>5.3999999999999999E-2</c:v>
                </c:pt>
                <c:pt idx="10">
                  <c:v>5.3999999999999999E-2</c:v>
                </c:pt>
                <c:pt idx="11">
                  <c:v>5.3999999999999999E-2</c:v>
                </c:pt>
                <c:pt idx="12">
                  <c:v>5.3999999999999999E-2</c:v>
                </c:pt>
                <c:pt idx="13">
                  <c:v>5.3999999999999999E-2</c:v>
                </c:pt>
                <c:pt idx="14">
                  <c:v>5.3999999999999999E-2</c:v>
                </c:pt>
                <c:pt idx="15">
                  <c:v>5.3999999999999999E-2</c:v>
                </c:pt>
                <c:pt idx="16">
                  <c:v>5.3999999999999999E-2</c:v>
                </c:pt>
                <c:pt idx="17">
                  <c:v>5.3999999999999999E-2</c:v>
                </c:pt>
                <c:pt idx="18">
                  <c:v>5.3999999999999999E-2</c:v>
                </c:pt>
                <c:pt idx="19">
                  <c:v>5.3999999999999999E-2</c:v>
                </c:pt>
                <c:pt idx="20">
                  <c:v>5.3999999999999999E-2</c:v>
                </c:pt>
              </c:numCache>
            </c:numRef>
          </c:val>
          <c:extLst>
            <c:ext xmlns:c16="http://schemas.microsoft.com/office/drawing/2014/chart" uri="{C3380CC4-5D6E-409C-BE32-E72D297353CC}">
              <c16:uniqueId val="{00000002-D5D2-4F28-A037-601B8C563179}"/>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0.0%</c:formatCode>
                <c:ptCount val="5"/>
                <c:pt idx="0">
                  <c:v>2.5000000000000001E-2</c:v>
                </c:pt>
                <c:pt idx="1">
                  <c:v>3.4000000000000002E-2</c:v>
                </c:pt>
                <c:pt idx="2">
                  <c:v>3.9E-2</c:v>
                </c:pt>
                <c:pt idx="3">
                  <c:v>4.5999999999999999E-2</c:v>
                </c:pt>
                <c:pt idx="4">
                  <c:v>3.7999999999999999E-2</c:v>
                </c:pt>
              </c:numCache>
            </c:numRef>
          </c:val>
          <c:smooth val="0"/>
          <c:extLst>
            <c:ext xmlns:c16="http://schemas.microsoft.com/office/drawing/2014/chart" uri="{C3380CC4-5D6E-409C-BE32-E72D297353CC}">
              <c16:uniqueId val="{00000000-A31C-41B6-812D-B7E22B5D4963}"/>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1079330708661417"/>
          <c:y val="8.5243309239233667E-3"/>
          <c:w val="0.86576919291338583"/>
          <c:h val="0.90601304289752072"/>
        </c:manualLayout>
      </c:layout>
      <c:barChart>
        <c:barDir val="bar"/>
        <c:grouping val="clustered"/>
        <c:varyColors val="0"/>
        <c:ser>
          <c:idx val="0"/>
          <c:order val="0"/>
          <c:tx>
            <c:strRef>
              <c:f>Sheet1!$B$1</c:f>
              <c:strCache>
                <c:ptCount val="1"/>
                <c:pt idx="0">
                  <c:v>No health insurance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Runnemede borough</c:v>
                </c:pt>
                <c:pt idx="1">
                  <c:v>Bellmawr borough</c:v>
                </c:pt>
                <c:pt idx="2">
                  <c:v>Lawnside borough</c:v>
                </c:pt>
                <c:pt idx="3">
                  <c:v>Camden city</c:v>
                </c:pt>
                <c:pt idx="4">
                  <c:v>Pennsauken township</c:v>
                </c:pt>
                <c:pt idx="5">
                  <c:v>Stratford borough</c:v>
                </c:pt>
                <c:pt idx="6">
                  <c:v>Audubon Park borough</c:v>
                </c:pt>
                <c:pt idx="7">
                  <c:v>Berlin borough</c:v>
                </c:pt>
                <c:pt idx="8">
                  <c:v>Winslow township</c:v>
                </c:pt>
                <c:pt idx="9">
                  <c:v>Gloucester City city</c:v>
                </c:pt>
              </c:strCache>
            </c:strRef>
          </c:cat>
          <c:val>
            <c:numRef>
              <c:f>Sheet1!$B$2:$B$11</c:f>
              <c:numCache>
                <c:formatCode>0.0%</c:formatCode>
                <c:ptCount val="10"/>
                <c:pt idx="0">
                  <c:v>0.106</c:v>
                </c:pt>
                <c:pt idx="1">
                  <c:v>8.5000000000000006E-2</c:v>
                </c:pt>
                <c:pt idx="2">
                  <c:v>5.5E-2</c:v>
                </c:pt>
                <c:pt idx="3">
                  <c:v>5.3999999999999999E-2</c:v>
                </c:pt>
                <c:pt idx="4">
                  <c:v>5.0999999999999997E-2</c:v>
                </c:pt>
                <c:pt idx="5">
                  <c:v>5.0999999999999997E-2</c:v>
                </c:pt>
                <c:pt idx="6">
                  <c:v>0.05</c:v>
                </c:pt>
                <c:pt idx="7">
                  <c:v>0.05</c:v>
                </c:pt>
                <c:pt idx="8">
                  <c:v>0.05</c:v>
                </c:pt>
                <c:pt idx="9">
                  <c:v>4.8000000000000001E-2</c:v>
                </c:pt>
              </c:numCache>
            </c:numRef>
          </c:val>
          <c:extLst>
            <c:ext xmlns:c16="http://schemas.microsoft.com/office/drawing/2014/chart" uri="{C3380CC4-5D6E-409C-BE32-E72D297353CC}">
              <c16:uniqueId val="{00000000-402C-4557-B0A5-E92F8F31D439}"/>
            </c:ext>
          </c:extLst>
        </c:ser>
        <c:ser>
          <c:idx val="1"/>
          <c:order val="1"/>
          <c:tx>
            <c:strRef>
              <c:f>Sheet1!$C$1</c:f>
              <c:strCache>
                <c:ptCount val="1"/>
                <c:pt idx="0">
                  <c:v>Camden County Avg. 3.5%</c:v>
                </c:pt>
              </c:strCache>
            </c:strRef>
          </c:tx>
          <c:spPr>
            <a:solidFill>
              <a:schemeClr val="bg1"/>
            </a:solidFill>
            <a:ln>
              <a:noFill/>
            </a:ln>
            <a:effectLst/>
          </c:spPr>
          <c:invertIfNegative val="0"/>
          <c:trendline>
            <c:spPr>
              <a:ln w="19050" cap="rnd">
                <a:solidFill>
                  <a:schemeClr val="accent2"/>
                </a:solidFill>
                <a:prstDash val="sysDot"/>
              </a:ln>
              <a:effectLst/>
            </c:spPr>
            <c:trendlineType val="linear"/>
            <c:dispRSqr val="0"/>
            <c:dispEq val="0"/>
          </c:trendline>
          <c:cat>
            <c:strRef>
              <c:f>Sheet1!$A$2:$A$11</c:f>
              <c:strCache>
                <c:ptCount val="10"/>
                <c:pt idx="0">
                  <c:v>Runnemede borough</c:v>
                </c:pt>
                <c:pt idx="1">
                  <c:v>Bellmawr borough</c:v>
                </c:pt>
                <c:pt idx="2">
                  <c:v>Lawnside borough</c:v>
                </c:pt>
                <c:pt idx="3">
                  <c:v>Camden city</c:v>
                </c:pt>
                <c:pt idx="4">
                  <c:v>Pennsauken township</c:v>
                </c:pt>
                <c:pt idx="5">
                  <c:v>Stratford borough</c:v>
                </c:pt>
                <c:pt idx="6">
                  <c:v>Audubon Park borough</c:v>
                </c:pt>
                <c:pt idx="7">
                  <c:v>Berlin borough</c:v>
                </c:pt>
                <c:pt idx="8">
                  <c:v>Winslow township</c:v>
                </c:pt>
                <c:pt idx="9">
                  <c:v>Gloucester City city</c:v>
                </c:pt>
              </c:strCache>
            </c:strRef>
          </c:cat>
          <c:val>
            <c:numRef>
              <c:f>Sheet1!$C$2:$C$11</c:f>
              <c:numCache>
                <c:formatCode>0.00%</c:formatCode>
                <c:ptCount val="10"/>
                <c:pt idx="0">
                  <c:v>3.5000000000000003E-2</c:v>
                </c:pt>
                <c:pt idx="1">
                  <c:v>3.5000000000000003E-2</c:v>
                </c:pt>
                <c:pt idx="2">
                  <c:v>3.5000000000000003E-2</c:v>
                </c:pt>
                <c:pt idx="3">
                  <c:v>3.5000000000000003E-2</c:v>
                </c:pt>
                <c:pt idx="4">
                  <c:v>3.5000000000000003E-2</c:v>
                </c:pt>
                <c:pt idx="5">
                  <c:v>3.5000000000000003E-2</c:v>
                </c:pt>
                <c:pt idx="6">
                  <c:v>3.5000000000000003E-2</c:v>
                </c:pt>
                <c:pt idx="7">
                  <c:v>3.5000000000000003E-2</c:v>
                </c:pt>
                <c:pt idx="8">
                  <c:v>3.5000000000000003E-2</c:v>
                </c:pt>
                <c:pt idx="9">
                  <c:v>3.5000000000000003E-2</c:v>
                </c:pt>
              </c:numCache>
            </c:numRef>
          </c:val>
          <c:extLst>
            <c:ext xmlns:c16="http://schemas.microsoft.com/office/drawing/2014/chart" uri="{C3380CC4-5D6E-409C-BE32-E72D297353CC}">
              <c16:uniqueId val="{00000003-402C-4557-B0A5-E92F8F31D439}"/>
            </c:ext>
          </c:extLst>
        </c:ser>
        <c:dLbls>
          <c:showLegendKey val="0"/>
          <c:showVal val="0"/>
          <c:showCatName val="0"/>
          <c:showSerName val="0"/>
          <c:showPercent val="0"/>
          <c:showBubbleSize val="0"/>
        </c:dLbls>
        <c:gapWidth val="182"/>
        <c:axId val="345922560"/>
        <c:axId val="345922952"/>
      </c:barChart>
      <c:catAx>
        <c:axId val="3459225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2952"/>
        <c:crosses val="autoZero"/>
        <c:auto val="1"/>
        <c:lblAlgn val="ctr"/>
        <c:lblOffset val="100"/>
        <c:noMultiLvlLbl val="0"/>
      </c:catAx>
      <c:valAx>
        <c:axId val="345922952"/>
        <c:scaling>
          <c:orientation val="minMax"/>
          <c:max val="0.5"/>
        </c:scaling>
        <c:delete val="1"/>
        <c:axPos val="b"/>
        <c:numFmt formatCode="0.0%" sourceLinked="1"/>
        <c:majorTickMark val="none"/>
        <c:minorTickMark val="none"/>
        <c:tickLblPos val="nextTo"/>
        <c:crossAx val="345922560"/>
        <c:crosses val="autoZero"/>
        <c:crossBetween val="between"/>
      </c:valAx>
      <c:spPr>
        <a:noFill/>
        <a:ln>
          <a:noFill/>
        </a:ln>
        <a:effectLst/>
      </c:spPr>
    </c:plotArea>
    <c:legend>
      <c:legendPos val="b"/>
      <c:legendEntry>
        <c:idx val="1"/>
        <c:delete val="1"/>
      </c:legendEntry>
      <c:legendEntry>
        <c:idx val="2"/>
        <c:delete val="1"/>
      </c:legendEntry>
      <c:layout>
        <c:manualLayout>
          <c:xMode val="edge"/>
          <c:yMode val="edge"/>
          <c:x val="0.11773781988188976"/>
          <c:y val="0.90357907793587688"/>
          <c:w val="0.21452436023622048"/>
          <c:h val="4.284097155893903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187500000000001E-2"/>
          <c:y val="2.578124841404722E-2"/>
          <c:w val="0.96562499999999996"/>
          <c:h val="0.91865600894094435"/>
        </c:manualLayout>
      </c:layout>
      <c:lineChart>
        <c:grouping val="standard"/>
        <c:varyColors val="0"/>
        <c:ser>
          <c:idx val="0"/>
          <c:order val="0"/>
          <c:tx>
            <c:strRef>
              <c:f>Sheet1!$B$1</c:f>
              <c:strCache>
                <c:ptCount val="1"/>
                <c:pt idx="0">
                  <c:v>White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0.65700000000000003</c:v>
                </c:pt>
                <c:pt idx="1">
                  <c:v>0.66200000000000003</c:v>
                </c:pt>
                <c:pt idx="2">
                  <c:v>0.61399999999999999</c:v>
                </c:pt>
                <c:pt idx="3">
                  <c:v>0.63300000000000001</c:v>
                </c:pt>
                <c:pt idx="4">
                  <c:v>0.623</c:v>
                </c:pt>
              </c:numCache>
            </c:numRef>
          </c:val>
          <c:smooth val="0"/>
          <c:extLst>
            <c:ext xmlns:c16="http://schemas.microsoft.com/office/drawing/2014/chart" uri="{C3380CC4-5D6E-409C-BE32-E72D297353CC}">
              <c16:uniqueId val="{00000000-609B-4297-936B-F79768FBB6FC}"/>
            </c:ext>
          </c:extLst>
        </c:ser>
        <c:ser>
          <c:idx val="1"/>
          <c:order val="1"/>
          <c:tx>
            <c:strRef>
              <c:f>Sheet1!$C$1</c:f>
              <c:strCache>
                <c:ptCount val="1"/>
                <c:pt idx="0">
                  <c:v>Black/ African American</c:v>
                </c:pt>
              </c:strCache>
            </c:strRef>
          </c:tx>
          <c:spPr>
            <a:ln w="28575" cap="rnd">
              <a:solidFill>
                <a:srgbClr val="C00000"/>
              </a:solidFill>
              <a:prstDash val="sysDot"/>
              <a:round/>
            </a:ln>
            <a:effectLst/>
          </c:spPr>
          <c:marker>
            <c:symbol val="triangle"/>
            <c:size val="7"/>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0%</c:formatCode>
                <c:ptCount val="5"/>
                <c:pt idx="0">
                  <c:v>0.21299999999999999</c:v>
                </c:pt>
                <c:pt idx="1">
                  <c:v>0.215</c:v>
                </c:pt>
                <c:pt idx="2">
                  <c:v>0.219</c:v>
                </c:pt>
                <c:pt idx="3">
                  <c:v>0.20899999999999999</c:v>
                </c:pt>
                <c:pt idx="4">
                  <c:v>0.22700000000000001</c:v>
                </c:pt>
              </c:numCache>
            </c:numRef>
          </c:val>
          <c:smooth val="0"/>
          <c:extLst>
            <c:ext xmlns:c16="http://schemas.microsoft.com/office/drawing/2014/chart" uri="{C3380CC4-5D6E-409C-BE32-E72D297353CC}">
              <c16:uniqueId val="{00000001-609B-4297-936B-F79768FBB6FC}"/>
            </c:ext>
          </c:extLst>
        </c:ser>
        <c:ser>
          <c:idx val="2"/>
          <c:order val="2"/>
          <c:tx>
            <c:strRef>
              <c:f>Sheet1!$D$1</c:f>
              <c:strCache>
                <c:ptCount val="1"/>
                <c:pt idx="0">
                  <c:v>American Indian/ Alaska Native</c:v>
                </c:pt>
              </c:strCache>
            </c:strRef>
          </c:tx>
          <c:spPr>
            <a:ln w="28575" cap="rnd">
              <a:solidFill>
                <a:srgbClr val="C00000"/>
              </a:solidFill>
              <a:prstDash val="sysDash"/>
              <a:round/>
            </a:ln>
            <a:effectLst/>
          </c:spPr>
          <c:marker>
            <c:symbol val="x"/>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Sheet1!$D$2:$D$6</c:f>
              <c:numCache>
                <c:formatCode>0%</c:formatCode>
                <c:ptCount val="5"/>
                <c:pt idx="0">
                  <c:v>5.0000000000000001E-3</c:v>
                </c:pt>
                <c:pt idx="1">
                  <c:v>8.0000000000000002E-3</c:v>
                </c:pt>
                <c:pt idx="2">
                  <c:v>1.4E-2</c:v>
                </c:pt>
                <c:pt idx="3">
                  <c:v>2.1999999999999999E-2</c:v>
                </c:pt>
                <c:pt idx="4">
                  <c:v>2.7E-2</c:v>
                </c:pt>
              </c:numCache>
            </c:numRef>
          </c:val>
          <c:smooth val="0"/>
          <c:extLst>
            <c:ext xmlns:c16="http://schemas.microsoft.com/office/drawing/2014/chart" uri="{C3380CC4-5D6E-409C-BE32-E72D297353CC}">
              <c16:uniqueId val="{00000002-609B-4297-936B-F79768FBB6FC}"/>
            </c:ext>
          </c:extLst>
        </c:ser>
        <c:ser>
          <c:idx val="3"/>
          <c:order val="3"/>
          <c:tx>
            <c:strRef>
              <c:f>Sheet1!$E$1</c:f>
              <c:strCache>
                <c:ptCount val="1"/>
                <c:pt idx="0">
                  <c:v>Asian</c:v>
                </c:pt>
              </c:strCache>
            </c:strRef>
          </c:tx>
          <c:spPr>
            <a:ln w="28575" cap="rnd">
              <a:solidFill>
                <a:schemeClr val="bg1">
                  <a:lumMod val="75000"/>
                </a:schemeClr>
              </a:solidFill>
              <a:prstDash val="sysDash"/>
              <a:round/>
            </a:ln>
            <a:effectLst/>
          </c:spPr>
          <c:marker>
            <c:symbol val="diamond"/>
            <c:size val="8"/>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Sheet1!$E$2:$E$6</c:f>
              <c:numCache>
                <c:formatCode>0%</c:formatCode>
                <c:ptCount val="5"/>
                <c:pt idx="0">
                  <c:v>6.6000000000000003E-2</c:v>
                </c:pt>
                <c:pt idx="1">
                  <c:v>6.8000000000000005E-2</c:v>
                </c:pt>
                <c:pt idx="2">
                  <c:v>7.3999999999999996E-2</c:v>
                </c:pt>
                <c:pt idx="3">
                  <c:v>6.8000000000000005E-2</c:v>
                </c:pt>
                <c:pt idx="4">
                  <c:v>7.4999999999999997E-2</c:v>
                </c:pt>
              </c:numCache>
            </c:numRef>
          </c:val>
          <c:smooth val="0"/>
          <c:extLst>
            <c:ext xmlns:c16="http://schemas.microsoft.com/office/drawing/2014/chart" uri="{C3380CC4-5D6E-409C-BE32-E72D297353CC}">
              <c16:uniqueId val="{00000003-609B-4297-936B-F79768FBB6FC}"/>
            </c:ext>
          </c:extLst>
        </c:ser>
        <c:ser>
          <c:idx val="4"/>
          <c:order val="4"/>
          <c:tx>
            <c:strRef>
              <c:f>Sheet1!$F$1</c:f>
              <c:strCache>
                <c:ptCount val="1"/>
                <c:pt idx="0">
                  <c:v>Hispanic/ Latino</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Sheet1!$F$2:$F$6</c:f>
              <c:numCache>
                <c:formatCode>0%</c:formatCode>
                <c:ptCount val="5"/>
                <c:pt idx="0">
                  <c:v>0.17599999999999999</c:v>
                </c:pt>
                <c:pt idx="1">
                  <c:v>0.17199999999999999</c:v>
                </c:pt>
                <c:pt idx="2">
                  <c:v>0.185</c:v>
                </c:pt>
                <c:pt idx="3">
                  <c:v>0.19</c:v>
                </c:pt>
                <c:pt idx="4">
                  <c:v>0.19500000000000001</c:v>
                </c:pt>
              </c:numCache>
            </c:numRef>
          </c:val>
          <c:smooth val="0"/>
          <c:extLst>
            <c:ext xmlns:c16="http://schemas.microsoft.com/office/drawing/2014/chart" uri="{C3380CC4-5D6E-409C-BE32-E72D297353CC}">
              <c16:uniqueId val="{00000004-609B-4297-936B-F79768FBB6FC}"/>
            </c:ext>
          </c:extLst>
        </c:ser>
        <c:dLbls>
          <c:showLegendKey val="0"/>
          <c:showVal val="0"/>
          <c:showCatName val="0"/>
          <c:showSerName val="0"/>
          <c:showPercent val="0"/>
          <c:showBubbleSize val="0"/>
        </c:dLbls>
        <c:marker val="1"/>
        <c:smooth val="0"/>
        <c:axId val="338272288"/>
        <c:axId val="339142328"/>
      </c:lineChart>
      <c:catAx>
        <c:axId val="3382722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39142328"/>
        <c:crosses val="autoZero"/>
        <c:auto val="1"/>
        <c:lblAlgn val="ctr"/>
        <c:lblOffset val="100"/>
        <c:noMultiLvlLbl val="0"/>
      </c:catAx>
      <c:valAx>
        <c:axId val="339142328"/>
        <c:scaling>
          <c:orientation val="minMax"/>
        </c:scaling>
        <c:delete val="1"/>
        <c:axPos val="l"/>
        <c:numFmt formatCode="0%" sourceLinked="1"/>
        <c:majorTickMark val="out"/>
        <c:minorTickMark val="none"/>
        <c:tickLblPos val="nextTo"/>
        <c:crossAx val="338272288"/>
        <c:crosses val="autoZero"/>
        <c:crossBetween val="between"/>
      </c:valAx>
      <c:spPr>
        <a:noFill/>
        <a:ln w="25400">
          <a:noFill/>
        </a:ln>
        <a:effectLst/>
      </c:spPr>
    </c:plotArea>
    <c:legend>
      <c:legendPos val="b"/>
      <c:layout>
        <c:manualLayout>
          <c:xMode val="edge"/>
          <c:yMode val="edge"/>
          <c:x val="0.1"/>
          <c:y val="2.3912707682535232E-2"/>
          <c:w val="0.82274311023622049"/>
          <c:h val="3.774120092635328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3171371784728791E-2"/>
          <c:y val="1.1686062888554108E-2"/>
          <c:w val="0.92711076007834803"/>
          <c:h val="0.7702448479217664"/>
        </c:manualLayout>
      </c:layout>
      <c:barChart>
        <c:barDir val="col"/>
        <c:grouping val="clustered"/>
        <c:varyColors val="0"/>
        <c:ser>
          <c:idx val="0"/>
          <c:order val="0"/>
          <c:tx>
            <c:strRef>
              <c:f>Sheet1!$B$1</c:f>
              <c:strCache>
                <c:ptCount val="1"/>
                <c:pt idx="0">
                  <c:v>Children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Sheet1!$B$2:$B$23</c:f>
              <c:numCache>
                <c:formatCode>General</c:formatCode>
                <c:ptCount val="22"/>
                <c:pt idx="6">
                  <c:v>37241</c:v>
                </c:pt>
              </c:numCache>
            </c:numRef>
          </c:val>
          <c:extLst>
            <c:ext xmlns:c16="http://schemas.microsoft.com/office/drawing/2014/chart" uri="{C3380CC4-5D6E-409C-BE32-E72D297353CC}">
              <c16:uniqueId val="{00000000-75CE-4C27-B155-D12F1F7FB493}"/>
            </c:ext>
          </c:extLst>
        </c:ser>
        <c:ser>
          <c:idx val="1"/>
          <c:order val="1"/>
          <c:tx>
            <c:strRef>
              <c:f>Sheet1!$C$1</c:f>
              <c:strCache>
                <c:ptCount val="1"/>
                <c:pt idx="0">
                  <c:v>Children</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Sheet1!$C$2:$C$23</c:f>
              <c:numCache>
                <c:formatCode>General</c:formatCode>
                <c:ptCount val="22"/>
                <c:pt idx="0">
                  <c:v>74698</c:v>
                </c:pt>
                <c:pt idx="1">
                  <c:v>61657</c:v>
                </c:pt>
                <c:pt idx="2">
                  <c:v>51312</c:v>
                </c:pt>
                <c:pt idx="3">
                  <c:v>47066</c:v>
                </c:pt>
                <c:pt idx="4">
                  <c:v>39757</c:v>
                </c:pt>
                <c:pt idx="5">
                  <c:v>38309</c:v>
                </c:pt>
                <c:pt idx="6">
                  <c:v>37241</c:v>
                </c:pt>
                <c:pt idx="7">
                  <c:v>29056</c:v>
                </c:pt>
                <c:pt idx="8">
                  <c:v>25834</c:v>
                </c:pt>
                <c:pt idx="9">
                  <c:v>22173</c:v>
                </c:pt>
                <c:pt idx="10">
                  <c:v>19913</c:v>
                </c:pt>
                <c:pt idx="11">
                  <c:v>17745</c:v>
                </c:pt>
                <c:pt idx="12">
                  <c:v>16987</c:v>
                </c:pt>
                <c:pt idx="13">
                  <c:v>12976</c:v>
                </c:pt>
                <c:pt idx="14">
                  <c:v>11163</c:v>
                </c:pt>
                <c:pt idx="15">
                  <c:v>9756</c:v>
                </c:pt>
                <c:pt idx="16">
                  <c:v>4678</c:v>
                </c:pt>
                <c:pt idx="17">
                  <c:v>4479</c:v>
                </c:pt>
                <c:pt idx="18">
                  <c:v>4340</c:v>
                </c:pt>
                <c:pt idx="19">
                  <c:v>3264</c:v>
                </c:pt>
                <c:pt idx="20">
                  <c:v>2403</c:v>
                </c:pt>
                <c:pt idx="21">
                  <c:v>30</c:v>
                </c:pt>
              </c:numCache>
            </c:numRef>
          </c:val>
          <c:extLst>
            <c:ext xmlns:c16="http://schemas.microsoft.com/office/drawing/2014/chart" uri="{C3380CC4-5D6E-409C-BE32-E72D297353CC}">
              <c16:uniqueId val="{00000001-75CE-4C27-B155-D12F1F7FB493}"/>
            </c:ext>
          </c:extLst>
        </c:ser>
        <c:ser>
          <c:idx val="2"/>
          <c:order val="2"/>
          <c:tx>
            <c:strRef>
              <c:f>Sheet1!$D$1</c:f>
              <c:strCache>
                <c:ptCount val="1"/>
                <c:pt idx="0">
                  <c:v>Adults</c:v>
                </c:pt>
              </c:strCache>
            </c:strRef>
          </c:tx>
          <c:spPr>
            <a:solidFill>
              <a:schemeClr val="bg1">
                <a:lumMod val="75000"/>
              </a:schemeClr>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Sheet1!$D$2:$D$23</c:f>
              <c:numCache>
                <c:formatCode>General</c:formatCode>
                <c:ptCount val="22"/>
                <c:pt idx="0">
                  <c:v>22952</c:v>
                </c:pt>
                <c:pt idx="1">
                  <c:v>13676</c:v>
                </c:pt>
                <c:pt idx="2">
                  <c:v>15063</c:v>
                </c:pt>
                <c:pt idx="3">
                  <c:v>14772</c:v>
                </c:pt>
                <c:pt idx="4">
                  <c:v>12926</c:v>
                </c:pt>
                <c:pt idx="5">
                  <c:v>10808</c:v>
                </c:pt>
                <c:pt idx="6">
                  <c:v>13818</c:v>
                </c:pt>
                <c:pt idx="7">
                  <c:v>9474</c:v>
                </c:pt>
                <c:pt idx="8">
                  <c:v>6724</c:v>
                </c:pt>
                <c:pt idx="9">
                  <c:v>6101</c:v>
                </c:pt>
                <c:pt idx="10">
                  <c:v>5923</c:v>
                </c:pt>
                <c:pt idx="11">
                  <c:v>6265</c:v>
                </c:pt>
                <c:pt idx="12">
                  <c:v>4717</c:v>
                </c:pt>
                <c:pt idx="13">
                  <c:v>4544</c:v>
                </c:pt>
                <c:pt idx="14">
                  <c:v>3538</c:v>
                </c:pt>
                <c:pt idx="15">
                  <c:v>2889</c:v>
                </c:pt>
                <c:pt idx="16">
                  <c:v>1576</c:v>
                </c:pt>
                <c:pt idx="17">
                  <c:v>1517</c:v>
                </c:pt>
                <c:pt idx="18">
                  <c:v>1475</c:v>
                </c:pt>
                <c:pt idx="19">
                  <c:v>1246</c:v>
                </c:pt>
                <c:pt idx="20">
                  <c:v>643</c:v>
                </c:pt>
                <c:pt idx="21">
                  <c:v>5</c:v>
                </c:pt>
              </c:numCache>
            </c:numRef>
          </c:val>
          <c:extLst>
            <c:ext xmlns:c16="http://schemas.microsoft.com/office/drawing/2014/chart" uri="{C3380CC4-5D6E-409C-BE32-E72D297353CC}">
              <c16:uniqueId val="{00000000-3F5F-4B04-B746-9BB274C7EF6A}"/>
            </c:ext>
          </c:extLst>
        </c:ser>
        <c:ser>
          <c:idx val="3"/>
          <c:order val="3"/>
          <c:tx>
            <c:strRef>
              <c:f>Sheet1!$E$1</c:f>
              <c:strCache>
                <c:ptCount val="1"/>
                <c:pt idx="0">
                  <c:v>Adults County Copy</c:v>
                </c:pt>
              </c:strCache>
            </c:strRef>
          </c:tx>
          <c:spPr>
            <a:solidFill>
              <a:srgbClr val="FFFF00"/>
            </a:solidFill>
            <a:ln>
              <a:noFill/>
            </a:ln>
            <a:effectLst/>
          </c:spPr>
          <c:invertIfNegative val="0"/>
          <c:cat>
            <c:strRef>
              <c:f>Sheet1!$A$2:$A$23</c:f>
              <c:strCache>
                <c:ptCount val="22"/>
                <c:pt idx="0">
                  <c:v>Essex</c:v>
                </c:pt>
                <c:pt idx="1">
                  <c:v>Ocean</c:v>
                </c:pt>
                <c:pt idx="2">
                  <c:v>Hudson</c:v>
                </c:pt>
                <c:pt idx="3">
                  <c:v>Passaic</c:v>
                </c:pt>
                <c:pt idx="4">
                  <c:v>Middlesex</c:v>
                </c:pt>
                <c:pt idx="5">
                  <c:v>Union</c:v>
                </c:pt>
                <c:pt idx="6">
                  <c:v>Camden</c:v>
                </c:pt>
                <c:pt idx="7">
                  <c:v>Bergen</c:v>
                </c:pt>
                <c:pt idx="8">
                  <c:v>Mercer</c:v>
                </c:pt>
                <c:pt idx="9">
                  <c:v>Monmouth</c:v>
                </c:pt>
                <c:pt idx="10">
                  <c:v>Atlantic</c:v>
                </c:pt>
                <c:pt idx="11">
                  <c:v>Burlington</c:v>
                </c:pt>
                <c:pt idx="12">
                  <c:v>Cumberland</c:v>
                </c:pt>
                <c:pt idx="13">
                  <c:v>Gloucester</c:v>
                </c:pt>
                <c:pt idx="14">
                  <c:v>Morris</c:v>
                </c:pt>
                <c:pt idx="15">
                  <c:v>Somerset</c:v>
                </c:pt>
                <c:pt idx="16">
                  <c:v>Salem</c:v>
                </c:pt>
                <c:pt idx="17">
                  <c:v>Warren</c:v>
                </c:pt>
                <c:pt idx="18">
                  <c:v>Cape May</c:v>
                </c:pt>
                <c:pt idx="19">
                  <c:v>Sussex</c:v>
                </c:pt>
                <c:pt idx="20">
                  <c:v>Hunterdon</c:v>
                </c:pt>
                <c:pt idx="21">
                  <c:v>Other</c:v>
                </c:pt>
              </c:strCache>
            </c:strRef>
          </c:cat>
          <c:val>
            <c:numRef>
              <c:f>Sheet1!$E$2:$E$23</c:f>
              <c:numCache>
                <c:formatCode>General</c:formatCode>
                <c:ptCount val="22"/>
                <c:pt idx="6">
                  <c:v>13818</c:v>
                </c:pt>
              </c:numCache>
            </c:numRef>
          </c:val>
          <c:extLst>
            <c:ext xmlns:c16="http://schemas.microsoft.com/office/drawing/2014/chart" uri="{C3380CC4-5D6E-409C-BE32-E72D297353CC}">
              <c16:uniqueId val="{00000001-3F5F-4B04-B746-9BB274C7EF6A}"/>
            </c:ext>
          </c:extLst>
        </c:ser>
        <c:dLbls>
          <c:showLegendKey val="0"/>
          <c:showVal val="0"/>
          <c:showCatName val="0"/>
          <c:showSerName val="0"/>
          <c:showPercent val="0"/>
          <c:showBubbleSize val="0"/>
        </c:dLbls>
        <c:gapWidth val="219"/>
        <c:overlap val="-27"/>
        <c:axId val="377808544"/>
        <c:axId val="377808936"/>
      </c:barChart>
      <c:catAx>
        <c:axId val="377808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08936"/>
        <c:crosses val="autoZero"/>
        <c:auto val="1"/>
        <c:lblAlgn val="ctr"/>
        <c:lblOffset val="100"/>
        <c:noMultiLvlLbl val="0"/>
      </c:catAx>
      <c:valAx>
        <c:axId val="3778089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08544"/>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5423-4DE9-9DCB-1BE40DF120B6}"/>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5423-4DE9-9DCB-1BE40DF120B6}"/>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Sheet1!$B$2:$B$22</c:f>
              <c:numCache>
                <c:formatCode>General</c:formatCode>
                <c:ptCount val="21"/>
                <c:pt idx="14">
                  <c:v>0.93300000000000005</c:v>
                </c:pt>
              </c:numCache>
            </c:numRef>
          </c:val>
          <c:extLst>
            <c:ext xmlns:c16="http://schemas.microsoft.com/office/drawing/2014/chart" uri="{C3380CC4-5D6E-409C-BE32-E72D297353CC}">
              <c16:uniqueId val="{00000000-B032-441A-9DC0-B484749334F2}"/>
            </c:ext>
          </c:extLst>
        </c:ser>
        <c:ser>
          <c:idx val="1"/>
          <c:order val="1"/>
          <c:tx>
            <c:strRef>
              <c:f>Sheet1!$C$1</c:f>
              <c:strCache>
                <c:ptCount val="1"/>
                <c:pt idx="0">
                  <c:v>Immunization Rate Actual</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Sheet1!$C$2:$C$22</c:f>
              <c:numCache>
                <c:formatCode>0%</c:formatCode>
                <c:ptCount val="21"/>
                <c:pt idx="0">
                  <c:v>0.84799999999999998</c:v>
                </c:pt>
                <c:pt idx="1">
                  <c:v>0.89300000000000002</c:v>
                </c:pt>
                <c:pt idx="2">
                  <c:v>0.89600000000000002</c:v>
                </c:pt>
                <c:pt idx="3">
                  <c:v>0.90600000000000003</c:v>
                </c:pt>
                <c:pt idx="4">
                  <c:v>0.90800000000000003</c:v>
                </c:pt>
                <c:pt idx="5">
                  <c:v>0.91</c:v>
                </c:pt>
                <c:pt idx="6">
                  <c:v>0.91400000000000003</c:v>
                </c:pt>
                <c:pt idx="7">
                  <c:v>0.91600000000000004</c:v>
                </c:pt>
                <c:pt idx="8">
                  <c:v>0.91800000000000004</c:v>
                </c:pt>
                <c:pt idx="9">
                  <c:v>0.92200000000000004</c:v>
                </c:pt>
                <c:pt idx="10">
                  <c:v>0.92300000000000004</c:v>
                </c:pt>
                <c:pt idx="11">
                  <c:v>0.92300000000000004</c:v>
                </c:pt>
                <c:pt idx="12">
                  <c:v>0.92600000000000005</c:v>
                </c:pt>
                <c:pt idx="13">
                  <c:v>0.93200000000000005</c:v>
                </c:pt>
                <c:pt idx="15">
                  <c:v>0.93400000000000005</c:v>
                </c:pt>
                <c:pt idx="16">
                  <c:v>0.93400000000000005</c:v>
                </c:pt>
                <c:pt idx="17">
                  <c:v>0.93899999999999995</c:v>
                </c:pt>
                <c:pt idx="18">
                  <c:v>0.93899999999999995</c:v>
                </c:pt>
                <c:pt idx="19">
                  <c:v>0.94</c:v>
                </c:pt>
                <c:pt idx="20">
                  <c:v>0.94199999999999995</c:v>
                </c:pt>
              </c:numCache>
            </c:numRef>
          </c:val>
          <c:extLst>
            <c:ext xmlns:c16="http://schemas.microsoft.com/office/drawing/2014/chart" uri="{C3380CC4-5D6E-409C-BE32-E72D297353CC}">
              <c16:uniqueId val="{00000001-B032-441A-9DC0-B484749334F2}"/>
            </c:ext>
          </c:extLst>
        </c:ser>
        <c:ser>
          <c:idx val="2"/>
          <c:order val="2"/>
          <c:tx>
            <c:strRef>
              <c:f>Sheet1!$D$1</c:f>
              <c:strCache>
                <c:ptCount val="1"/>
                <c:pt idx="0">
                  <c:v>NJ avg. 91.9%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Ocean </c:v>
                </c:pt>
                <c:pt idx="1">
                  <c:v>Monmouth </c:v>
                </c:pt>
                <c:pt idx="2">
                  <c:v>Cape May </c:v>
                </c:pt>
                <c:pt idx="3">
                  <c:v>Warren </c:v>
                </c:pt>
                <c:pt idx="4">
                  <c:v>Essex </c:v>
                </c:pt>
                <c:pt idx="5">
                  <c:v>Atlantic </c:v>
                </c:pt>
                <c:pt idx="6">
                  <c:v>Sussex </c:v>
                </c:pt>
                <c:pt idx="7">
                  <c:v>Mercer </c:v>
                </c:pt>
                <c:pt idx="8">
                  <c:v>Hudson </c:v>
                </c:pt>
                <c:pt idx="9">
                  <c:v>Passaic </c:v>
                </c:pt>
                <c:pt idx="10">
                  <c:v>Cumberland </c:v>
                </c:pt>
                <c:pt idx="11">
                  <c:v>Hunterdon </c:v>
                </c:pt>
                <c:pt idx="12">
                  <c:v>Union </c:v>
                </c:pt>
                <c:pt idx="13">
                  <c:v>Burlington </c:v>
                </c:pt>
                <c:pt idx="14">
                  <c:v>Camden </c:v>
                </c:pt>
                <c:pt idx="15">
                  <c:v>Middlesex </c:v>
                </c:pt>
                <c:pt idx="16">
                  <c:v>Morris </c:v>
                </c:pt>
                <c:pt idx="17">
                  <c:v>Gloucester </c:v>
                </c:pt>
                <c:pt idx="18">
                  <c:v>Salem </c:v>
                </c:pt>
                <c:pt idx="19">
                  <c:v>Bergen </c:v>
                </c:pt>
                <c:pt idx="20">
                  <c:v>Somerset </c:v>
                </c:pt>
              </c:strCache>
            </c:strRef>
          </c:cat>
          <c:val>
            <c:numRef>
              <c:f>Sheet1!$D$2:$D$22</c:f>
              <c:numCache>
                <c:formatCode>0%</c:formatCode>
                <c:ptCount val="21"/>
                <c:pt idx="0">
                  <c:v>0.91900000000000004</c:v>
                </c:pt>
                <c:pt idx="1">
                  <c:v>0.91900000000000004</c:v>
                </c:pt>
                <c:pt idx="2">
                  <c:v>0.91900000000000004</c:v>
                </c:pt>
                <c:pt idx="3">
                  <c:v>0.91900000000000004</c:v>
                </c:pt>
                <c:pt idx="4">
                  <c:v>0.91900000000000004</c:v>
                </c:pt>
                <c:pt idx="5">
                  <c:v>0.91900000000000004</c:v>
                </c:pt>
                <c:pt idx="6">
                  <c:v>0.91900000000000004</c:v>
                </c:pt>
                <c:pt idx="7">
                  <c:v>0.91900000000000004</c:v>
                </c:pt>
                <c:pt idx="8">
                  <c:v>0.91900000000000004</c:v>
                </c:pt>
                <c:pt idx="9">
                  <c:v>0.91900000000000004</c:v>
                </c:pt>
                <c:pt idx="10">
                  <c:v>0.91900000000000004</c:v>
                </c:pt>
                <c:pt idx="11">
                  <c:v>0.91900000000000004</c:v>
                </c:pt>
                <c:pt idx="12">
                  <c:v>0.91900000000000004</c:v>
                </c:pt>
                <c:pt idx="13">
                  <c:v>0.91900000000000004</c:v>
                </c:pt>
                <c:pt idx="14">
                  <c:v>0.91900000000000004</c:v>
                </c:pt>
                <c:pt idx="15">
                  <c:v>0.91900000000000004</c:v>
                </c:pt>
                <c:pt idx="16">
                  <c:v>0.91900000000000004</c:v>
                </c:pt>
                <c:pt idx="17">
                  <c:v>0.91900000000000004</c:v>
                </c:pt>
                <c:pt idx="18">
                  <c:v>0.91900000000000004</c:v>
                </c:pt>
                <c:pt idx="19">
                  <c:v>0.91900000000000004</c:v>
                </c:pt>
                <c:pt idx="20">
                  <c:v>0.91900000000000004</c:v>
                </c:pt>
              </c:numCache>
            </c:numRef>
          </c:val>
          <c:extLst>
            <c:ext xmlns:c16="http://schemas.microsoft.com/office/drawing/2014/chart" uri="{C3380CC4-5D6E-409C-BE32-E72D297353CC}">
              <c16:uniqueId val="{00000000-5423-4DE9-9DCB-1BE40DF120B6}"/>
            </c:ext>
          </c:extLst>
        </c:ser>
        <c:dLbls>
          <c:showLegendKey val="0"/>
          <c:showVal val="0"/>
          <c:showCatName val="0"/>
          <c:showSerName val="0"/>
          <c:showPercent val="0"/>
          <c:showBubbleSize val="0"/>
        </c:dLbls>
        <c:gapWidth val="219"/>
        <c:overlap val="-27"/>
        <c:axId val="377809720"/>
        <c:axId val="37781011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spPr>
        <a:noFill/>
        <a:ln>
          <a:noFill/>
        </a:ln>
        <a:effectLst/>
      </c:spPr>
    </c:plotArea>
    <c:legend>
      <c:legendPos val="tr"/>
      <c:legendEntry>
        <c:idx val="0"/>
        <c:delete val="1"/>
      </c:legendEntry>
      <c:legendEntry>
        <c:idx val="1"/>
        <c:delete val="1"/>
      </c:legendEntry>
      <c:legendEntry>
        <c:idx val="3"/>
        <c:delete val="1"/>
      </c:legendEntry>
      <c:layout>
        <c:manualLayout>
          <c:xMode val="edge"/>
          <c:yMode val="edge"/>
          <c:x val="0.86900546959602087"/>
          <c:y val="0.35194191572792394"/>
          <c:w val="0.13099453040397921"/>
          <c:h val="3.680058562213444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2018-2019</c:v>
                </c:pt>
                <c:pt idx="1">
                  <c:v>2019-2020</c:v>
                </c:pt>
                <c:pt idx="2">
                  <c:v>2020-2021</c:v>
                </c:pt>
                <c:pt idx="3">
                  <c:v>2021-2022</c:v>
                </c:pt>
                <c:pt idx="4">
                  <c:v>2022-2023</c:v>
                </c:pt>
                <c:pt idx="5">
                  <c:v>2023-2024</c:v>
                </c:pt>
              </c:strCache>
            </c:strRef>
          </c:cat>
          <c:val>
            <c:numRef>
              <c:f>Sheet1!$B$2:$B$7</c:f>
              <c:numCache>
                <c:formatCode>0%</c:formatCode>
                <c:ptCount val="6"/>
                <c:pt idx="0">
                  <c:v>0.94899999999999995</c:v>
                </c:pt>
                <c:pt idx="1">
                  <c:v>0.95099999999999996</c:v>
                </c:pt>
                <c:pt idx="2">
                  <c:v>0.90400000000000003</c:v>
                </c:pt>
                <c:pt idx="3">
                  <c:v>0.93100000000000005</c:v>
                </c:pt>
                <c:pt idx="4">
                  <c:v>0.93500000000000005</c:v>
                </c:pt>
                <c:pt idx="5">
                  <c:v>0.93300000000000005</c:v>
                </c:pt>
              </c:numCache>
            </c:numRef>
          </c:val>
          <c:smooth val="0"/>
          <c:extLst>
            <c:ext xmlns:c16="http://schemas.microsoft.com/office/drawing/2014/chart" uri="{C3380CC4-5D6E-409C-BE32-E72D297353CC}">
              <c16:uniqueId val="{00000000-30C8-45A4-B07D-17CEA7FC083F}"/>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
          <c:min val="0.8"/>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2"/>
            <c:invertIfNegative val="0"/>
            <c:bubble3D val="0"/>
            <c:spPr>
              <a:solidFill>
                <a:schemeClr val="bg1">
                  <a:lumMod val="75000"/>
                </a:schemeClr>
              </a:solidFill>
              <a:ln>
                <a:noFill/>
              </a:ln>
              <a:effectLst/>
            </c:spPr>
            <c:extLst>
              <c:ext xmlns:c16="http://schemas.microsoft.com/office/drawing/2014/chart" uri="{C3380CC4-5D6E-409C-BE32-E72D297353CC}">
                <c16:uniqueId val="{00000001-06D2-47C8-A1C5-2EAB2596AE5F}"/>
              </c:ext>
            </c:extLst>
          </c:dPt>
          <c:dLbls>
            <c:dLbl>
              <c:idx val="12"/>
              <c:layout>
                <c:manualLayout>
                  <c:x val="4.370629370629371E-3"/>
                  <c:y val="-2.28533711511638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6D2-47C8-A1C5-2EAB2596AE5F}"/>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Sheet1!$B$2:$B$22</c:f>
              <c:numCache>
                <c:formatCode>General</c:formatCode>
                <c:ptCount val="21"/>
                <c:pt idx="8">
                  <c:v>0.75</c:v>
                </c:pt>
              </c:numCache>
            </c:numRef>
          </c:val>
          <c:extLst>
            <c:ext xmlns:c16="http://schemas.microsoft.com/office/drawing/2014/chart" uri="{C3380CC4-5D6E-409C-BE32-E72D297353CC}">
              <c16:uniqueId val="{00000002-06D2-47C8-A1C5-2EAB2596AE5F}"/>
            </c:ext>
          </c:extLst>
        </c:ser>
        <c:ser>
          <c:idx val="2"/>
          <c:order val="2"/>
          <c:tx>
            <c:strRef>
              <c:f>Sheet1!$D$1</c:f>
              <c:strCache>
                <c:ptCount val="1"/>
                <c:pt idx="0">
                  <c:v>New Jersey 75%</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Sheet1!$D$2:$D$22</c:f>
              <c:numCache>
                <c:formatCode>0%</c:formatCode>
                <c:ptCount val="21"/>
                <c:pt idx="0">
                  <c:v>0.75</c:v>
                </c:pt>
                <c:pt idx="1">
                  <c:v>0.75</c:v>
                </c:pt>
                <c:pt idx="2">
                  <c:v>0.75</c:v>
                </c:pt>
                <c:pt idx="3">
                  <c:v>0.75</c:v>
                </c:pt>
                <c:pt idx="4">
                  <c:v>0.75</c:v>
                </c:pt>
                <c:pt idx="5">
                  <c:v>0.75</c:v>
                </c:pt>
                <c:pt idx="6">
                  <c:v>0.75</c:v>
                </c:pt>
                <c:pt idx="7">
                  <c:v>0.75</c:v>
                </c:pt>
                <c:pt idx="8">
                  <c:v>0.75</c:v>
                </c:pt>
                <c:pt idx="9">
                  <c:v>0.75</c:v>
                </c:pt>
                <c:pt idx="10">
                  <c:v>0.75</c:v>
                </c:pt>
                <c:pt idx="11">
                  <c:v>0.75</c:v>
                </c:pt>
                <c:pt idx="12">
                  <c:v>0.75</c:v>
                </c:pt>
                <c:pt idx="13">
                  <c:v>0.75</c:v>
                </c:pt>
                <c:pt idx="14">
                  <c:v>0.75</c:v>
                </c:pt>
                <c:pt idx="15">
                  <c:v>0.75</c:v>
                </c:pt>
                <c:pt idx="16">
                  <c:v>0.75</c:v>
                </c:pt>
                <c:pt idx="17">
                  <c:v>0.75</c:v>
                </c:pt>
                <c:pt idx="18">
                  <c:v>0.75</c:v>
                </c:pt>
                <c:pt idx="19">
                  <c:v>0.75</c:v>
                </c:pt>
                <c:pt idx="20">
                  <c:v>0.75</c:v>
                </c:pt>
              </c:numCache>
            </c:numRef>
          </c:val>
          <c:extLst>
            <c:ext xmlns:c16="http://schemas.microsoft.com/office/drawing/2014/chart" uri="{C3380CC4-5D6E-409C-BE32-E72D297353CC}">
              <c16:uniqueId val="{00000005-06D2-47C8-A1C5-2EAB2596AE5F}"/>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1"/>
          <c:tx>
            <c:strRef>
              <c:f>Sheet1!$C$1</c:f>
              <c:strCache>
                <c:ptCount val="1"/>
                <c:pt idx="0">
                  <c:v>% Receiving Prenatal Care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 </c:v>
                </c:pt>
                <c:pt idx="1">
                  <c:v>Mercer</c:v>
                </c:pt>
                <c:pt idx="2">
                  <c:v>Passaic</c:v>
                </c:pt>
                <c:pt idx="3">
                  <c:v>Cumberland</c:v>
                </c:pt>
                <c:pt idx="4">
                  <c:v>Union</c:v>
                </c:pt>
                <c:pt idx="5">
                  <c:v>Atlantic</c:v>
                </c:pt>
                <c:pt idx="6">
                  <c:v>Hudson</c:v>
                </c:pt>
                <c:pt idx="7">
                  <c:v>Ocean </c:v>
                </c:pt>
                <c:pt idx="8">
                  <c:v>Camden</c:v>
                </c:pt>
                <c:pt idx="9">
                  <c:v>Middlesex</c:v>
                </c:pt>
                <c:pt idx="10">
                  <c:v>Salem</c:v>
                </c:pt>
                <c:pt idx="11">
                  <c:v>Cape May</c:v>
                </c:pt>
                <c:pt idx="12">
                  <c:v>Somerset</c:v>
                </c:pt>
                <c:pt idx="13">
                  <c:v>Burlington</c:v>
                </c:pt>
                <c:pt idx="14">
                  <c:v>Monmouth</c:v>
                </c:pt>
                <c:pt idx="15">
                  <c:v>Bergen</c:v>
                </c:pt>
                <c:pt idx="16">
                  <c:v>Gloucester</c:v>
                </c:pt>
                <c:pt idx="17">
                  <c:v>Morris</c:v>
                </c:pt>
                <c:pt idx="18">
                  <c:v>Warren</c:v>
                </c:pt>
                <c:pt idx="19">
                  <c:v>Sussex</c:v>
                </c:pt>
                <c:pt idx="20">
                  <c:v>Hunterdon</c:v>
                </c:pt>
              </c:strCache>
            </c:strRef>
          </c:cat>
          <c:val>
            <c:numRef>
              <c:f>Sheet1!$C$2:$C$22</c:f>
              <c:numCache>
                <c:formatCode>0%</c:formatCode>
                <c:ptCount val="21"/>
                <c:pt idx="0">
                  <c:v>0.65</c:v>
                </c:pt>
                <c:pt idx="1">
                  <c:v>0.66</c:v>
                </c:pt>
                <c:pt idx="2" formatCode="General">
                  <c:v>0.67</c:v>
                </c:pt>
                <c:pt idx="3">
                  <c:v>0.7</c:v>
                </c:pt>
                <c:pt idx="4">
                  <c:v>0.7</c:v>
                </c:pt>
                <c:pt idx="5">
                  <c:v>0.74</c:v>
                </c:pt>
                <c:pt idx="6">
                  <c:v>0.74</c:v>
                </c:pt>
                <c:pt idx="7">
                  <c:v>0.74</c:v>
                </c:pt>
                <c:pt idx="9">
                  <c:v>0.75</c:v>
                </c:pt>
                <c:pt idx="10">
                  <c:v>0.75</c:v>
                </c:pt>
                <c:pt idx="11">
                  <c:v>0.76</c:v>
                </c:pt>
                <c:pt idx="12">
                  <c:v>0.79</c:v>
                </c:pt>
                <c:pt idx="13">
                  <c:v>0.8</c:v>
                </c:pt>
                <c:pt idx="14">
                  <c:v>0.81</c:v>
                </c:pt>
                <c:pt idx="15">
                  <c:v>0.82</c:v>
                </c:pt>
                <c:pt idx="16">
                  <c:v>0.82</c:v>
                </c:pt>
                <c:pt idx="17">
                  <c:v>0.83</c:v>
                </c:pt>
                <c:pt idx="18">
                  <c:v>0.84</c:v>
                </c:pt>
                <c:pt idx="19">
                  <c:v>0.85</c:v>
                </c:pt>
                <c:pt idx="20">
                  <c:v>0.87</c:v>
                </c:pt>
              </c:numCache>
            </c:numRef>
          </c:val>
          <c:extLst>
            <c:ext xmlns:c16="http://schemas.microsoft.com/office/drawing/2014/chart" uri="{C3380CC4-5D6E-409C-BE32-E72D297353CC}">
              <c16:uniqueId val="{00000003-06D2-47C8-A1C5-2EAB2596AE5F}"/>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General"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legend>
      <c:legendPos val="tr"/>
      <c:legendEntry>
        <c:idx val="0"/>
        <c:delete val="1"/>
      </c:legendEntry>
      <c:legendEntry>
        <c:idx val="2"/>
        <c:delete val="1"/>
      </c:legendEntry>
      <c:legendEntry>
        <c:idx val="3"/>
        <c:delete val="1"/>
      </c:legendEntry>
      <c:layout>
        <c:manualLayout>
          <c:xMode val="edge"/>
          <c:yMode val="edge"/>
          <c:x val="0.86900546959602087"/>
          <c:y val="0.32451787034652729"/>
          <c:w val="0.13099453040397921"/>
          <c:h val="4.365659696748360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774039608685278E-2"/>
          <c:y val="6.1704102108142513E-2"/>
          <c:w val="0.89484701650055976"/>
          <c:h val="0.7575788166884313"/>
        </c:manualLayout>
      </c:layout>
      <c:barChart>
        <c:barDir val="col"/>
        <c:grouping val="clustered"/>
        <c:varyColors val="0"/>
        <c:ser>
          <c:idx val="2"/>
          <c:order val="1"/>
          <c:tx>
            <c:strRef>
              <c:f>Sheet1!$C$1</c:f>
              <c:strCache>
                <c:ptCount val="1"/>
                <c:pt idx="0">
                  <c:v>New Jersey </c:v>
                </c:pt>
              </c:strCache>
            </c:strRef>
          </c:tx>
          <c:spPr>
            <a:noFill/>
            <a:ln>
              <a:noFill/>
            </a:ln>
            <a:effectLst/>
          </c:spPr>
          <c:invertIfNegative val="0"/>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Sheet1!$C$2:$C$8</c:f>
              <c:numCache>
                <c:formatCode>0%</c:formatCode>
                <c:ptCount val="7"/>
                <c:pt idx="0">
                  <c:v>0.82</c:v>
                </c:pt>
                <c:pt idx="1">
                  <c:v>0.65</c:v>
                </c:pt>
                <c:pt idx="2">
                  <c:v>0.64</c:v>
                </c:pt>
                <c:pt idx="3">
                  <c:v>0.83</c:v>
                </c:pt>
                <c:pt idx="4">
                  <c:v>0.62</c:v>
                </c:pt>
                <c:pt idx="5">
                  <c:v>0.71</c:v>
                </c:pt>
                <c:pt idx="6">
                  <c:v>0.73</c:v>
                </c:pt>
              </c:numCache>
            </c:numRef>
          </c:val>
          <c:extLst>
            <c:ext xmlns:c16="http://schemas.microsoft.com/office/drawing/2014/chart" uri="{C3380CC4-5D6E-409C-BE32-E72D297353CC}">
              <c16:uniqueId val="{00000004-A274-4E1F-B60E-5B2A75C44B03}"/>
            </c:ext>
          </c:extLst>
        </c:ser>
        <c:dLbls>
          <c:showLegendKey val="0"/>
          <c:showVal val="0"/>
          <c:showCatName val="0"/>
          <c:showSerName val="0"/>
          <c:showPercent val="0"/>
          <c:showBubbleSize val="0"/>
        </c:dLbls>
        <c:gapWidth val="219"/>
        <c:overlap val="-27"/>
        <c:axId val="377809720"/>
        <c:axId val="377810112"/>
      </c:barChart>
      <c:barChart>
        <c:barDir val="col"/>
        <c:grouping val="clustered"/>
        <c:varyColors val="0"/>
        <c:ser>
          <c:idx val="1"/>
          <c:order val="0"/>
          <c:tx>
            <c:strRef>
              <c:f>Sheet1!$B$1</c:f>
              <c:strCache>
                <c:ptCount val="1"/>
                <c:pt idx="0">
                  <c:v>County Percentage</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Sheet1!$A$2:$A$8</c:f>
              <c:strCache>
                <c:ptCount val="7"/>
                <c:pt idx="0">
                  <c:v>Asian, non-Hispanic</c:v>
                </c:pt>
                <c:pt idx="1">
                  <c:v>Black, non-Hispanic</c:v>
                </c:pt>
                <c:pt idx="2">
                  <c:v>Hispanic (of any race)</c:v>
                </c:pt>
                <c:pt idx="3">
                  <c:v>White, non-Hispanic</c:v>
                </c:pt>
                <c:pt idx="4">
                  <c:v>Other Single Race, non-Hispanic</c:v>
                </c:pt>
                <c:pt idx="5">
                  <c:v>Two or More Races, non-Hispanic</c:v>
                </c:pt>
                <c:pt idx="6">
                  <c:v>Unknown</c:v>
                </c:pt>
              </c:strCache>
            </c:strRef>
          </c:cat>
          <c:val>
            <c:numRef>
              <c:f>Sheet1!$B$2:$B$8</c:f>
              <c:numCache>
                <c:formatCode>0%</c:formatCode>
                <c:ptCount val="7"/>
                <c:pt idx="0">
                  <c:v>0.76</c:v>
                </c:pt>
                <c:pt idx="1">
                  <c:v>0.64</c:v>
                </c:pt>
                <c:pt idx="2">
                  <c:v>0.66</c:v>
                </c:pt>
                <c:pt idx="3">
                  <c:v>0.85</c:v>
                </c:pt>
                <c:pt idx="4">
                  <c:v>0.5</c:v>
                </c:pt>
                <c:pt idx="5">
                  <c:v>0.75</c:v>
                </c:pt>
                <c:pt idx="6">
                  <c:v>0.68</c:v>
                </c:pt>
              </c:numCache>
            </c:numRef>
          </c:val>
          <c:extLst>
            <c:ext xmlns:c16="http://schemas.microsoft.com/office/drawing/2014/chart" uri="{C3380CC4-5D6E-409C-BE32-E72D297353CC}">
              <c16:uniqueId val="{00000005-A274-4E1F-B60E-5B2A75C44B03}"/>
            </c:ext>
          </c:extLst>
        </c:ser>
        <c:dLbls>
          <c:showLegendKey val="0"/>
          <c:showVal val="0"/>
          <c:showCatName val="0"/>
          <c:showSerName val="0"/>
          <c:showPercent val="0"/>
          <c:showBubbleSize val="0"/>
        </c:dLbls>
        <c:gapWidth val="219"/>
        <c:overlap val="-27"/>
        <c:axId val="1159670832"/>
        <c:axId val="1159668432"/>
      </c:barChart>
      <c:catAx>
        <c:axId val="377809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112"/>
        <c:crosses val="autoZero"/>
        <c:auto val="1"/>
        <c:lblAlgn val="ctr"/>
        <c:lblOffset val="100"/>
        <c:noMultiLvlLbl val="0"/>
      </c:catAx>
      <c:valAx>
        <c:axId val="377810112"/>
        <c:scaling>
          <c:orientation val="minMax"/>
          <c:max val="1"/>
          <c:min val="0.8"/>
        </c:scaling>
        <c:delete val="1"/>
        <c:axPos val="l"/>
        <c:numFmt formatCode="0%" sourceLinked="1"/>
        <c:majorTickMark val="out"/>
        <c:minorTickMark val="none"/>
        <c:tickLblPos val="nextTo"/>
        <c:crossAx val="377809720"/>
        <c:crosses val="autoZero"/>
        <c:crossBetween val="between"/>
      </c:valAx>
      <c:valAx>
        <c:axId val="1159668432"/>
        <c:scaling>
          <c:orientation val="minMax"/>
        </c:scaling>
        <c:delete val="0"/>
        <c:axPos val="r"/>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59670832"/>
        <c:crosses val="max"/>
        <c:crossBetween val="between"/>
      </c:valAx>
      <c:catAx>
        <c:axId val="1159670832"/>
        <c:scaling>
          <c:orientation val="minMax"/>
        </c:scaling>
        <c:delete val="1"/>
        <c:axPos val="b"/>
        <c:numFmt formatCode="General" sourceLinked="1"/>
        <c:majorTickMark val="out"/>
        <c:minorTickMark val="none"/>
        <c:tickLblPos val="nextTo"/>
        <c:crossAx val="1159668432"/>
        <c:crosses val="autoZero"/>
        <c:auto val="1"/>
        <c:lblAlgn val="ctr"/>
        <c:lblOffset val="100"/>
        <c:noMultiLvlLbl val="0"/>
      </c:cat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92741141732283"/>
          <c:y val="4.4815128726618317E-2"/>
          <c:w val="0.84349052657480317"/>
          <c:h val="0.88668855344679698"/>
        </c:manualLayout>
      </c:layout>
      <c:barChart>
        <c:barDir val="bar"/>
        <c:grouping val="clustered"/>
        <c:varyColors val="0"/>
        <c:ser>
          <c:idx val="0"/>
          <c:order val="0"/>
          <c:tx>
            <c:strRef>
              <c:f>Sheet1!$B$1</c:f>
              <c:strCache>
                <c:ptCount val="1"/>
                <c:pt idx="0">
                  <c:v>Cesarean Delivery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Sheet1!$B$2:$B$22</c:f>
              <c:numCache>
                <c:formatCode>0.0%</c:formatCode>
                <c:ptCount val="21"/>
                <c:pt idx="0">
                  <c:v>0.40699999999999997</c:v>
                </c:pt>
                <c:pt idx="1">
                  <c:v>0.38</c:v>
                </c:pt>
                <c:pt idx="2">
                  <c:v>0.379</c:v>
                </c:pt>
                <c:pt idx="3">
                  <c:v>0.373</c:v>
                </c:pt>
                <c:pt idx="4">
                  <c:v>0.36399999999999999</c:v>
                </c:pt>
                <c:pt idx="5">
                  <c:v>0.35799999999999998</c:v>
                </c:pt>
                <c:pt idx="6">
                  <c:v>0.35</c:v>
                </c:pt>
                <c:pt idx="7">
                  <c:v>0.34799999999999998</c:v>
                </c:pt>
                <c:pt idx="8">
                  <c:v>0.34499999999999997</c:v>
                </c:pt>
                <c:pt idx="9">
                  <c:v>0.34499999999999997</c:v>
                </c:pt>
                <c:pt idx="10">
                  <c:v>0.34300000000000003</c:v>
                </c:pt>
                <c:pt idx="11">
                  <c:v>0.33100000000000002</c:v>
                </c:pt>
                <c:pt idx="12">
                  <c:v>0.32800000000000001</c:v>
                </c:pt>
                <c:pt idx="13">
                  <c:v>0.32700000000000001</c:v>
                </c:pt>
                <c:pt idx="14">
                  <c:v>0.32300000000000001</c:v>
                </c:pt>
                <c:pt idx="15">
                  <c:v>0.32100000000000001</c:v>
                </c:pt>
                <c:pt idx="16">
                  <c:v>0.313</c:v>
                </c:pt>
                <c:pt idx="17">
                  <c:v>0.311</c:v>
                </c:pt>
                <c:pt idx="18">
                  <c:v>0.31</c:v>
                </c:pt>
                <c:pt idx="20">
                  <c:v>0.191</c:v>
                </c:pt>
              </c:numCache>
            </c:numRef>
          </c:val>
          <c:extLst>
            <c:ext xmlns:c16="http://schemas.microsoft.com/office/drawing/2014/chart" uri="{C3380CC4-5D6E-409C-BE32-E72D297353CC}">
              <c16:uniqueId val="{00000000-AAD7-4EC6-8FBF-EA298BF444F7}"/>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Sheet1!$C$2:$C$22</c:f>
              <c:numCache>
                <c:formatCode>General</c:formatCode>
                <c:ptCount val="21"/>
                <c:pt idx="19" formatCode="0.0%">
                  <c:v>0.27500000000000002</c:v>
                </c:pt>
              </c:numCache>
            </c:numRef>
          </c:val>
          <c:extLst>
            <c:ext xmlns:c16="http://schemas.microsoft.com/office/drawing/2014/chart" uri="{C3380CC4-5D6E-409C-BE32-E72D297353CC}">
              <c16:uniqueId val="{00000001-AAD7-4EC6-8FBF-EA298BF444F7}"/>
            </c:ext>
          </c:extLst>
        </c:ser>
        <c:ser>
          <c:idx val="3"/>
          <c:order val="2"/>
          <c:tx>
            <c:strRef>
              <c:f>Sheet1!$D$1</c:f>
              <c:strCache>
                <c:ptCount val="1"/>
                <c:pt idx="0">
                  <c:v>NJ 33.2%</c:v>
                </c:pt>
              </c:strCache>
            </c:strRef>
          </c:tx>
          <c:spPr>
            <a:solidFill>
              <a:schemeClr val="bg1"/>
            </a:solidFill>
            <a:ln>
              <a:solidFill>
                <a:schemeClr val="bg1"/>
              </a:solidFill>
            </a:ln>
            <a:effectLst/>
          </c:spPr>
          <c:invertIfNegative val="0"/>
          <c:trendline>
            <c:spPr>
              <a:ln w="19050" cap="rnd">
                <a:solidFill>
                  <a:schemeClr val="accent4"/>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Sheet1!$D$2:$D$22</c:f>
              <c:numCache>
                <c:formatCode>0.0%</c:formatCode>
                <c:ptCount val="21"/>
                <c:pt idx="0">
                  <c:v>0.33200000000000002</c:v>
                </c:pt>
                <c:pt idx="1">
                  <c:v>0.33200000000000002</c:v>
                </c:pt>
                <c:pt idx="2">
                  <c:v>0.33200000000000002</c:v>
                </c:pt>
                <c:pt idx="3">
                  <c:v>0.33200000000000002</c:v>
                </c:pt>
                <c:pt idx="4">
                  <c:v>0.33200000000000002</c:v>
                </c:pt>
                <c:pt idx="5">
                  <c:v>0.33200000000000002</c:v>
                </c:pt>
                <c:pt idx="6">
                  <c:v>0.33200000000000002</c:v>
                </c:pt>
                <c:pt idx="7">
                  <c:v>0.33200000000000002</c:v>
                </c:pt>
                <c:pt idx="8">
                  <c:v>0.33200000000000002</c:v>
                </c:pt>
                <c:pt idx="9">
                  <c:v>0.33200000000000002</c:v>
                </c:pt>
                <c:pt idx="10">
                  <c:v>0.33200000000000002</c:v>
                </c:pt>
                <c:pt idx="11">
                  <c:v>0.33200000000000002</c:v>
                </c:pt>
                <c:pt idx="12">
                  <c:v>0.33200000000000002</c:v>
                </c:pt>
                <c:pt idx="13">
                  <c:v>0.33200000000000002</c:v>
                </c:pt>
                <c:pt idx="14">
                  <c:v>0.33200000000000002</c:v>
                </c:pt>
                <c:pt idx="15">
                  <c:v>0.33200000000000002</c:v>
                </c:pt>
                <c:pt idx="16">
                  <c:v>0.33200000000000002</c:v>
                </c:pt>
                <c:pt idx="17">
                  <c:v>0.33200000000000002</c:v>
                </c:pt>
                <c:pt idx="18">
                  <c:v>0.33200000000000002</c:v>
                </c:pt>
                <c:pt idx="19">
                  <c:v>0.33200000000000002</c:v>
                </c:pt>
                <c:pt idx="20">
                  <c:v>0.33200000000000002</c:v>
                </c:pt>
              </c:numCache>
            </c:numRef>
          </c:val>
          <c:extLst>
            <c:ext xmlns:c16="http://schemas.microsoft.com/office/drawing/2014/chart" uri="{C3380CC4-5D6E-409C-BE32-E72D297353CC}">
              <c16:uniqueId val="{00000003-AAD7-4EC6-8FBF-EA298BF444F7}"/>
            </c:ext>
          </c:extLst>
        </c:ser>
        <c:ser>
          <c:idx val="2"/>
          <c:order val="3"/>
          <c:tx>
            <c:strRef>
              <c:f>Sheet1!#REF!</c:f>
              <c:strCache>
                <c:ptCount val="1"/>
                <c:pt idx="0">
                  <c:v>#REF!</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Passaic</c:v>
                </c:pt>
                <c:pt idx="1">
                  <c:v>Hudson</c:v>
                </c:pt>
                <c:pt idx="2">
                  <c:v>Cape May</c:v>
                </c:pt>
                <c:pt idx="3">
                  <c:v>Bergen</c:v>
                </c:pt>
                <c:pt idx="4">
                  <c:v>Middlesex</c:v>
                </c:pt>
                <c:pt idx="5">
                  <c:v>Atlantic</c:v>
                </c:pt>
                <c:pt idx="6">
                  <c:v>Essex</c:v>
                </c:pt>
                <c:pt idx="7">
                  <c:v>Sussex</c:v>
                </c:pt>
                <c:pt idx="8">
                  <c:v>Morris</c:v>
                </c:pt>
                <c:pt idx="9">
                  <c:v>Union</c:v>
                </c:pt>
                <c:pt idx="10">
                  <c:v>Warren</c:v>
                </c:pt>
                <c:pt idx="11">
                  <c:v>Somerset</c:v>
                </c:pt>
                <c:pt idx="12">
                  <c:v>Hunterdon</c:v>
                </c:pt>
                <c:pt idx="13">
                  <c:v>Monmouth</c:v>
                </c:pt>
                <c:pt idx="14">
                  <c:v>Mercer</c:v>
                </c:pt>
                <c:pt idx="15">
                  <c:v>Salem</c:v>
                </c:pt>
                <c:pt idx="16">
                  <c:v>Gloucester</c:v>
                </c:pt>
                <c:pt idx="17">
                  <c:v>Cumberland</c:v>
                </c:pt>
                <c:pt idx="18">
                  <c:v>Burlington</c:v>
                </c:pt>
                <c:pt idx="19">
                  <c:v>Camden</c:v>
                </c:pt>
                <c:pt idx="20">
                  <c:v>Ocean</c:v>
                </c:pt>
              </c:strCache>
            </c:strRef>
          </c:cat>
          <c:val>
            <c:numRef>
              <c:f>Sheet1!#REF!</c:f>
              <c:numCache>
                <c:formatCode>General</c:formatCode>
                <c:ptCount val="1"/>
                <c:pt idx="0">
                  <c:v>1</c:v>
                </c:pt>
              </c:numCache>
            </c:numRef>
          </c:val>
          <c:extLst>
            <c:ext xmlns:c16="http://schemas.microsoft.com/office/drawing/2014/chart" uri="{C3380CC4-5D6E-409C-BE32-E72D297353CC}">
              <c16:uniqueId val="{00000005-AAD7-4EC6-8FBF-EA298BF444F7}"/>
            </c:ext>
          </c:extLst>
        </c:ser>
        <c:dLbls>
          <c:showLegendKey val="0"/>
          <c:showVal val="0"/>
          <c:showCatName val="0"/>
          <c:showSerName val="0"/>
          <c:showPercent val="0"/>
          <c:showBubbleSize val="0"/>
        </c:dLbls>
        <c:gapWidth val="182"/>
        <c:axId val="345920208"/>
        <c:axId val="345920600"/>
      </c:barChart>
      <c:catAx>
        <c:axId val="34592020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0600"/>
        <c:crosses val="autoZero"/>
        <c:auto val="1"/>
        <c:lblAlgn val="ctr"/>
        <c:lblOffset val="100"/>
        <c:noMultiLvlLbl val="0"/>
      </c:catAx>
      <c:valAx>
        <c:axId val="345920600"/>
        <c:scaling>
          <c:orientation val="minMax"/>
        </c:scaling>
        <c:delete val="1"/>
        <c:axPos val="t"/>
        <c:numFmt formatCode="0.0%" sourceLinked="1"/>
        <c:majorTickMark val="none"/>
        <c:minorTickMark val="none"/>
        <c:tickLblPos val="nextTo"/>
        <c:crossAx val="3459202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4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No health insurance</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1998-2002</c:v>
                </c:pt>
                <c:pt idx="1">
                  <c:v>2003-2007</c:v>
                </c:pt>
                <c:pt idx="2">
                  <c:v>2008-2012</c:v>
                </c:pt>
                <c:pt idx="3">
                  <c:v>2014-2017</c:v>
                </c:pt>
                <c:pt idx="4">
                  <c:v>2018-2022</c:v>
                </c:pt>
              </c:strCache>
            </c:strRef>
          </c:cat>
          <c:val>
            <c:numRef>
              <c:f>Sheet1!$B$2:$B$6</c:f>
              <c:numCache>
                <c:formatCode>0.0%</c:formatCode>
                <c:ptCount val="5"/>
                <c:pt idx="0">
                  <c:v>0.252</c:v>
                </c:pt>
                <c:pt idx="1">
                  <c:v>0.34100000000000003</c:v>
                </c:pt>
                <c:pt idx="2">
                  <c:v>0.36799999999999999</c:v>
                </c:pt>
                <c:pt idx="3">
                  <c:v>0.3</c:v>
                </c:pt>
                <c:pt idx="4">
                  <c:v>0.27500000000000002</c:v>
                </c:pt>
              </c:numCache>
            </c:numRef>
          </c:val>
          <c:smooth val="0"/>
          <c:extLst>
            <c:ext xmlns:c16="http://schemas.microsoft.com/office/drawing/2014/chart" uri="{C3380CC4-5D6E-409C-BE32-E72D297353CC}">
              <c16:uniqueId val="{00000000-7525-40D5-B830-B44D6DECC15C}"/>
            </c:ext>
          </c:extLst>
        </c:ser>
        <c:dLbls>
          <c:showLegendKey val="0"/>
          <c:showVal val="0"/>
          <c:showCatName val="0"/>
          <c:showSerName val="0"/>
          <c:showPercent val="0"/>
          <c:showBubbleSize val="0"/>
        </c:dLbls>
        <c:marker val="1"/>
        <c:smooth val="0"/>
        <c:axId val="345921384"/>
        <c:axId val="345921776"/>
      </c:lineChart>
      <c:catAx>
        <c:axId val="3459213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45921776"/>
        <c:crosses val="autoZero"/>
        <c:auto val="1"/>
        <c:lblAlgn val="ctr"/>
        <c:lblOffset val="100"/>
        <c:noMultiLvlLbl val="0"/>
      </c:catAx>
      <c:valAx>
        <c:axId val="345921776"/>
        <c:scaling>
          <c:orientation val="minMax"/>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59213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Camden </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1"/>
              <c:layout>
                <c:manualLayout>
                  <c:x val="-1.7722757715630481E-2"/>
                  <c:y val="-3.16854763664879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0E06-4527-B4B8-F070BE062ED4}"/>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Sheet1!$B$2:$M$2</c:f>
              <c:numCache>
                <c:formatCode>0.0%</c:formatCode>
                <c:ptCount val="12"/>
                <c:pt idx="0">
                  <c:v>4.9000000000000002E-2</c:v>
                </c:pt>
                <c:pt idx="1">
                  <c:v>4.8000000000000001E-2</c:v>
                </c:pt>
                <c:pt idx="2">
                  <c:v>4.7E-2</c:v>
                </c:pt>
                <c:pt idx="3">
                  <c:v>0.05</c:v>
                </c:pt>
                <c:pt idx="4">
                  <c:v>5.5E-2</c:v>
                </c:pt>
                <c:pt idx="5">
                  <c:v>5.3999999999999999E-2</c:v>
                </c:pt>
                <c:pt idx="6">
                  <c:v>0.05</c:v>
                </c:pt>
                <c:pt idx="7">
                  <c:v>4.3999999999999997E-2</c:v>
                </c:pt>
                <c:pt idx="8">
                  <c:v>4.8000000000000001E-2</c:v>
                </c:pt>
                <c:pt idx="9">
                  <c:v>5.0999999999999997E-2</c:v>
                </c:pt>
                <c:pt idx="10">
                  <c:v>5.8000000000000003E-2</c:v>
                </c:pt>
                <c:pt idx="11">
                  <c:v>5.8999999999999997E-2</c:v>
                </c:pt>
              </c:numCache>
            </c:numRef>
          </c:val>
          <c:smooth val="0"/>
          <c:extLst>
            <c:ext xmlns:c16="http://schemas.microsoft.com/office/drawing/2014/chart" uri="{C3380CC4-5D6E-409C-BE32-E72D297353CC}">
              <c16:uniqueId val="{00000000-F65F-4797-96E8-F71246842184}"/>
            </c:ext>
          </c:extLst>
        </c:ser>
        <c:ser>
          <c:idx val="1"/>
          <c:order val="1"/>
          <c:tx>
            <c:strRef>
              <c:f>Sheet1!$A$3</c:f>
              <c:strCache>
                <c:ptCount val="1"/>
                <c:pt idx="0">
                  <c:v>New Jersey</c:v>
                </c:pt>
              </c:strCache>
            </c:strRef>
          </c:tx>
          <c:spPr>
            <a:ln w="28575" cap="rnd">
              <a:solidFill>
                <a:schemeClr val="bg1">
                  <a:lumMod val="75000"/>
                </a:schemeClr>
              </a:solidFill>
              <a:round/>
            </a:ln>
            <a:effectLst/>
          </c:spPr>
          <c:marker>
            <c:symbol val="square"/>
            <c:size val="5"/>
            <c:spPr>
              <a:solidFill>
                <a:schemeClr val="bg1">
                  <a:lumMod val="75000"/>
                </a:schemeClr>
              </a:solidFill>
              <a:ln w="9525">
                <a:solidFill>
                  <a:schemeClr val="bg1">
                    <a:lumMod val="75000"/>
                  </a:schemeClr>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Sheet1!$B$1:$M$1</c:f>
              <c:strCache>
                <c:ptCount val="12"/>
                <c:pt idx="0">
                  <c:v>Sep-23</c:v>
                </c:pt>
                <c:pt idx="1">
                  <c:v>Oct-23</c:v>
                </c:pt>
                <c:pt idx="2">
                  <c:v>Nov-23</c:v>
                </c:pt>
                <c:pt idx="3">
                  <c:v>Dec-23</c:v>
                </c:pt>
                <c:pt idx="4">
                  <c:v>Jan-24</c:v>
                </c:pt>
                <c:pt idx="5">
                  <c:v>Feb-24</c:v>
                </c:pt>
                <c:pt idx="6">
                  <c:v>Mar-24</c:v>
                </c:pt>
                <c:pt idx="7">
                  <c:v>Apr-24</c:v>
                </c:pt>
                <c:pt idx="8">
                  <c:v>May-24</c:v>
                </c:pt>
                <c:pt idx="9">
                  <c:v>Jun-24</c:v>
                </c:pt>
                <c:pt idx="10">
                  <c:v>Jul-24</c:v>
                </c:pt>
                <c:pt idx="11">
                  <c:v>Aug-24</c:v>
                </c:pt>
              </c:strCache>
            </c:strRef>
          </c:cat>
          <c:val>
            <c:numRef>
              <c:f>Sheet1!$B$3:$M$3</c:f>
              <c:numCache>
                <c:formatCode>0.0%</c:formatCode>
                <c:ptCount val="12"/>
                <c:pt idx="0">
                  <c:v>4.4999999999999998E-2</c:v>
                </c:pt>
                <c:pt idx="1">
                  <c:v>4.4999999999999998E-2</c:v>
                </c:pt>
                <c:pt idx="2">
                  <c:v>4.3999999999999997E-2</c:v>
                </c:pt>
                <c:pt idx="3">
                  <c:v>4.4999999999999998E-2</c:v>
                </c:pt>
                <c:pt idx="4">
                  <c:v>5.1999999999999998E-2</c:v>
                </c:pt>
                <c:pt idx="5">
                  <c:v>5.0999999999999997E-2</c:v>
                </c:pt>
                <c:pt idx="6">
                  <c:v>4.8000000000000001E-2</c:v>
                </c:pt>
                <c:pt idx="7">
                  <c:v>4.1000000000000002E-2</c:v>
                </c:pt>
                <c:pt idx="8">
                  <c:v>4.4999999999999998E-2</c:v>
                </c:pt>
                <c:pt idx="9">
                  <c:v>4.8000000000000001E-2</c:v>
                </c:pt>
                <c:pt idx="10">
                  <c:v>5.3999999999999999E-2</c:v>
                </c:pt>
                <c:pt idx="11">
                  <c:v>5.3999999999999999E-2</c:v>
                </c:pt>
              </c:numCache>
            </c:numRef>
          </c:val>
          <c:smooth val="0"/>
          <c:extLst>
            <c:ext xmlns:c16="http://schemas.microsoft.com/office/drawing/2014/chart" uri="{C3380CC4-5D6E-409C-BE32-E72D297353CC}">
              <c16:uniqueId val="{00000001-F65F-4797-96E8-F71246842184}"/>
            </c:ext>
          </c:extLst>
        </c:ser>
        <c:dLbls>
          <c:showLegendKey val="0"/>
          <c:showVal val="0"/>
          <c:showCatName val="0"/>
          <c:showSerName val="0"/>
          <c:showPercent val="0"/>
          <c:showBubbleSize val="0"/>
        </c:dLbls>
        <c:marker val="1"/>
        <c:smooth val="0"/>
        <c:axId val="378089408"/>
        <c:axId val="378089800"/>
      </c:lineChart>
      <c:catAx>
        <c:axId val="378089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800"/>
        <c:crosses val="autoZero"/>
        <c:auto val="1"/>
        <c:lblAlgn val="ctr"/>
        <c:lblOffset val="100"/>
        <c:noMultiLvlLbl val="1"/>
      </c:catAx>
      <c:valAx>
        <c:axId val="3780898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894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Median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Sheet1!$B$2:$B$22</c:f>
              <c:numCache>
                <c:formatCode>0.0%</c:formatCode>
                <c:ptCount val="21"/>
                <c:pt idx="0">
                  <c:v>3.6499999999999998E-2</c:v>
                </c:pt>
                <c:pt idx="1">
                  <c:v>3.9E-2</c:v>
                </c:pt>
                <c:pt idx="2">
                  <c:v>0.04</c:v>
                </c:pt>
                <c:pt idx="3">
                  <c:v>4.0500000000000001E-2</c:v>
                </c:pt>
                <c:pt idx="4">
                  <c:v>4.1000000000000002E-2</c:v>
                </c:pt>
                <c:pt idx="5">
                  <c:v>4.1000000000000002E-2</c:v>
                </c:pt>
                <c:pt idx="6">
                  <c:v>4.1000000000000002E-2</c:v>
                </c:pt>
                <c:pt idx="7">
                  <c:v>4.2500000000000003E-2</c:v>
                </c:pt>
                <c:pt idx="8">
                  <c:v>4.3499999999999997E-2</c:v>
                </c:pt>
                <c:pt idx="9">
                  <c:v>4.3499999999999997E-2</c:v>
                </c:pt>
                <c:pt idx="10">
                  <c:v>4.3999999999999997E-2</c:v>
                </c:pt>
                <c:pt idx="11">
                  <c:v>4.4999999999999998E-2</c:v>
                </c:pt>
                <c:pt idx="12">
                  <c:v>4.7E-2</c:v>
                </c:pt>
                <c:pt idx="14">
                  <c:v>0.05</c:v>
                </c:pt>
                <c:pt idx="15">
                  <c:v>5.7500000000000002E-2</c:v>
                </c:pt>
                <c:pt idx="16">
                  <c:v>5.8000000000000003E-2</c:v>
                </c:pt>
                <c:pt idx="17">
                  <c:v>5.8500000000000003E-2</c:v>
                </c:pt>
                <c:pt idx="18">
                  <c:v>6.1499999999999999E-2</c:v>
                </c:pt>
                <c:pt idx="19">
                  <c:v>6.7500000000000004E-2</c:v>
                </c:pt>
                <c:pt idx="20">
                  <c:v>7.1499999999999994E-2</c:v>
                </c:pt>
              </c:numCache>
            </c:numRef>
          </c:val>
          <c:extLst>
            <c:ext xmlns:c16="http://schemas.microsoft.com/office/drawing/2014/chart" uri="{C3380CC4-5D6E-409C-BE32-E72D297353CC}">
              <c16:uniqueId val="{00000000-98AE-461F-9592-BD3F1E572976}"/>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Sheet1!$C$2:$C$22</c:f>
              <c:numCache>
                <c:formatCode>General</c:formatCode>
                <c:ptCount val="21"/>
                <c:pt idx="13" formatCode="0.0">
                  <c:v>0.05</c:v>
                </c:pt>
              </c:numCache>
            </c:numRef>
          </c:val>
          <c:extLst>
            <c:ext xmlns:c16="http://schemas.microsoft.com/office/drawing/2014/chart" uri="{C3380CC4-5D6E-409C-BE32-E72D297353CC}">
              <c16:uniqueId val="{00000001-98AE-461F-9592-BD3F1E572976}"/>
            </c:ext>
          </c:extLst>
        </c:ser>
        <c:ser>
          <c:idx val="2"/>
          <c:order val="2"/>
          <c:tx>
            <c:strRef>
              <c:f>Sheet1!$D$1</c:f>
              <c:strCache>
                <c:ptCount val="1"/>
                <c:pt idx="0">
                  <c:v>NJ Median 4.7%</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Morris</c:v>
                </c:pt>
                <c:pt idx="2">
                  <c:v>Monmouth</c:v>
                </c:pt>
                <c:pt idx="3">
                  <c:v>Mercer</c:v>
                </c:pt>
                <c:pt idx="4">
                  <c:v>Bergen</c:v>
                </c:pt>
                <c:pt idx="5">
                  <c:v>Burlington</c:v>
                </c:pt>
                <c:pt idx="6">
                  <c:v>Somerset</c:v>
                </c:pt>
                <c:pt idx="7">
                  <c:v>Warren</c:v>
                </c:pt>
                <c:pt idx="8">
                  <c:v>Middlesex</c:v>
                </c:pt>
                <c:pt idx="9">
                  <c:v>Ocean</c:v>
                </c:pt>
                <c:pt idx="10">
                  <c:v>Sussex</c:v>
                </c:pt>
                <c:pt idx="11">
                  <c:v>Gloucester </c:v>
                </c:pt>
                <c:pt idx="12">
                  <c:v>Hudson </c:v>
                </c:pt>
                <c:pt idx="13">
                  <c:v>Camden </c:v>
                </c:pt>
                <c:pt idx="14">
                  <c:v>Union</c:v>
                </c:pt>
                <c:pt idx="15">
                  <c:v>Passaic</c:v>
                </c:pt>
                <c:pt idx="16">
                  <c:v>Essex </c:v>
                </c:pt>
                <c:pt idx="17">
                  <c:v>Salem</c:v>
                </c:pt>
                <c:pt idx="18">
                  <c:v>Atlantic</c:v>
                </c:pt>
                <c:pt idx="19">
                  <c:v>Cumberland </c:v>
                </c:pt>
                <c:pt idx="20">
                  <c:v>Cape May </c:v>
                </c:pt>
              </c:strCache>
            </c:strRef>
          </c:cat>
          <c:val>
            <c:numRef>
              <c:f>Sheet1!$D$2:$D$22</c:f>
              <c:numCache>
                <c:formatCode>0.0%</c:formatCode>
                <c:ptCount val="21"/>
                <c:pt idx="0">
                  <c:v>4.7E-2</c:v>
                </c:pt>
                <c:pt idx="1">
                  <c:v>4.7E-2</c:v>
                </c:pt>
                <c:pt idx="2">
                  <c:v>4.7E-2</c:v>
                </c:pt>
                <c:pt idx="3">
                  <c:v>4.7E-2</c:v>
                </c:pt>
                <c:pt idx="4">
                  <c:v>4.7E-2</c:v>
                </c:pt>
                <c:pt idx="5">
                  <c:v>4.7E-2</c:v>
                </c:pt>
                <c:pt idx="6">
                  <c:v>4.7E-2</c:v>
                </c:pt>
                <c:pt idx="7">
                  <c:v>4.7E-2</c:v>
                </c:pt>
                <c:pt idx="8">
                  <c:v>4.7E-2</c:v>
                </c:pt>
                <c:pt idx="9">
                  <c:v>4.7E-2</c:v>
                </c:pt>
                <c:pt idx="10">
                  <c:v>4.7E-2</c:v>
                </c:pt>
                <c:pt idx="11">
                  <c:v>4.7E-2</c:v>
                </c:pt>
                <c:pt idx="12">
                  <c:v>4.7E-2</c:v>
                </c:pt>
                <c:pt idx="13">
                  <c:v>4.7E-2</c:v>
                </c:pt>
                <c:pt idx="14">
                  <c:v>4.7E-2</c:v>
                </c:pt>
                <c:pt idx="15">
                  <c:v>4.7E-2</c:v>
                </c:pt>
                <c:pt idx="16">
                  <c:v>4.7E-2</c:v>
                </c:pt>
                <c:pt idx="17">
                  <c:v>4.7E-2</c:v>
                </c:pt>
                <c:pt idx="18">
                  <c:v>4.7E-2</c:v>
                </c:pt>
                <c:pt idx="19">
                  <c:v>4.7E-2</c:v>
                </c:pt>
                <c:pt idx="20">
                  <c:v>4.7E-2</c:v>
                </c:pt>
              </c:numCache>
            </c:numRef>
          </c:val>
          <c:extLst>
            <c:ext xmlns:c16="http://schemas.microsoft.com/office/drawing/2014/chart" uri="{C3380CC4-5D6E-409C-BE32-E72D297353CC}">
              <c16:uniqueId val="{00000003-98AE-461F-9592-BD3F1E572976}"/>
            </c:ext>
          </c:extLst>
        </c:ser>
        <c:dLbls>
          <c:showLegendKey val="0"/>
          <c:showVal val="0"/>
          <c:showCatName val="0"/>
          <c:showSerName val="0"/>
          <c:showPercent val="0"/>
          <c:showBubbleSize val="0"/>
        </c:dLbls>
        <c:gapWidth val="182"/>
        <c:axId val="378090584"/>
        <c:axId val="378090976"/>
      </c:barChart>
      <c:catAx>
        <c:axId val="378090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0976"/>
        <c:crosses val="autoZero"/>
        <c:auto val="1"/>
        <c:lblAlgn val="ctr"/>
        <c:lblOffset val="100"/>
        <c:noMultiLvlLbl val="0"/>
      </c:catAx>
      <c:valAx>
        <c:axId val="378090976"/>
        <c:scaling>
          <c:orientation val="minMax"/>
        </c:scaling>
        <c:delete val="1"/>
        <c:axPos val="b"/>
        <c:numFmt formatCode="0.0%" sourceLinked="1"/>
        <c:majorTickMark val="none"/>
        <c:minorTickMark val="none"/>
        <c:tickLblPos val="nextTo"/>
        <c:crossAx val="378090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55668018562225108"/>
          <c:y val="0.89839098364708692"/>
          <c:w val="0.12944204030874026"/>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33470367908304"/>
          <c:y val="2.3256512496558222E-2"/>
          <c:w val="0.85664054399158818"/>
          <c:h val="0.91355931626580245"/>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Sheet1!$B$2:$B$22</c:f>
              <c:numCache>
                <c:formatCode>0.00%</c:formatCode>
                <c:ptCount val="21"/>
                <c:pt idx="0">
                  <c:v>0.13723350000000001</c:v>
                </c:pt>
                <c:pt idx="1">
                  <c:v>7.9659300000000002E-2</c:v>
                </c:pt>
                <c:pt idx="2">
                  <c:v>7.4577400000000002E-2</c:v>
                </c:pt>
                <c:pt idx="3" formatCode="General">
                  <c:v>7.2935200000000006E-2</c:v>
                </c:pt>
                <c:pt idx="4">
                  <c:v>6.7153299999999999E-2</c:v>
                </c:pt>
                <c:pt idx="5">
                  <c:v>6.7063300000000006E-2</c:v>
                </c:pt>
                <c:pt idx="6">
                  <c:v>6.6850800000000002E-2</c:v>
                </c:pt>
                <c:pt idx="7">
                  <c:v>6.1415400000000002E-2</c:v>
                </c:pt>
                <c:pt idx="8">
                  <c:v>5.6457800000000002E-2</c:v>
                </c:pt>
                <c:pt idx="10">
                  <c:v>5.39216E-2</c:v>
                </c:pt>
                <c:pt idx="11">
                  <c:v>5.1183100000000002E-2</c:v>
                </c:pt>
                <c:pt idx="12">
                  <c:v>4.8031200000000003E-2</c:v>
                </c:pt>
                <c:pt idx="13">
                  <c:v>4.3699300000000003E-2</c:v>
                </c:pt>
                <c:pt idx="14">
                  <c:v>3.7602900000000002E-2</c:v>
                </c:pt>
                <c:pt idx="15">
                  <c:v>3.7151999999999998E-2</c:v>
                </c:pt>
                <c:pt idx="16">
                  <c:v>3.5925699999999998E-2</c:v>
                </c:pt>
                <c:pt idx="17">
                  <c:v>3.5087699999999999E-2</c:v>
                </c:pt>
                <c:pt idx="18">
                  <c:v>3.4970399999999999E-2</c:v>
                </c:pt>
                <c:pt idx="19">
                  <c:v>3.21071E-2</c:v>
                </c:pt>
                <c:pt idx="20">
                  <c:v>3.0054299999999999E-2</c:v>
                </c:pt>
              </c:numCache>
            </c:numRef>
          </c:val>
          <c:extLst>
            <c:ext xmlns:c16="http://schemas.microsoft.com/office/drawing/2014/chart" uri="{C3380CC4-5D6E-409C-BE32-E72D297353CC}">
              <c16:uniqueId val="{00000000-1230-479B-A976-1F37847CA31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Sheet1!$C$2:$C$22</c:f>
              <c:numCache>
                <c:formatCode>General</c:formatCode>
                <c:ptCount val="21"/>
                <c:pt idx="9" formatCode="0.0%">
                  <c:v>5.5675000000000002E-2</c:v>
                </c:pt>
              </c:numCache>
            </c:numRef>
          </c:val>
          <c:extLst>
            <c:ext xmlns:c16="http://schemas.microsoft.com/office/drawing/2014/chart" uri="{C3380CC4-5D6E-409C-BE32-E72D297353CC}">
              <c16:uniqueId val="{00000001-1230-479B-A976-1F37847CA315}"/>
            </c:ext>
          </c:extLst>
        </c:ser>
        <c:ser>
          <c:idx val="2"/>
          <c:order val="2"/>
          <c:tx>
            <c:strRef>
              <c:f>Sheet1!$D$1</c:f>
              <c:strCache>
                <c:ptCount val="1"/>
                <c:pt idx="0">
                  <c:v>NJ avg. 6%</c:v>
                </c:pt>
              </c:strCache>
            </c:strRef>
          </c:tx>
          <c:spPr>
            <a:noFill/>
            <a:ln>
              <a:noFill/>
            </a:ln>
            <a:effectLst/>
          </c:spPr>
          <c:invertIfNegative val="0"/>
          <c:cat>
            <c:strRef>
              <c:f>Sheet1!$A$2:$A$22</c:f>
              <c:strCache>
                <c:ptCount val="21"/>
                <c:pt idx="0">
                  <c:v>Cumberland</c:v>
                </c:pt>
                <c:pt idx="1">
                  <c:v>Hudson</c:v>
                </c:pt>
                <c:pt idx="2">
                  <c:v>Essex</c:v>
                </c:pt>
                <c:pt idx="3">
                  <c:v>Union</c:v>
                </c:pt>
                <c:pt idx="4">
                  <c:v>Cape May</c:v>
                </c:pt>
                <c:pt idx="5">
                  <c:v>Warren</c:v>
                </c:pt>
                <c:pt idx="6">
                  <c:v>Atlantic</c:v>
                </c:pt>
                <c:pt idx="7">
                  <c:v>Sussex</c:v>
                </c:pt>
                <c:pt idx="8">
                  <c:v>Burlington</c:v>
                </c:pt>
                <c:pt idx="9">
                  <c:v>Camden</c:v>
                </c:pt>
                <c:pt idx="10">
                  <c:v>Salem</c:v>
                </c:pt>
                <c:pt idx="11">
                  <c:v>Somerset</c:v>
                </c:pt>
                <c:pt idx="12">
                  <c:v>Passaic</c:v>
                </c:pt>
                <c:pt idx="13">
                  <c:v>Gloucester</c:v>
                </c:pt>
                <c:pt idx="14">
                  <c:v>Ocean</c:v>
                </c:pt>
                <c:pt idx="15">
                  <c:v>Monmouth</c:v>
                </c:pt>
                <c:pt idx="16">
                  <c:v>Bergen</c:v>
                </c:pt>
                <c:pt idx="17">
                  <c:v>Hunterdon</c:v>
                </c:pt>
                <c:pt idx="18">
                  <c:v>Middlesex</c:v>
                </c:pt>
                <c:pt idx="19">
                  <c:v>Mercer</c:v>
                </c:pt>
                <c:pt idx="20">
                  <c:v>Morris</c:v>
                </c:pt>
              </c:strCache>
            </c:strRef>
          </c:cat>
          <c:val>
            <c:numRef>
              <c:f>Sheet1!$D$2:$D$22</c:f>
              <c:numCache>
                <c:formatCode>0.00%</c:formatCode>
                <c:ptCount val="21"/>
                <c:pt idx="0">
                  <c:v>0.06</c:v>
                </c:pt>
                <c:pt idx="1">
                  <c:v>0.06</c:v>
                </c:pt>
                <c:pt idx="2">
                  <c:v>0.06</c:v>
                </c:pt>
                <c:pt idx="3">
                  <c:v>0.06</c:v>
                </c:pt>
                <c:pt idx="4">
                  <c:v>0.06</c:v>
                </c:pt>
                <c:pt idx="5">
                  <c:v>0.06</c:v>
                </c:pt>
                <c:pt idx="6">
                  <c:v>0.06</c:v>
                </c:pt>
                <c:pt idx="7">
                  <c:v>0.06</c:v>
                </c:pt>
                <c:pt idx="8">
                  <c:v>0.06</c:v>
                </c:pt>
                <c:pt idx="9">
                  <c:v>0.06</c:v>
                </c:pt>
                <c:pt idx="10">
                  <c:v>0.06</c:v>
                </c:pt>
                <c:pt idx="11">
                  <c:v>0.06</c:v>
                </c:pt>
                <c:pt idx="12">
                  <c:v>0.06</c:v>
                </c:pt>
                <c:pt idx="13">
                  <c:v>0.06</c:v>
                </c:pt>
                <c:pt idx="14">
                  <c:v>0.06</c:v>
                </c:pt>
                <c:pt idx="15">
                  <c:v>0.06</c:v>
                </c:pt>
                <c:pt idx="16">
                  <c:v>0.06</c:v>
                </c:pt>
                <c:pt idx="17">
                  <c:v>0.06</c:v>
                </c:pt>
                <c:pt idx="18">
                  <c:v>0.06</c:v>
                </c:pt>
                <c:pt idx="19">
                  <c:v>0.06</c:v>
                </c:pt>
                <c:pt idx="20">
                  <c:v>0.06</c:v>
                </c:pt>
              </c:numCache>
            </c:numRef>
          </c:val>
          <c:extLst>
            <c:ext xmlns:c16="http://schemas.microsoft.com/office/drawing/2014/chart" uri="{C3380CC4-5D6E-409C-BE32-E72D297353CC}">
              <c16:uniqueId val="{00000002-1230-479B-A976-1F37847CA315}"/>
            </c:ext>
          </c:extLst>
        </c:ser>
        <c:dLbls>
          <c:showLegendKey val="0"/>
          <c:showVal val="0"/>
          <c:showCatName val="0"/>
          <c:showSerName val="0"/>
          <c:showPercent val="0"/>
          <c:showBubbleSize val="0"/>
        </c:dLbls>
        <c:gapWidth val="182"/>
        <c:axId val="344572784"/>
        <c:axId val="344573176"/>
      </c:barChart>
      <c:catAx>
        <c:axId val="344572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4573176"/>
        <c:crosses val="autoZero"/>
        <c:auto val="1"/>
        <c:lblAlgn val="ctr"/>
        <c:lblOffset val="100"/>
        <c:noMultiLvlLbl val="0"/>
      </c:catAx>
      <c:valAx>
        <c:axId val="344573176"/>
        <c:scaling>
          <c:orientation val="minMax"/>
        </c:scaling>
        <c:delete val="1"/>
        <c:axPos val="t"/>
        <c:numFmt formatCode="0.00%" sourceLinked="1"/>
        <c:majorTickMark val="none"/>
        <c:minorTickMark val="none"/>
        <c:tickLblPos val="nextTo"/>
        <c:crossAx val="344572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Black/White Segregation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3"/>
              <c:layout>
                <c:manualLayout>
                  <c:x val="-2.3222687007874131E-2"/>
                  <c:y val="2.978832463592113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361-4FBE-B43D-55AF6D4586A1}"/>
                </c:ext>
              </c:extLst>
            </c:dLbl>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56</c:v>
                </c:pt>
                <c:pt idx="1">
                  <c:v>55</c:v>
                </c:pt>
                <c:pt idx="2">
                  <c:v>56</c:v>
                </c:pt>
                <c:pt idx="3">
                  <c:v>57</c:v>
                </c:pt>
                <c:pt idx="4">
                  <c:v>58.429894609999998</c:v>
                </c:pt>
              </c:numCache>
            </c:numRef>
          </c:val>
          <c:smooth val="0"/>
          <c:extLst>
            <c:ext xmlns:c16="http://schemas.microsoft.com/office/drawing/2014/chart" uri="{C3380CC4-5D6E-409C-BE32-E72D297353CC}">
              <c16:uniqueId val="{00000001-A361-4FBE-B43D-55AF6D4586A1}"/>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majorUnit val="1"/>
        <c:minorUnit val="1"/>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0%</c:formatCode>
                <c:ptCount val="5"/>
                <c:pt idx="0">
                  <c:v>6.8658800000000006E-2</c:v>
                </c:pt>
                <c:pt idx="1">
                  <c:v>7.2070999999999996E-2</c:v>
                </c:pt>
                <c:pt idx="2">
                  <c:v>7.6357599999999998E-2</c:v>
                </c:pt>
                <c:pt idx="3">
                  <c:v>6.4140699999999995E-2</c:v>
                </c:pt>
                <c:pt idx="4">
                  <c:v>5.5675000000000002E-2</c:v>
                </c:pt>
              </c:numCache>
            </c:numRef>
          </c:val>
          <c:smooth val="0"/>
          <c:extLst>
            <c:ext xmlns:c16="http://schemas.microsoft.com/office/drawing/2014/chart" uri="{C3380CC4-5D6E-409C-BE32-E72D297353CC}">
              <c16:uniqueId val="{00000000-EC54-42C9-AF94-A95E0600AF7B}"/>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117595395618826"/>
          <c:y val="2.2254750892818548E-2"/>
          <c:w val="0.86476148517188511"/>
          <c:h val="0.93574534772252049"/>
        </c:manualLayout>
      </c:layout>
      <c:barChart>
        <c:barDir val="bar"/>
        <c:grouping val="clustered"/>
        <c:varyColors val="0"/>
        <c:ser>
          <c:idx val="0"/>
          <c:order val="0"/>
          <c:tx>
            <c:strRef>
              <c:f>Sheet1!$B$1</c:f>
              <c:strCache>
                <c:ptCount val="1"/>
                <c:pt idx="0">
                  <c:v>Cohort 2023 4-Year Graduation Rate</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Sheet1!$A$2:$A$15</c:f>
              <c:strCache>
                <c:ptCount val="14"/>
                <c:pt idx="0">
                  <c:v>Freedom Prep Charter School</c:v>
                </c:pt>
                <c:pt idx="1">
                  <c:v>Camden City School District</c:v>
                </c:pt>
                <c:pt idx="2">
                  <c:v>Lindenwold Public School District</c:v>
                </c:pt>
                <c:pt idx="3">
                  <c:v>Winslow Township School District</c:v>
                </c:pt>
                <c:pt idx="4">
                  <c:v>Audubon Public School District</c:v>
                </c:pt>
                <c:pt idx="5">
                  <c:v>Pennsauken Township Board Of Education School District</c:v>
                </c:pt>
                <c:pt idx="6">
                  <c:v>Mastery Schools Of Camden Inc.</c:v>
                </c:pt>
                <c:pt idx="7">
                  <c:v>Collingswood Public School District</c:v>
                </c:pt>
                <c:pt idx="8">
                  <c:v>Gloucester City Public School District</c:v>
                </c:pt>
                <c:pt idx="9">
                  <c:v>Pine Hill School District</c:v>
                </c:pt>
                <c:pt idx="10">
                  <c:v>Haddon Township School District</c:v>
                </c:pt>
                <c:pt idx="11">
                  <c:v>Black Horse Pike Regional School District</c:v>
                </c:pt>
                <c:pt idx="12">
                  <c:v>Cherry Hill School District</c:v>
                </c:pt>
                <c:pt idx="13">
                  <c:v>Haddon Heights School District</c:v>
                </c:pt>
              </c:strCache>
            </c:strRef>
          </c:cat>
          <c:val>
            <c:numRef>
              <c:f>Sheet1!$B$2:$B$15</c:f>
              <c:numCache>
                <c:formatCode>General</c:formatCode>
                <c:ptCount val="14"/>
                <c:pt idx="0">
                  <c:v>39.200000000000003</c:v>
                </c:pt>
                <c:pt idx="1">
                  <c:v>64.7</c:v>
                </c:pt>
                <c:pt idx="2">
                  <c:v>69.7</c:v>
                </c:pt>
                <c:pt idx="3">
                  <c:v>80.2</c:v>
                </c:pt>
                <c:pt idx="4">
                  <c:v>80.5</c:v>
                </c:pt>
                <c:pt idx="5">
                  <c:v>84.5</c:v>
                </c:pt>
                <c:pt idx="6">
                  <c:v>86.5</c:v>
                </c:pt>
                <c:pt idx="7">
                  <c:v>86.7</c:v>
                </c:pt>
                <c:pt idx="8">
                  <c:v>87.2</c:v>
                </c:pt>
                <c:pt idx="9">
                  <c:v>89.6</c:v>
                </c:pt>
                <c:pt idx="10">
                  <c:v>91.7</c:v>
                </c:pt>
                <c:pt idx="11">
                  <c:v>93</c:v>
                </c:pt>
                <c:pt idx="12">
                  <c:v>94.1</c:v>
                </c:pt>
                <c:pt idx="13">
                  <c:v>94.3</c:v>
                </c:pt>
              </c:numCache>
            </c:numRef>
          </c:val>
          <c:extLst>
            <c:ext xmlns:c16="http://schemas.microsoft.com/office/drawing/2014/chart" uri="{C3380CC4-5D6E-409C-BE32-E72D297353CC}">
              <c16:uniqueId val="{00000000-E871-4280-A9BF-0E926203063E}"/>
            </c:ext>
          </c:extLst>
        </c:ser>
        <c:ser>
          <c:idx val="1"/>
          <c:order val="1"/>
          <c:tx>
            <c:strRef>
              <c:f>Sheet1!$C$1</c:f>
              <c:strCache>
                <c:ptCount val="1"/>
                <c:pt idx="0">
                  <c:v>NJ Rate 91.1</c:v>
                </c:pt>
              </c:strCache>
            </c:strRef>
          </c:tx>
          <c:spPr>
            <a:noFill/>
            <a:ln>
              <a:noFill/>
            </a:ln>
            <a:effectLst/>
          </c:spPr>
          <c:invertIfNegative val="0"/>
          <c:trendline>
            <c:name>NJ Grad. Rate 90.9%</c:name>
            <c:spPr>
              <a:ln w="19050" cap="rnd">
                <a:solidFill>
                  <a:schemeClr val="dk1">
                    <a:tint val="55000"/>
                  </a:schemeClr>
                </a:solidFill>
                <a:prstDash val="sysDot"/>
              </a:ln>
              <a:effectLst/>
            </c:spPr>
            <c:trendlineType val="linear"/>
            <c:dispRSqr val="0"/>
            <c:dispEq val="0"/>
          </c:trendline>
          <c:cat>
            <c:strRef>
              <c:f>Sheet1!$A$2:$A$15</c:f>
              <c:strCache>
                <c:ptCount val="14"/>
                <c:pt idx="0">
                  <c:v>Freedom Prep Charter School</c:v>
                </c:pt>
                <c:pt idx="1">
                  <c:v>Camden City School District</c:v>
                </c:pt>
                <c:pt idx="2">
                  <c:v>Lindenwold Public School District</c:v>
                </c:pt>
                <c:pt idx="3">
                  <c:v>Winslow Township School District</c:v>
                </c:pt>
                <c:pt idx="4">
                  <c:v>Audubon Public School District</c:v>
                </c:pt>
                <c:pt idx="5">
                  <c:v>Pennsauken Township Board Of Education School District</c:v>
                </c:pt>
                <c:pt idx="6">
                  <c:v>Mastery Schools Of Camden Inc.</c:v>
                </c:pt>
                <c:pt idx="7">
                  <c:v>Collingswood Public School District</c:v>
                </c:pt>
                <c:pt idx="8">
                  <c:v>Gloucester City Public School District</c:v>
                </c:pt>
                <c:pt idx="9">
                  <c:v>Pine Hill School District</c:v>
                </c:pt>
                <c:pt idx="10">
                  <c:v>Haddon Township School District</c:v>
                </c:pt>
                <c:pt idx="11">
                  <c:v>Black Horse Pike Regional School District</c:v>
                </c:pt>
                <c:pt idx="12">
                  <c:v>Cherry Hill School District</c:v>
                </c:pt>
                <c:pt idx="13">
                  <c:v>Haddon Heights School District</c:v>
                </c:pt>
              </c:strCache>
            </c:strRef>
          </c:cat>
          <c:val>
            <c:numRef>
              <c:f>Sheet1!$C$2:$C$15</c:f>
              <c:numCache>
                <c:formatCode>General</c:formatCode>
                <c:ptCount val="14"/>
                <c:pt idx="0">
                  <c:v>91.1</c:v>
                </c:pt>
                <c:pt idx="1">
                  <c:v>91.1</c:v>
                </c:pt>
                <c:pt idx="2">
                  <c:v>91.1</c:v>
                </c:pt>
                <c:pt idx="3">
                  <c:v>91.1</c:v>
                </c:pt>
                <c:pt idx="4">
                  <c:v>91.1</c:v>
                </c:pt>
                <c:pt idx="5">
                  <c:v>91.1</c:v>
                </c:pt>
                <c:pt idx="6">
                  <c:v>91.1</c:v>
                </c:pt>
                <c:pt idx="7">
                  <c:v>91.1</c:v>
                </c:pt>
                <c:pt idx="8">
                  <c:v>91.1</c:v>
                </c:pt>
                <c:pt idx="9">
                  <c:v>91.1</c:v>
                </c:pt>
                <c:pt idx="10">
                  <c:v>91.1</c:v>
                </c:pt>
                <c:pt idx="11">
                  <c:v>91.1</c:v>
                </c:pt>
                <c:pt idx="12">
                  <c:v>91.1</c:v>
                </c:pt>
                <c:pt idx="13">
                  <c:v>91.1</c:v>
                </c:pt>
              </c:numCache>
            </c:numRef>
          </c:val>
          <c:extLst>
            <c:ext xmlns:c16="http://schemas.microsoft.com/office/drawing/2014/chart" uri="{C3380CC4-5D6E-409C-BE32-E72D297353CC}">
              <c16:uniqueId val="{00000001-E871-4280-A9BF-0E926203063E}"/>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General" sourceLinked="1"/>
        <c:majorTickMark val="none"/>
        <c:minorTickMark val="none"/>
        <c:tickLblPos val="nextTo"/>
        <c:crossAx val="341760888"/>
        <c:crosses val="autoZero"/>
        <c:crossBetween val="between"/>
      </c:valAx>
      <c:spPr>
        <a:noFill/>
        <a:ln>
          <a:noFill/>
        </a:ln>
        <a:effectLst/>
      </c:spPr>
    </c:plotArea>
    <c:legend>
      <c:legendPos val="r"/>
      <c:legendEntry>
        <c:idx val="1"/>
        <c:delete val="1"/>
      </c:legendEntry>
      <c:legendEntry>
        <c:idx val="2"/>
        <c:delete val="1"/>
      </c:legendEntry>
      <c:layout>
        <c:manualLayout>
          <c:xMode val="edge"/>
          <c:yMode val="edge"/>
          <c:x val="0.85014713113473206"/>
          <c:y val="0.92649272924746306"/>
          <c:w val="0.12018973726829363"/>
          <c:h val="3.3554250921812814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0.88300000000000001</c:v>
                </c:pt>
                <c:pt idx="1">
                  <c:v>0.86499999999999999</c:v>
                </c:pt>
                <c:pt idx="2">
                  <c:v>0.90700000000000003</c:v>
                </c:pt>
                <c:pt idx="3">
                  <c:v>0.92</c:v>
                </c:pt>
                <c:pt idx="4">
                  <c:v>0.93500000000000005</c:v>
                </c:pt>
              </c:numCache>
            </c:numRef>
          </c:val>
          <c:smooth val="0"/>
          <c:extLst>
            <c:ext xmlns:c16="http://schemas.microsoft.com/office/drawing/2014/chart" uri="{C3380CC4-5D6E-409C-BE32-E72D297353CC}">
              <c16:uniqueId val="{00000000-7B25-4C99-8769-D1CF899DAA83}"/>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2505454302559163"/>
          <c:y val="2.2254750892818548E-2"/>
          <c:w val="0.86088297098065247"/>
          <c:h val="0.89094451655009699"/>
        </c:manualLayout>
      </c:layout>
      <c:barChart>
        <c:barDir val="bar"/>
        <c:grouping val="clustered"/>
        <c:varyColors val="0"/>
        <c:ser>
          <c:idx val="0"/>
          <c:order val="0"/>
          <c:tx>
            <c:strRef>
              <c:f>Sheet1!$B$1</c:f>
              <c:strCache>
                <c:ptCount val="1"/>
                <c:pt idx="0">
                  <c:v>% with HS </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Sheet1!$B$2:$B$22</c:f>
              <c:numCache>
                <c:formatCode>0.0%</c:formatCode>
                <c:ptCount val="21"/>
                <c:pt idx="0">
                  <c:v>0.9</c:v>
                </c:pt>
                <c:pt idx="1">
                  <c:v>0.91700000000000004</c:v>
                </c:pt>
                <c:pt idx="2">
                  <c:v>0.91900000000000004</c:v>
                </c:pt>
                <c:pt idx="3">
                  <c:v>0.92400000000000004</c:v>
                </c:pt>
                <c:pt idx="4">
                  <c:v>0.92500000000000004</c:v>
                </c:pt>
                <c:pt idx="5">
                  <c:v>0.93100000000000005</c:v>
                </c:pt>
                <c:pt idx="6">
                  <c:v>0.93300000000000005</c:v>
                </c:pt>
                <c:pt idx="7">
                  <c:v>0.93400000000000005</c:v>
                </c:pt>
                <c:pt idx="9">
                  <c:v>0.94</c:v>
                </c:pt>
                <c:pt idx="10">
                  <c:v>0.94299999999999995</c:v>
                </c:pt>
                <c:pt idx="11">
                  <c:v>0.94499999999999995</c:v>
                </c:pt>
                <c:pt idx="12">
                  <c:v>0.94499999999999995</c:v>
                </c:pt>
                <c:pt idx="13">
                  <c:v>0.94599999999999995</c:v>
                </c:pt>
                <c:pt idx="14">
                  <c:v>0.95199999999999996</c:v>
                </c:pt>
                <c:pt idx="15">
                  <c:v>0.95299999999999996</c:v>
                </c:pt>
                <c:pt idx="16">
                  <c:v>0.95799999999999996</c:v>
                </c:pt>
                <c:pt idx="17">
                  <c:v>0.96</c:v>
                </c:pt>
                <c:pt idx="18">
                  <c:v>0.96099999999999997</c:v>
                </c:pt>
                <c:pt idx="19">
                  <c:v>0.96199999999999997</c:v>
                </c:pt>
                <c:pt idx="20">
                  <c:v>0.96499999999999997</c:v>
                </c:pt>
              </c:numCache>
            </c:numRef>
          </c:val>
          <c:extLst>
            <c:ext xmlns:c16="http://schemas.microsoft.com/office/drawing/2014/chart" uri="{C3380CC4-5D6E-409C-BE32-E72D297353CC}">
              <c16:uniqueId val="{00000000-20B2-4075-AADE-FC86D5CD88A3}"/>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Sheet1!$C$2:$C$22</c:f>
              <c:numCache>
                <c:formatCode>General</c:formatCode>
                <c:ptCount val="21"/>
                <c:pt idx="8" formatCode="0.0%">
                  <c:v>0.93500000000000005</c:v>
                </c:pt>
              </c:numCache>
            </c:numRef>
          </c:val>
          <c:extLst>
            <c:ext xmlns:c16="http://schemas.microsoft.com/office/drawing/2014/chart" uri="{C3380CC4-5D6E-409C-BE32-E72D297353CC}">
              <c16:uniqueId val="{00000001-20B2-4075-AADE-FC86D5CD88A3}"/>
            </c:ext>
          </c:extLst>
        </c:ser>
        <c:ser>
          <c:idx val="2"/>
          <c:order val="2"/>
          <c:tx>
            <c:strRef>
              <c:f>Sheet1!$D$1</c:f>
              <c:strCache>
                <c:ptCount val="1"/>
                <c:pt idx="0">
                  <c:v>NJ Avg. 94%</c:v>
                </c:pt>
              </c:strCache>
            </c:strRef>
          </c:tx>
          <c:spPr>
            <a:noFill/>
            <a:ln>
              <a:noFill/>
            </a:ln>
            <a:effectLst/>
          </c:spPr>
          <c:invertIfNegative val="0"/>
          <c:trendline>
            <c:name>NJ avg 69%</c:name>
            <c:spPr>
              <a:ln w="19050" cap="rnd">
                <a:solidFill>
                  <a:schemeClr val="dk1">
                    <a:tint val="75000"/>
                  </a:schemeClr>
                </a:solidFill>
                <a:prstDash val="sysDot"/>
              </a:ln>
              <a:effectLst/>
            </c:spPr>
            <c:trendlineType val="linear"/>
            <c:dispRSqr val="0"/>
            <c:dispEq val="0"/>
          </c:trendline>
          <c:cat>
            <c:strRef>
              <c:f>Sheet1!$A$2:$A$22</c:f>
              <c:strCache>
                <c:ptCount val="21"/>
                <c:pt idx="0">
                  <c:v>Ocean</c:v>
                </c:pt>
                <c:pt idx="1">
                  <c:v>Cumberland</c:v>
                </c:pt>
                <c:pt idx="2">
                  <c:v>Salem</c:v>
                </c:pt>
                <c:pt idx="3">
                  <c:v>Hudson</c:v>
                </c:pt>
                <c:pt idx="4">
                  <c:v>Mercer</c:v>
                </c:pt>
                <c:pt idx="5">
                  <c:v>Warren</c:v>
                </c:pt>
                <c:pt idx="6">
                  <c:v>Atlantic</c:v>
                </c:pt>
                <c:pt idx="7">
                  <c:v>Gloucester</c:v>
                </c:pt>
                <c:pt idx="8">
                  <c:v>Camden</c:v>
                </c:pt>
                <c:pt idx="9">
                  <c:v>Monmouth</c:v>
                </c:pt>
                <c:pt idx="10">
                  <c:v>Union</c:v>
                </c:pt>
                <c:pt idx="11">
                  <c:v>Essex</c:v>
                </c:pt>
                <c:pt idx="12">
                  <c:v>Passaic</c:v>
                </c:pt>
                <c:pt idx="13">
                  <c:v>Bergen</c:v>
                </c:pt>
                <c:pt idx="14">
                  <c:v>Middlesex</c:v>
                </c:pt>
                <c:pt idx="15">
                  <c:v>Cape May</c:v>
                </c:pt>
                <c:pt idx="16">
                  <c:v>Somerset</c:v>
                </c:pt>
                <c:pt idx="17">
                  <c:v>Sussex</c:v>
                </c:pt>
                <c:pt idx="18">
                  <c:v>Hunterdon</c:v>
                </c:pt>
                <c:pt idx="19">
                  <c:v>Burlington</c:v>
                </c:pt>
                <c:pt idx="20">
                  <c:v>Morris</c:v>
                </c:pt>
              </c:strCache>
            </c:strRef>
          </c:cat>
          <c:val>
            <c:numRef>
              <c:f>Sheet1!$D$2:$D$22</c:f>
              <c:numCache>
                <c:formatCode>0%</c:formatCode>
                <c:ptCount val="21"/>
                <c:pt idx="0">
                  <c:v>0.94</c:v>
                </c:pt>
                <c:pt idx="1">
                  <c:v>0.94</c:v>
                </c:pt>
                <c:pt idx="2">
                  <c:v>0.94</c:v>
                </c:pt>
                <c:pt idx="3">
                  <c:v>0.94</c:v>
                </c:pt>
                <c:pt idx="4">
                  <c:v>0.94</c:v>
                </c:pt>
                <c:pt idx="5">
                  <c:v>0.94</c:v>
                </c:pt>
                <c:pt idx="6">
                  <c:v>0.94</c:v>
                </c:pt>
                <c:pt idx="7">
                  <c:v>0.94</c:v>
                </c:pt>
                <c:pt idx="8">
                  <c:v>0.94</c:v>
                </c:pt>
                <c:pt idx="9">
                  <c:v>0.94</c:v>
                </c:pt>
                <c:pt idx="10">
                  <c:v>0.94</c:v>
                </c:pt>
                <c:pt idx="11">
                  <c:v>0.94</c:v>
                </c:pt>
                <c:pt idx="12">
                  <c:v>0.94</c:v>
                </c:pt>
                <c:pt idx="13">
                  <c:v>0.94</c:v>
                </c:pt>
                <c:pt idx="14">
                  <c:v>0.94</c:v>
                </c:pt>
                <c:pt idx="15">
                  <c:v>0.94</c:v>
                </c:pt>
                <c:pt idx="16">
                  <c:v>0.94</c:v>
                </c:pt>
                <c:pt idx="17">
                  <c:v>0.94</c:v>
                </c:pt>
                <c:pt idx="18">
                  <c:v>0.94</c:v>
                </c:pt>
                <c:pt idx="19">
                  <c:v>0.94</c:v>
                </c:pt>
                <c:pt idx="20">
                  <c:v>0.94</c:v>
                </c:pt>
              </c:numCache>
            </c:numRef>
          </c:val>
          <c:extLst>
            <c:ext xmlns:c16="http://schemas.microsoft.com/office/drawing/2014/chart" uri="{C3380CC4-5D6E-409C-BE32-E72D297353CC}">
              <c16:uniqueId val="{00000002-20B2-4075-AADE-FC86D5CD88A3}"/>
            </c:ext>
          </c:extLst>
        </c:ser>
        <c:dLbls>
          <c:showLegendKey val="0"/>
          <c:showVal val="0"/>
          <c:showCatName val="0"/>
          <c:showSerName val="0"/>
          <c:showPercent val="0"/>
          <c:showBubbleSize val="0"/>
        </c:dLbls>
        <c:gapWidth val="182"/>
        <c:axId val="341760888"/>
        <c:axId val="341761280"/>
      </c:barChart>
      <c:catAx>
        <c:axId val="34176088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61280"/>
        <c:crosses val="autoZero"/>
        <c:auto val="1"/>
        <c:lblAlgn val="ctr"/>
        <c:lblOffset val="100"/>
        <c:noMultiLvlLbl val="0"/>
      </c:catAx>
      <c:valAx>
        <c:axId val="341761280"/>
        <c:scaling>
          <c:orientation val="minMax"/>
        </c:scaling>
        <c:delete val="1"/>
        <c:axPos val="b"/>
        <c:numFmt formatCode="0.0%" sourceLinked="1"/>
        <c:majorTickMark val="none"/>
        <c:minorTickMark val="none"/>
        <c:tickLblPos val="nextTo"/>
        <c:crossAx val="34176088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8678652011593047"/>
          <c:y val="0.89750664543378378"/>
          <c:w val="0.13781334588678359"/>
          <c:h val="3.981848067224534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6A6B-4F7A-9D35-B0FC40E147C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Sheet1!$B$2:$B$22</c:f>
              <c:numCache>
                <c:formatCode>General</c:formatCode>
                <c:ptCount val="21"/>
                <c:pt idx="17">
                  <c:v>26.38</c:v>
                </c:pt>
              </c:numCache>
            </c:numRef>
          </c:val>
          <c:extLst>
            <c:ext xmlns:c16="http://schemas.microsoft.com/office/drawing/2014/chart" uri="{C3380CC4-5D6E-409C-BE32-E72D297353CC}">
              <c16:uniqueId val="{00000000-50C8-4FAC-8890-40F4E483D441}"/>
            </c:ext>
          </c:extLst>
        </c:ser>
        <c:ser>
          <c:idx val="1"/>
          <c:order val="1"/>
          <c:tx>
            <c:strRef>
              <c:f>Sheet1!$C$1</c:f>
              <c:strCache>
                <c:ptCount val="1"/>
                <c:pt idx="0">
                  <c:v>Total Crime Rate</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9B5-43C4-9B8F-A9544197AFD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Sussex</c:v>
                </c:pt>
                <c:pt idx="1">
                  <c:v>Hunterdon</c:v>
                </c:pt>
                <c:pt idx="2">
                  <c:v>Morris</c:v>
                </c:pt>
                <c:pt idx="3">
                  <c:v>Somerset</c:v>
                </c:pt>
                <c:pt idx="4">
                  <c:v>Ocean</c:v>
                </c:pt>
                <c:pt idx="5">
                  <c:v>Bergen</c:v>
                </c:pt>
                <c:pt idx="6">
                  <c:v>Warren</c:v>
                </c:pt>
                <c:pt idx="7">
                  <c:v>Monmouth</c:v>
                </c:pt>
                <c:pt idx="8">
                  <c:v>Middlesex</c:v>
                </c:pt>
                <c:pt idx="9">
                  <c:v>Burlington</c:v>
                </c:pt>
                <c:pt idx="10">
                  <c:v>Gloucester</c:v>
                </c:pt>
                <c:pt idx="11">
                  <c:v>Union</c:v>
                </c:pt>
                <c:pt idx="12">
                  <c:v>Hudson</c:v>
                </c:pt>
                <c:pt idx="13">
                  <c:v>Mercer</c:v>
                </c:pt>
                <c:pt idx="14">
                  <c:v>Essex</c:v>
                </c:pt>
                <c:pt idx="15">
                  <c:v>Passaic</c:v>
                </c:pt>
                <c:pt idx="16">
                  <c:v>Salem</c:v>
                </c:pt>
                <c:pt idx="17">
                  <c:v>Camden</c:v>
                </c:pt>
                <c:pt idx="18">
                  <c:v>Atlantic</c:v>
                </c:pt>
                <c:pt idx="19">
                  <c:v>Cape May</c:v>
                </c:pt>
                <c:pt idx="20">
                  <c:v>Cumberland</c:v>
                </c:pt>
              </c:strCache>
            </c:strRef>
          </c:cat>
          <c:val>
            <c:numRef>
              <c:f>Sheet1!$C$2:$C$22</c:f>
              <c:numCache>
                <c:formatCode>0.00</c:formatCode>
                <c:ptCount val="21"/>
                <c:pt idx="0">
                  <c:v>4.64669619900251</c:v>
                </c:pt>
                <c:pt idx="1">
                  <c:v>4.8090019487458902</c:v>
                </c:pt>
                <c:pt idx="2">
                  <c:v>6.9093938354486202</c:v>
                </c:pt>
                <c:pt idx="3">
                  <c:v>8.1732139636888306</c:v>
                </c:pt>
                <c:pt idx="4">
                  <c:v>8.9309554709670191</c:v>
                </c:pt>
                <c:pt idx="5">
                  <c:v>10.8784975598718</c:v>
                </c:pt>
                <c:pt idx="6">
                  <c:v>11.921618204804</c:v>
                </c:pt>
                <c:pt idx="7">
                  <c:v>13.6995486004603</c:v>
                </c:pt>
                <c:pt idx="8">
                  <c:v>14.419292484687601</c:v>
                </c:pt>
                <c:pt idx="9">
                  <c:v>15.3824528068675</c:v>
                </c:pt>
                <c:pt idx="10">
                  <c:v>17.154399448221501</c:v>
                </c:pt>
                <c:pt idx="11">
                  <c:v>18.7673468825543</c:v>
                </c:pt>
                <c:pt idx="12">
                  <c:v>19.2884387274574</c:v>
                </c:pt>
                <c:pt idx="13">
                  <c:v>20.153219864234199</c:v>
                </c:pt>
                <c:pt idx="14">
                  <c:v>21.222646419994099</c:v>
                </c:pt>
                <c:pt idx="15">
                  <c:v>21.524020323339801</c:v>
                </c:pt>
                <c:pt idx="16">
                  <c:v>23.676413037401499</c:v>
                </c:pt>
                <c:pt idx="18">
                  <c:v>31.995314942282199</c:v>
                </c:pt>
                <c:pt idx="19">
                  <c:v>33.451202263083502</c:v>
                </c:pt>
                <c:pt idx="20">
                  <c:v>37.615277816088799</c:v>
                </c:pt>
              </c:numCache>
            </c:numRef>
          </c:val>
          <c:extLst>
            <c:ext xmlns:c16="http://schemas.microsoft.com/office/drawing/2014/chart" uri="{C3380CC4-5D6E-409C-BE32-E72D297353CC}">
              <c16:uniqueId val="{00000001-50C8-4FAC-8890-40F4E483D441}"/>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6924549676392386"/>
          <c:y val="0.19597785215895699"/>
          <c:w val="0.61270764791818322"/>
          <c:h val="0.78863229168083471"/>
        </c:manualLayout>
      </c:layout>
      <c:pieChart>
        <c:varyColors val="1"/>
        <c:ser>
          <c:idx val="0"/>
          <c:order val="0"/>
          <c:tx>
            <c:strRef>
              <c:f>Sheet1!$B$1</c:f>
              <c:strCache>
                <c:ptCount val="1"/>
                <c:pt idx="0">
                  <c:v>Column2</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C-CF75-4244-A626-75A8FBFC0599}"/>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D-CF75-4244-A626-75A8FBFC0599}"/>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E-CF75-4244-A626-75A8FBFC0599}"/>
              </c:ext>
            </c:extLst>
          </c:dPt>
          <c:dPt>
            <c:idx val="3"/>
            <c:bubble3D val="0"/>
            <c:spPr>
              <a:solidFill>
                <a:srgbClr val="C00000"/>
              </a:solidFill>
              <a:ln w="19050">
                <a:solidFill>
                  <a:schemeClr val="lt1"/>
                </a:solidFill>
              </a:ln>
              <a:effectLst/>
            </c:spPr>
            <c:extLst>
              <c:ext xmlns:c16="http://schemas.microsoft.com/office/drawing/2014/chart" uri="{C3380CC4-5D6E-409C-BE32-E72D297353CC}">
                <c16:uniqueId val="{0000000B-CF75-4244-A626-75A8FBFC0599}"/>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9-8D16-4C97-ADDD-95C7377C642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B-8D16-4C97-ADDD-95C7377C642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D-8D16-4C97-ADDD-95C7377C642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F-8D16-4C97-ADDD-95C7377C6427}"/>
              </c:ext>
            </c:extLst>
          </c:dPt>
          <c:dPt>
            <c:idx val="8"/>
            <c:bubble3D val="0"/>
            <c:explosion val="19"/>
            <c:spPr>
              <a:solidFill>
                <a:schemeClr val="dk1">
                  <a:tint val="55000"/>
                </a:schemeClr>
              </a:solidFill>
              <a:ln w="19050">
                <a:solidFill>
                  <a:schemeClr val="lt1"/>
                </a:solidFill>
              </a:ln>
              <a:effectLst/>
            </c:spPr>
            <c:extLst>
              <c:ext xmlns:c16="http://schemas.microsoft.com/office/drawing/2014/chart" uri="{C3380CC4-5D6E-409C-BE32-E72D297353CC}">
                <c16:uniqueId val="{0000000A-CF75-4244-A626-75A8FBFC0599}"/>
              </c:ext>
            </c:extLst>
          </c:dPt>
          <c:dLbls>
            <c:dLbl>
              <c:idx val="0"/>
              <c:layout>
                <c:manualLayout>
                  <c:x val="-0.19661875889641212"/>
                  <c:y val="-3.196761407392996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C-CF75-4244-A626-75A8FBFC0599}"/>
                </c:ext>
              </c:extLst>
            </c:dLbl>
            <c:dLbl>
              <c:idx val="1"/>
              <c:layout>
                <c:manualLayout>
                  <c:x val="7.2285361310428656E-3"/>
                  <c:y val="-3.068532930726166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D-CF75-4244-A626-75A8FBFC0599}"/>
                </c:ext>
              </c:extLst>
            </c:dLbl>
            <c:dLbl>
              <c:idx val="2"/>
              <c:layout>
                <c:manualLayout>
                  <c:x val="9.0257695060844662E-2"/>
                  <c:y val="0.22518116803183655"/>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E-CF75-4244-A626-75A8FBFC0599}"/>
                </c:ext>
              </c:extLst>
            </c:dLbl>
            <c:dLbl>
              <c:idx val="3"/>
              <c:layout>
                <c:manualLayout>
                  <c:x val="1.7769028871391052E-2"/>
                  <c:y val="1.4158067704306708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B-CF75-4244-A626-75A8FBFC059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Murder</c:v>
                </c:pt>
                <c:pt idx="1">
                  <c:v>Rape</c:v>
                </c:pt>
                <c:pt idx="2">
                  <c:v>Robbery</c:v>
                </c:pt>
                <c:pt idx="3">
                  <c:v>Aggravated Assault</c:v>
                </c:pt>
              </c:strCache>
            </c:strRef>
          </c:cat>
          <c:val>
            <c:numRef>
              <c:f>Sheet1!$B$2:$B$5</c:f>
              <c:numCache>
                <c:formatCode>General</c:formatCode>
                <c:ptCount val="4"/>
                <c:pt idx="0">
                  <c:v>35</c:v>
                </c:pt>
                <c:pt idx="1">
                  <c:v>79</c:v>
                </c:pt>
                <c:pt idx="2">
                  <c:v>469</c:v>
                </c:pt>
                <c:pt idx="3">
                  <c:v>1399</c:v>
                </c:pt>
              </c:numCache>
            </c:numRef>
          </c:val>
          <c:extLst>
            <c:ext xmlns:c16="http://schemas.microsoft.com/office/drawing/2014/chart" uri="{C3380CC4-5D6E-409C-BE32-E72D297353CC}">
              <c16:uniqueId val="{00000000-CF75-4244-A626-75A8FBFC0599}"/>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pieChart>
        <c:varyColors val="1"/>
        <c:ser>
          <c:idx val="0"/>
          <c:order val="0"/>
          <c:tx>
            <c:strRef>
              <c:f>Sheet1!$B$1</c:f>
              <c:strCache>
                <c:ptCount val="1"/>
                <c:pt idx="0">
                  <c:v>Count</c:v>
                </c:pt>
              </c:strCache>
            </c:strRef>
          </c:tx>
          <c:dPt>
            <c:idx val="0"/>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1-5E99-47CB-AD62-97A1DF6719AF}"/>
              </c:ext>
            </c:extLst>
          </c:dPt>
          <c:dPt>
            <c:idx val="1"/>
            <c:bubble3D val="0"/>
            <c:spPr>
              <a:solidFill>
                <a:srgbClr val="C00000"/>
              </a:solidFill>
              <a:ln w="19050">
                <a:solidFill>
                  <a:schemeClr val="lt1"/>
                </a:solidFill>
              </a:ln>
              <a:effectLst/>
            </c:spPr>
            <c:extLst>
              <c:ext xmlns:c16="http://schemas.microsoft.com/office/drawing/2014/chart" uri="{C3380CC4-5D6E-409C-BE32-E72D297353CC}">
                <c16:uniqueId val="{00000002-5E99-47CB-AD62-97A1DF6719AF}"/>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3-5E99-47CB-AD62-97A1DF6719AF}"/>
              </c:ext>
            </c:extLst>
          </c:dPt>
          <c:dPt>
            <c:idx val="3"/>
            <c:bubble3D val="0"/>
            <c:explosion val="26"/>
            <c:spPr>
              <a:solidFill>
                <a:schemeClr val="dk1">
                  <a:tint val="98500"/>
                </a:schemeClr>
              </a:solidFill>
              <a:ln w="19050">
                <a:solidFill>
                  <a:schemeClr val="lt1"/>
                </a:solidFill>
              </a:ln>
              <a:effectLst/>
            </c:spPr>
            <c:extLst>
              <c:ext xmlns:c16="http://schemas.microsoft.com/office/drawing/2014/chart" uri="{C3380CC4-5D6E-409C-BE32-E72D297353CC}">
                <c16:uniqueId val="{00000007-56C3-4AE5-937C-2AED0AC58FA8}"/>
              </c:ext>
            </c:extLst>
          </c:dPt>
          <c:dLbls>
            <c:dLbl>
              <c:idx val="0"/>
              <c:layout>
                <c:manualLayout>
                  <c:x val="3.7721840064538055E-2"/>
                  <c:y val="6.1907015758477235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1-5E99-47CB-AD62-97A1DF6719AF}"/>
                </c:ext>
              </c:extLst>
            </c:dLbl>
            <c:dLbl>
              <c:idx val="1"/>
              <c:layout>
                <c:manualLayout>
                  <c:x val="0.36402540666401562"/>
                  <c:y val="8.4689438521271074E-4"/>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2-5E99-47CB-AD62-97A1DF6719AF}"/>
                </c:ext>
              </c:extLst>
            </c:dLbl>
            <c:dLbl>
              <c:idx val="2"/>
              <c:layout>
                <c:manualLayout>
                  <c:x val="-4.0840773939642319E-2"/>
                  <c:y val="6.678654616113916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5E99-47CB-AD62-97A1DF6719AF}"/>
                </c:ext>
              </c:extLst>
            </c:dLbl>
            <c:dLbl>
              <c:idx val="3"/>
              <c:layout>
                <c:manualLayout>
                  <c:x val="3.7529092688297461E-2"/>
                  <c:y val="4.0740752621975101E-2"/>
                </c:manualLayout>
              </c:layout>
              <c:showLegendKey val="0"/>
              <c:showVal val="1"/>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7-56C3-4AE5-937C-2AED0AC58FA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Burglary</c:v>
                </c:pt>
                <c:pt idx="1">
                  <c:v>Larceny</c:v>
                </c:pt>
                <c:pt idx="2">
                  <c:v>Motor Vehicle Theft</c:v>
                </c:pt>
              </c:strCache>
            </c:strRef>
          </c:cat>
          <c:val>
            <c:numRef>
              <c:f>Sheet1!$B$2:$B$4</c:f>
              <c:numCache>
                <c:formatCode>General</c:formatCode>
                <c:ptCount val="3"/>
                <c:pt idx="0">
                  <c:v>1400</c:v>
                </c:pt>
                <c:pt idx="1">
                  <c:v>9483</c:v>
                </c:pt>
                <c:pt idx="2">
                  <c:v>1053</c:v>
                </c:pt>
              </c:numCache>
            </c:numRef>
          </c:val>
          <c:extLst>
            <c:ext xmlns:c16="http://schemas.microsoft.com/office/drawing/2014/chart" uri="{C3380CC4-5D6E-409C-BE32-E72D297353CC}">
              <c16:uniqueId val="{00000000-5E99-47CB-AD62-97A1DF6719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785556102362212E-2"/>
          <c:y val="1.5158577218329465E-2"/>
          <c:w val="0.88658944389763783"/>
          <c:h val="0.88857709698127474"/>
        </c:manualLayout>
      </c:layout>
      <c:barChart>
        <c:barDir val="bar"/>
        <c:grouping val="clustered"/>
        <c:varyColors val="0"/>
        <c:ser>
          <c:idx val="0"/>
          <c:order val="0"/>
          <c:tx>
            <c:strRef>
              <c:f>Sheet1!$B$1</c:f>
              <c:strCache>
                <c:ptCount val="1"/>
                <c:pt idx="0">
                  <c:v>Rate per 1,000 youth</c:v>
                </c:pt>
              </c:strCache>
            </c:strRef>
          </c:tx>
          <c:spPr>
            <a:solidFill>
              <a:srgbClr val="C00000"/>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Sheet1!$B$2:$B$22</c:f>
              <c:numCache>
                <c:formatCode>General</c:formatCode>
                <c:ptCount val="21"/>
                <c:pt idx="0">
                  <c:v>0.78259999999999996</c:v>
                </c:pt>
                <c:pt idx="1">
                  <c:v>1.0397700000000001</c:v>
                </c:pt>
                <c:pt idx="2">
                  <c:v>1.0717000000000001</c:v>
                </c:pt>
                <c:pt idx="3">
                  <c:v>1.1459600000000001</c:v>
                </c:pt>
                <c:pt idx="4">
                  <c:v>1.1575200000000001</c:v>
                </c:pt>
                <c:pt idx="5">
                  <c:v>1.5809</c:v>
                </c:pt>
                <c:pt idx="6">
                  <c:v>2.1857099999999998</c:v>
                </c:pt>
                <c:pt idx="7">
                  <c:v>2.2530600000000001</c:v>
                </c:pt>
                <c:pt idx="8">
                  <c:v>2.4234200000000001</c:v>
                </c:pt>
                <c:pt idx="9">
                  <c:v>2.5204599999999999</c:v>
                </c:pt>
                <c:pt idx="10">
                  <c:v>2.5415899999999998</c:v>
                </c:pt>
                <c:pt idx="11">
                  <c:v>2.6693199999999999</c:v>
                </c:pt>
                <c:pt idx="12">
                  <c:v>3.1207600000000002</c:v>
                </c:pt>
                <c:pt idx="13">
                  <c:v>3.4020800000000002</c:v>
                </c:pt>
                <c:pt idx="14">
                  <c:v>3.4252600000000002</c:v>
                </c:pt>
                <c:pt idx="15">
                  <c:v>4.2535100000000003</c:v>
                </c:pt>
                <c:pt idx="16">
                  <c:v>4.2708700000000004</c:v>
                </c:pt>
                <c:pt idx="18">
                  <c:v>7.0067399999999997</c:v>
                </c:pt>
                <c:pt idx="19">
                  <c:v>7.95573</c:v>
                </c:pt>
                <c:pt idx="20">
                  <c:v>33.877429999999997</c:v>
                </c:pt>
              </c:numCache>
            </c:numRef>
          </c:val>
          <c:extLst>
            <c:ext xmlns:c16="http://schemas.microsoft.com/office/drawing/2014/chart" uri="{C3380CC4-5D6E-409C-BE32-E72D297353CC}">
              <c16:uniqueId val="{00000000-C984-4440-AE17-A81DBF5F907F}"/>
            </c:ext>
          </c:extLst>
        </c:ser>
        <c:ser>
          <c:idx val="1"/>
          <c:order val="1"/>
          <c:tx>
            <c:strRef>
              <c:f>Sheet1!$C$1</c:f>
              <c:strCache>
                <c:ptCount val="1"/>
                <c:pt idx="0">
                  <c:v>County</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5-C984-4440-AE17-A81DBF5F907F}"/>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Sheet1!$C$2:$C$22</c:f>
              <c:numCache>
                <c:formatCode>General</c:formatCode>
                <c:ptCount val="21"/>
                <c:pt idx="17">
                  <c:v>6.7</c:v>
                </c:pt>
              </c:numCache>
            </c:numRef>
          </c:val>
          <c:extLst>
            <c:ext xmlns:c16="http://schemas.microsoft.com/office/drawing/2014/chart" uri="{C3380CC4-5D6E-409C-BE32-E72D297353CC}">
              <c16:uniqueId val="{00000001-C984-4440-AE17-A81DBF5F907F}"/>
            </c:ext>
          </c:extLst>
        </c:ser>
        <c:ser>
          <c:idx val="2"/>
          <c:order val="2"/>
          <c:tx>
            <c:strRef>
              <c:f>Sheet1!$D$1</c:f>
              <c:strCache>
                <c:ptCount val="1"/>
                <c:pt idx="0">
                  <c:v>NJ Rate 4.19</c:v>
                </c:pt>
              </c:strCache>
            </c:strRef>
          </c:tx>
          <c:spPr>
            <a:no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c:v>
                </c:pt>
                <c:pt idx="1">
                  <c:v>Somerset</c:v>
                </c:pt>
                <c:pt idx="2">
                  <c:v>Sussex</c:v>
                </c:pt>
                <c:pt idx="3">
                  <c:v>Morris</c:v>
                </c:pt>
                <c:pt idx="4">
                  <c:v>Ocean</c:v>
                </c:pt>
                <c:pt idx="5">
                  <c:v>Passaic</c:v>
                </c:pt>
                <c:pt idx="6">
                  <c:v>Middlesex</c:v>
                </c:pt>
                <c:pt idx="7">
                  <c:v>Gloucester</c:v>
                </c:pt>
                <c:pt idx="8">
                  <c:v>Union</c:v>
                </c:pt>
                <c:pt idx="9">
                  <c:v>Burlington</c:v>
                </c:pt>
                <c:pt idx="10">
                  <c:v>Bergen</c:v>
                </c:pt>
                <c:pt idx="11">
                  <c:v>Monmouth</c:v>
                </c:pt>
                <c:pt idx="12">
                  <c:v>Hudson</c:v>
                </c:pt>
                <c:pt idx="13">
                  <c:v>Salem</c:v>
                </c:pt>
                <c:pt idx="14">
                  <c:v>Atlantic</c:v>
                </c:pt>
                <c:pt idx="15">
                  <c:v>Essex</c:v>
                </c:pt>
                <c:pt idx="16">
                  <c:v>Warren</c:v>
                </c:pt>
                <c:pt idx="17">
                  <c:v>Camden</c:v>
                </c:pt>
                <c:pt idx="18">
                  <c:v>Mercer</c:v>
                </c:pt>
                <c:pt idx="19">
                  <c:v>Cumberland</c:v>
                </c:pt>
                <c:pt idx="20">
                  <c:v>Cape May</c:v>
                </c:pt>
              </c:strCache>
            </c:strRef>
          </c:cat>
          <c:val>
            <c:numRef>
              <c:f>Sheet1!$D$2:$D$22</c:f>
              <c:numCache>
                <c:formatCode>General</c:formatCode>
                <c:ptCount val="21"/>
                <c:pt idx="0">
                  <c:v>4.1863299999999999</c:v>
                </c:pt>
                <c:pt idx="1">
                  <c:v>4.1863299999999999</c:v>
                </c:pt>
                <c:pt idx="2">
                  <c:v>4.1863299999999999</c:v>
                </c:pt>
                <c:pt idx="3">
                  <c:v>4.1863299999999999</c:v>
                </c:pt>
                <c:pt idx="4">
                  <c:v>4.1863299999999999</c:v>
                </c:pt>
                <c:pt idx="5">
                  <c:v>4.1863299999999999</c:v>
                </c:pt>
                <c:pt idx="6">
                  <c:v>4.1863299999999999</c:v>
                </c:pt>
                <c:pt idx="7">
                  <c:v>4.1863299999999999</c:v>
                </c:pt>
                <c:pt idx="8">
                  <c:v>4.1863299999999999</c:v>
                </c:pt>
                <c:pt idx="9">
                  <c:v>4.1863299999999999</c:v>
                </c:pt>
                <c:pt idx="10">
                  <c:v>4.1863299999999999</c:v>
                </c:pt>
                <c:pt idx="11">
                  <c:v>4.1863299999999999</c:v>
                </c:pt>
                <c:pt idx="12">
                  <c:v>4.1863299999999999</c:v>
                </c:pt>
                <c:pt idx="13">
                  <c:v>4.1863299999999999</c:v>
                </c:pt>
                <c:pt idx="14">
                  <c:v>4.1863299999999999</c:v>
                </c:pt>
                <c:pt idx="15">
                  <c:v>4.1863299999999999</c:v>
                </c:pt>
                <c:pt idx="16">
                  <c:v>4.1863299999999999</c:v>
                </c:pt>
                <c:pt idx="17">
                  <c:v>4.1863299999999999</c:v>
                </c:pt>
                <c:pt idx="18">
                  <c:v>4.1863299999999999</c:v>
                </c:pt>
                <c:pt idx="19">
                  <c:v>4.1863299999999999</c:v>
                </c:pt>
                <c:pt idx="20">
                  <c:v>4.1863299999999999</c:v>
                </c:pt>
              </c:numCache>
            </c:numRef>
          </c:val>
          <c:extLst>
            <c:ext xmlns:c16="http://schemas.microsoft.com/office/drawing/2014/chart" uri="{C3380CC4-5D6E-409C-BE32-E72D297353CC}">
              <c16:uniqueId val="{00000002-C984-4440-AE17-A81DBF5F907F}"/>
            </c:ext>
          </c:extLst>
        </c:ser>
        <c:dLbls>
          <c:showLegendKey val="0"/>
          <c:showVal val="0"/>
          <c:showCatName val="0"/>
          <c:showSerName val="0"/>
          <c:showPercent val="0"/>
          <c:showBubbleSize val="0"/>
        </c:dLbls>
        <c:gapWidth val="182"/>
        <c:axId val="379078528"/>
        <c:axId val="379078920"/>
      </c:barChart>
      <c:catAx>
        <c:axId val="379078528"/>
        <c:scaling>
          <c:orientation val="minMax"/>
        </c:scaling>
        <c:delete val="0"/>
        <c:axPos val="l"/>
        <c:numFmt formatCode="General" sourceLinked="1"/>
        <c:majorTickMark val="none"/>
        <c:minorTickMark val="none"/>
        <c:tickLblPos val="nextTo"/>
        <c:spPr>
          <a:solidFill>
            <a:schemeClr val="bg1"/>
          </a:solid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8920"/>
        <c:crosses val="autoZero"/>
        <c:auto val="1"/>
        <c:lblAlgn val="ctr"/>
        <c:lblOffset val="100"/>
        <c:noMultiLvlLbl val="0"/>
      </c:catAx>
      <c:valAx>
        <c:axId val="379078920"/>
        <c:scaling>
          <c:orientation val="minMax"/>
        </c:scaling>
        <c:delete val="1"/>
        <c:axPos val="b"/>
        <c:numFmt formatCode="General" sourceLinked="1"/>
        <c:majorTickMark val="none"/>
        <c:minorTickMark val="none"/>
        <c:tickLblPos val="nextTo"/>
        <c:crossAx val="379078528"/>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14490206692913385"/>
          <c:y val="0.89915129871408717"/>
          <c:w val="0.1667054625984252"/>
          <c:h val="4.06828759998543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3650793650793648E-2"/>
          <c:y val="8.0972833237696135E-2"/>
          <c:w val="0.93470836978710992"/>
          <c:h val="0.75557217131231635"/>
        </c:manualLayout>
      </c:layout>
      <c:lineChart>
        <c:grouping val="standard"/>
        <c:varyColors val="0"/>
        <c:ser>
          <c:idx val="0"/>
          <c:order val="0"/>
          <c:tx>
            <c:strRef>
              <c:f>Sheet1!$B$1</c:f>
              <c:strCache>
                <c:ptCount val="1"/>
                <c:pt idx="0">
                  <c:v>Camden County</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Sheet1!$B$2:$B$6</c:f>
              <c:numCache>
                <c:formatCode>General</c:formatCode>
                <c:ptCount val="5"/>
                <c:pt idx="0">
                  <c:v>12.700810000000001</c:v>
                </c:pt>
                <c:pt idx="1">
                  <c:v>12.571899999999999</c:v>
                </c:pt>
                <c:pt idx="2">
                  <c:v>8.8000000000000007</c:v>
                </c:pt>
                <c:pt idx="4">
                  <c:v>6.7025499999999996</c:v>
                </c:pt>
              </c:numCache>
            </c:numRef>
          </c:val>
          <c:smooth val="0"/>
          <c:extLst>
            <c:ext xmlns:c16="http://schemas.microsoft.com/office/drawing/2014/chart" uri="{C3380CC4-5D6E-409C-BE32-E72D297353CC}">
              <c16:uniqueId val="{00000000-C337-41A1-A164-B6645D0FA9D6}"/>
            </c:ext>
          </c:extLst>
        </c:ser>
        <c:ser>
          <c:idx val="1"/>
          <c:order val="1"/>
          <c:tx>
            <c:strRef>
              <c:f>Sheet1!$C$1</c:f>
              <c:strCache>
                <c:ptCount val="1"/>
                <c:pt idx="0">
                  <c:v>New Jersey</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2018</c:v>
                </c:pt>
                <c:pt idx="1">
                  <c:v>2019</c:v>
                </c:pt>
                <c:pt idx="2">
                  <c:v>2020</c:v>
                </c:pt>
                <c:pt idx="3">
                  <c:v>2021</c:v>
                </c:pt>
                <c:pt idx="4">
                  <c:v>2022</c:v>
                </c:pt>
              </c:numCache>
            </c:numRef>
          </c:cat>
          <c:val>
            <c:numRef>
              <c:f>Sheet1!$C$2:$C$6</c:f>
              <c:numCache>
                <c:formatCode>General</c:formatCode>
                <c:ptCount val="5"/>
                <c:pt idx="0">
                  <c:v>7.4523599999999997</c:v>
                </c:pt>
                <c:pt idx="1">
                  <c:v>7.5911299999999997</c:v>
                </c:pt>
                <c:pt idx="2">
                  <c:v>4.63103</c:v>
                </c:pt>
                <c:pt idx="4">
                  <c:v>4.1863299999999999</c:v>
                </c:pt>
              </c:numCache>
            </c:numRef>
          </c:val>
          <c:smooth val="0"/>
          <c:extLst>
            <c:ext xmlns:c16="http://schemas.microsoft.com/office/drawing/2014/chart" uri="{C3380CC4-5D6E-409C-BE32-E72D297353CC}">
              <c16:uniqueId val="{00000003-C337-41A1-A164-B6645D0FA9D6}"/>
            </c:ext>
          </c:extLst>
        </c:ser>
        <c:dLbls>
          <c:showLegendKey val="0"/>
          <c:showVal val="0"/>
          <c:showCatName val="0"/>
          <c:showSerName val="0"/>
          <c:showPercent val="0"/>
          <c:showBubbleSize val="0"/>
        </c:dLbls>
        <c:marker val="1"/>
        <c:smooth val="0"/>
        <c:axId val="379079704"/>
        <c:axId val="379080096"/>
      </c:lineChart>
      <c:catAx>
        <c:axId val="379079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80096"/>
        <c:crosses val="autoZero"/>
        <c:auto val="1"/>
        <c:lblAlgn val="ctr"/>
        <c:lblOffset val="100"/>
        <c:noMultiLvlLbl val="0"/>
      </c:catAx>
      <c:valAx>
        <c:axId val="379080096"/>
        <c:scaling>
          <c:orientation val="minMax"/>
          <c:max val="32"/>
          <c:min val="0"/>
        </c:scaling>
        <c:delete val="1"/>
        <c:axPos val="l"/>
        <c:numFmt formatCode="General" sourceLinked="1"/>
        <c:majorTickMark val="none"/>
        <c:minorTickMark val="none"/>
        <c:tickLblPos val="nextTo"/>
        <c:crossAx val="379079704"/>
        <c:crosses val="autoZero"/>
        <c:crossBetween val="between"/>
      </c:valAx>
      <c:spPr>
        <a:noFill/>
        <a:ln>
          <a:noFill/>
        </a:ln>
        <a:effectLst/>
      </c:spPr>
    </c:plotArea>
    <c:legend>
      <c:legendPos val="r"/>
      <c:layout>
        <c:manualLayout>
          <c:xMode val="edge"/>
          <c:yMode val="edge"/>
          <c:x val="0.3811892263467066"/>
          <c:y val="6.8140319163664999E-3"/>
          <c:w val="0.56722347206599166"/>
          <c:h val="8.91703907214522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5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0"/>
          <c:order val="0"/>
          <c:tx>
            <c:strRef>
              <c:f>Sheet1!$B$1</c:f>
              <c:strCache>
                <c:ptCount val="1"/>
                <c:pt idx="0">
                  <c:v>Vandalism Copy County</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Sheet1!$B$2:$B$22</c:f>
              <c:numCache>
                <c:formatCode>General</c:formatCode>
                <c:ptCount val="21"/>
                <c:pt idx="17">
                  <c:v>161</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Vandalism</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Sheet1!$C$2:$C$22</c:f>
              <c:numCache>
                <c:formatCode>General</c:formatCode>
                <c:ptCount val="21"/>
                <c:pt idx="0">
                  <c:v>8</c:v>
                </c:pt>
                <c:pt idx="1">
                  <c:v>15</c:v>
                </c:pt>
                <c:pt idx="2">
                  <c:v>17</c:v>
                </c:pt>
                <c:pt idx="3">
                  <c:v>26</c:v>
                </c:pt>
                <c:pt idx="4">
                  <c:v>42</c:v>
                </c:pt>
                <c:pt idx="5">
                  <c:v>60</c:v>
                </c:pt>
                <c:pt idx="6">
                  <c:v>73</c:v>
                </c:pt>
                <c:pt idx="7">
                  <c:v>81</c:v>
                </c:pt>
                <c:pt idx="8">
                  <c:v>81</c:v>
                </c:pt>
                <c:pt idx="9">
                  <c:v>89</c:v>
                </c:pt>
                <c:pt idx="10">
                  <c:v>91</c:v>
                </c:pt>
                <c:pt idx="11">
                  <c:v>93</c:v>
                </c:pt>
                <c:pt idx="12">
                  <c:v>93</c:v>
                </c:pt>
                <c:pt idx="13">
                  <c:v>102</c:v>
                </c:pt>
                <c:pt idx="14">
                  <c:v>107</c:v>
                </c:pt>
                <c:pt idx="15">
                  <c:v>121</c:v>
                </c:pt>
                <c:pt idx="16">
                  <c:v>131</c:v>
                </c:pt>
                <c:pt idx="17">
                  <c:v>161</c:v>
                </c:pt>
                <c:pt idx="18">
                  <c:v>177</c:v>
                </c:pt>
                <c:pt idx="19">
                  <c:v>220</c:v>
                </c:pt>
                <c:pt idx="20">
                  <c:v>264</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Violence</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Sheet1!$D$2:$D$22</c:f>
              <c:numCache>
                <c:formatCode>General</c:formatCode>
                <c:ptCount val="21"/>
                <c:pt idx="0">
                  <c:v>86</c:v>
                </c:pt>
                <c:pt idx="1">
                  <c:v>117</c:v>
                </c:pt>
                <c:pt idx="2">
                  <c:v>93</c:v>
                </c:pt>
                <c:pt idx="3">
                  <c:v>105</c:v>
                </c:pt>
                <c:pt idx="4">
                  <c:v>177</c:v>
                </c:pt>
                <c:pt idx="5">
                  <c:v>680</c:v>
                </c:pt>
                <c:pt idx="6">
                  <c:v>310</c:v>
                </c:pt>
                <c:pt idx="7">
                  <c:v>696</c:v>
                </c:pt>
                <c:pt idx="8">
                  <c:v>724</c:v>
                </c:pt>
                <c:pt idx="9">
                  <c:v>666</c:v>
                </c:pt>
                <c:pt idx="10">
                  <c:v>308</c:v>
                </c:pt>
                <c:pt idx="11">
                  <c:v>817</c:v>
                </c:pt>
                <c:pt idx="12">
                  <c:v>705</c:v>
                </c:pt>
                <c:pt idx="13">
                  <c:v>1118</c:v>
                </c:pt>
                <c:pt idx="14">
                  <c:v>611</c:v>
                </c:pt>
                <c:pt idx="15">
                  <c:v>811</c:v>
                </c:pt>
                <c:pt idx="16">
                  <c:v>568</c:v>
                </c:pt>
                <c:pt idx="17">
                  <c:v>1404</c:v>
                </c:pt>
                <c:pt idx="18">
                  <c:v>1296</c:v>
                </c:pt>
                <c:pt idx="19">
                  <c:v>1375</c:v>
                </c:pt>
                <c:pt idx="20">
                  <c:v>1863</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 Violence Copy County </c:v>
                </c:pt>
              </c:strCache>
            </c:strRef>
          </c:tx>
          <c:spPr>
            <a:solidFill>
              <a:srgbClr val="FFFF00"/>
            </a:solidFill>
            <a:ln>
              <a:noFill/>
            </a:ln>
            <a:effectLst/>
          </c:spPr>
          <c:invertIfNegative val="0"/>
          <c:cat>
            <c:strRef>
              <c:f>Sheet1!$A$2:$A$22</c:f>
              <c:strCache>
                <c:ptCount val="21"/>
                <c:pt idx="0">
                  <c:v>Warren</c:v>
                </c:pt>
                <c:pt idx="1">
                  <c:v>Hunterdon</c:v>
                </c:pt>
                <c:pt idx="2">
                  <c:v>Salem</c:v>
                </c:pt>
                <c:pt idx="3">
                  <c:v>Cape May </c:v>
                </c:pt>
                <c:pt idx="4">
                  <c:v>Sussex</c:v>
                </c:pt>
                <c:pt idx="5">
                  <c:v>Atlantic</c:v>
                </c:pt>
                <c:pt idx="6">
                  <c:v>Morris</c:v>
                </c:pt>
                <c:pt idx="7">
                  <c:v>Gloucester </c:v>
                </c:pt>
                <c:pt idx="8">
                  <c:v>Passaic</c:v>
                </c:pt>
                <c:pt idx="9">
                  <c:v>Hudson </c:v>
                </c:pt>
                <c:pt idx="10">
                  <c:v>Somerset</c:v>
                </c:pt>
                <c:pt idx="11">
                  <c:v>Cumberland </c:v>
                </c:pt>
                <c:pt idx="12">
                  <c:v>Monmouth</c:v>
                </c:pt>
                <c:pt idx="13">
                  <c:v>Burlington</c:v>
                </c:pt>
                <c:pt idx="14">
                  <c:v>Ocean</c:v>
                </c:pt>
                <c:pt idx="15">
                  <c:v>Mercer</c:v>
                </c:pt>
                <c:pt idx="16">
                  <c:v>Bergen</c:v>
                </c:pt>
                <c:pt idx="17">
                  <c:v>Camden </c:v>
                </c:pt>
                <c:pt idx="18">
                  <c:v>Union</c:v>
                </c:pt>
                <c:pt idx="19">
                  <c:v>Middlesex</c:v>
                </c:pt>
                <c:pt idx="20">
                  <c:v>Essex </c:v>
                </c:pt>
              </c:strCache>
            </c:strRef>
          </c:cat>
          <c:val>
            <c:numRef>
              <c:f>Sheet1!$E$2:$E$22</c:f>
              <c:numCache>
                <c:formatCode>General</c:formatCode>
                <c:ptCount val="21"/>
                <c:pt idx="17">
                  <c:v>1404</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0.11336681151385634"/>
          <c:y val="2.578124841404722E-2"/>
          <c:w val="0.87100824839184365"/>
          <c:h val="0.93094390188583276"/>
        </c:manualLayout>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Sheet1!$B$2:$B$22</c:f>
              <c:numCache>
                <c:formatCode>General</c:formatCode>
                <c:ptCount val="21"/>
                <c:pt idx="0">
                  <c:v>74.533900654000007</c:v>
                </c:pt>
                <c:pt idx="1">
                  <c:v>67.000691446999994</c:v>
                </c:pt>
                <c:pt idx="2">
                  <c:v>65.71594202</c:v>
                </c:pt>
                <c:pt idx="3">
                  <c:v>63.597052886999997</c:v>
                </c:pt>
                <c:pt idx="4">
                  <c:v>62.887250549999997</c:v>
                </c:pt>
                <c:pt idx="5">
                  <c:v>62.671106942000002</c:v>
                </c:pt>
                <c:pt idx="6">
                  <c:v>61.769553412</c:v>
                </c:pt>
                <c:pt idx="7">
                  <c:v>59.478249562000002</c:v>
                </c:pt>
                <c:pt idx="9">
                  <c:v>55.495164715999998</c:v>
                </c:pt>
                <c:pt idx="10">
                  <c:v>55.328288856999997</c:v>
                </c:pt>
                <c:pt idx="11">
                  <c:v>55.047526673999997</c:v>
                </c:pt>
                <c:pt idx="12">
                  <c:v>53.633189672999997</c:v>
                </c:pt>
                <c:pt idx="13">
                  <c:v>53.538124850999999</c:v>
                </c:pt>
                <c:pt idx="14">
                  <c:v>53.260226760000002</c:v>
                </c:pt>
                <c:pt idx="15">
                  <c:v>51.705481708999997</c:v>
                </c:pt>
                <c:pt idx="16">
                  <c:v>47.409640928000002</c:v>
                </c:pt>
                <c:pt idx="17">
                  <c:v>45.926842835000002</c:v>
                </c:pt>
                <c:pt idx="18">
                  <c:v>45.693402415999998</c:v>
                </c:pt>
                <c:pt idx="19">
                  <c:v>39.594789634999998</c:v>
                </c:pt>
                <c:pt idx="20">
                  <c:v>38.889922652000003</c:v>
                </c:pt>
              </c:numCache>
            </c:numRef>
          </c:val>
          <c:extLst>
            <c:ext xmlns:c16="http://schemas.microsoft.com/office/drawing/2014/chart" uri="{C3380CC4-5D6E-409C-BE32-E72D297353CC}">
              <c16:uniqueId val="{00000000-A79C-4A41-BBA9-623A0BDDE8F5}"/>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Sheet1!$C$2:$C$22</c:f>
              <c:numCache>
                <c:formatCode>General</c:formatCode>
                <c:ptCount val="21"/>
                <c:pt idx="8" formatCode="0.00">
                  <c:v>58.429894609999998</c:v>
                </c:pt>
              </c:numCache>
            </c:numRef>
          </c:val>
          <c:extLst>
            <c:ext xmlns:c16="http://schemas.microsoft.com/office/drawing/2014/chart" uri="{C3380CC4-5D6E-409C-BE32-E72D297353CC}">
              <c16:uniqueId val="{00000001-A79C-4A41-BBA9-623A0BDDE8F5}"/>
            </c:ext>
          </c:extLst>
        </c:ser>
        <c:ser>
          <c:idx val="2"/>
          <c:order val="2"/>
          <c:tx>
            <c:strRef>
              <c:f>Sheet1!$D$1</c:f>
              <c:strCache>
                <c:ptCount val="1"/>
                <c:pt idx="0">
                  <c:v>NJ avg. 65</c:v>
                </c:pt>
              </c:strCache>
            </c:strRef>
          </c:tx>
          <c:spPr>
            <a:noFill/>
            <a:ln>
              <a:noFill/>
            </a:ln>
            <a:effectLst/>
          </c:spPr>
          <c:invertIfNegative val="0"/>
          <c:trendline>
            <c:spPr>
              <a:ln w="19050" cap="rnd">
                <a:solidFill>
                  <a:schemeClr val="dk1">
                    <a:tint val="75000"/>
                  </a:schemeClr>
                </a:solidFill>
                <a:prstDash val="sysDot"/>
              </a:ln>
              <a:effectLst/>
            </c:spPr>
            <c:trendlineType val="linear"/>
            <c:dispRSqr val="0"/>
            <c:dispEq val="0"/>
          </c:trendline>
          <c:cat>
            <c:strRef>
              <c:f>Sheet1!$A$2:$A$22</c:f>
              <c:strCache>
                <c:ptCount val="21"/>
                <c:pt idx="0">
                  <c:v>Essex</c:v>
                </c:pt>
                <c:pt idx="1">
                  <c:v>Passaic</c:v>
                </c:pt>
                <c:pt idx="2">
                  <c:v>Cape May</c:v>
                </c:pt>
                <c:pt idx="3">
                  <c:v>Mercer</c:v>
                </c:pt>
                <c:pt idx="4">
                  <c:v>Somerset</c:v>
                </c:pt>
                <c:pt idx="5">
                  <c:v>Monmouth</c:v>
                </c:pt>
                <c:pt idx="6">
                  <c:v>Salem</c:v>
                </c:pt>
                <c:pt idx="7">
                  <c:v>Union</c:v>
                </c:pt>
                <c:pt idx="8">
                  <c:v>Camden</c:v>
                </c:pt>
                <c:pt idx="9">
                  <c:v>Hudson</c:v>
                </c:pt>
                <c:pt idx="10">
                  <c:v>Atlantic</c:v>
                </c:pt>
                <c:pt idx="11">
                  <c:v>Morris</c:v>
                </c:pt>
                <c:pt idx="12">
                  <c:v>Bergen</c:v>
                </c:pt>
                <c:pt idx="13">
                  <c:v>Burlington</c:v>
                </c:pt>
                <c:pt idx="14">
                  <c:v>Sussex</c:v>
                </c:pt>
                <c:pt idx="15">
                  <c:v>Ocean</c:v>
                </c:pt>
                <c:pt idx="16">
                  <c:v>Hunterdon</c:v>
                </c:pt>
                <c:pt idx="17">
                  <c:v>Warren</c:v>
                </c:pt>
                <c:pt idx="18">
                  <c:v>Middlesex</c:v>
                </c:pt>
                <c:pt idx="19">
                  <c:v>Cumberland</c:v>
                </c:pt>
                <c:pt idx="20">
                  <c:v>Gloucester</c:v>
                </c:pt>
              </c:strCache>
            </c:strRef>
          </c:cat>
          <c:val>
            <c:numRef>
              <c:f>Sheet1!$D$2:$D$22</c:f>
              <c:numCache>
                <c:formatCode>0</c:formatCode>
                <c:ptCount val="21"/>
                <c:pt idx="0">
                  <c:v>65</c:v>
                </c:pt>
                <c:pt idx="1">
                  <c:v>65</c:v>
                </c:pt>
                <c:pt idx="2">
                  <c:v>65</c:v>
                </c:pt>
                <c:pt idx="3">
                  <c:v>65</c:v>
                </c:pt>
                <c:pt idx="4">
                  <c:v>65</c:v>
                </c:pt>
                <c:pt idx="5">
                  <c:v>65</c:v>
                </c:pt>
                <c:pt idx="6">
                  <c:v>65</c:v>
                </c:pt>
                <c:pt idx="7">
                  <c:v>65</c:v>
                </c:pt>
                <c:pt idx="8">
                  <c:v>65</c:v>
                </c:pt>
                <c:pt idx="9">
                  <c:v>65</c:v>
                </c:pt>
                <c:pt idx="10">
                  <c:v>65</c:v>
                </c:pt>
                <c:pt idx="11">
                  <c:v>65</c:v>
                </c:pt>
                <c:pt idx="12">
                  <c:v>65</c:v>
                </c:pt>
                <c:pt idx="13">
                  <c:v>65</c:v>
                </c:pt>
                <c:pt idx="14">
                  <c:v>65</c:v>
                </c:pt>
                <c:pt idx="15">
                  <c:v>65</c:v>
                </c:pt>
                <c:pt idx="16">
                  <c:v>65</c:v>
                </c:pt>
                <c:pt idx="17">
                  <c:v>65</c:v>
                </c:pt>
                <c:pt idx="18">
                  <c:v>65</c:v>
                </c:pt>
                <c:pt idx="19">
                  <c:v>65</c:v>
                </c:pt>
                <c:pt idx="20">
                  <c:v>65</c:v>
                </c:pt>
              </c:numCache>
            </c:numRef>
          </c:val>
          <c:extLst>
            <c:ext xmlns:c16="http://schemas.microsoft.com/office/drawing/2014/chart" uri="{C3380CC4-5D6E-409C-BE32-E72D297353CC}">
              <c16:uniqueId val="{00000002-A79C-4A41-BBA9-623A0BDDE8F5}"/>
            </c:ext>
          </c:extLst>
        </c:ser>
        <c:dLbls>
          <c:showLegendKey val="0"/>
          <c:showVal val="0"/>
          <c:showCatName val="0"/>
          <c:showSerName val="0"/>
          <c:showPercent val="0"/>
          <c:showBubbleSize val="0"/>
        </c:dLbls>
        <c:gapWidth val="182"/>
        <c:axId val="341245584"/>
        <c:axId val="341757752"/>
      </c:barChart>
      <c:catAx>
        <c:axId val="3412455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t"/>
        <c:numFmt formatCode="General" sourceLinked="1"/>
        <c:majorTickMark val="none"/>
        <c:minorTickMark val="none"/>
        <c:tickLblPos val="nextTo"/>
        <c:crossAx val="341245584"/>
        <c:crosses val="autoZero"/>
        <c:crossBetween val="between"/>
      </c:valAx>
      <c:spPr>
        <a:noFill/>
        <a:ln>
          <a:noFill/>
        </a:ln>
        <a:effectLst/>
      </c:spPr>
    </c:plotArea>
    <c:legend>
      <c:legendPos val="b"/>
      <c:legendEntry>
        <c:idx val="0"/>
        <c:delete val="1"/>
      </c:legendEntry>
      <c:legendEntry>
        <c:idx val="1"/>
        <c:delete val="1"/>
      </c:legendEntry>
      <c:legendEntry>
        <c:idx val="3"/>
        <c:delete val="1"/>
      </c:legendEntry>
      <c:layout>
        <c:manualLayout>
          <c:xMode val="edge"/>
          <c:yMode val="edge"/>
          <c:x val="0.72221529552583974"/>
          <c:y val="0.93641066002972539"/>
          <c:w val="0.11483675361332012"/>
          <c:h val="3.636666587237710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Percentage Immunized</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2020</c:v>
                </c:pt>
                <c:pt idx="1">
                  <c:v>2021</c:v>
                </c:pt>
                <c:pt idx="2">
                  <c:v>2022</c:v>
                </c:pt>
                <c:pt idx="3">
                  <c:v>2023</c:v>
                </c:pt>
                <c:pt idx="4">
                  <c:v>2024</c:v>
                </c:pt>
              </c:numCache>
            </c:numRef>
          </c:cat>
          <c:val>
            <c:numRef>
              <c:f>Sheet1!$B$2:$B$6</c:f>
              <c:numCache>
                <c:formatCode>0.00</c:formatCode>
                <c:ptCount val="5"/>
                <c:pt idx="0">
                  <c:v>8.1999999999999993</c:v>
                </c:pt>
                <c:pt idx="1">
                  <c:v>8.1</c:v>
                </c:pt>
                <c:pt idx="2">
                  <c:v>8</c:v>
                </c:pt>
                <c:pt idx="3">
                  <c:v>7.9319822655000003</c:v>
                </c:pt>
                <c:pt idx="4">
                  <c:v>7.8469407432000002</c:v>
                </c:pt>
              </c:numCache>
            </c:numRef>
          </c:val>
          <c:smooth val="0"/>
          <c:extLst>
            <c:ext xmlns:c16="http://schemas.microsoft.com/office/drawing/2014/chart" uri="{C3380CC4-5D6E-409C-BE32-E72D297353CC}">
              <c16:uniqueId val="{00000000-3FC5-478D-84CD-ACD7A997E8D7}"/>
            </c:ext>
          </c:extLst>
        </c:ser>
        <c:dLbls>
          <c:showLegendKey val="0"/>
          <c:showVal val="0"/>
          <c:showCatName val="0"/>
          <c:showSerName val="0"/>
          <c:showPercent val="0"/>
          <c:showBubbleSize val="0"/>
        </c:dLbls>
        <c:marker val="1"/>
        <c:smooth val="0"/>
        <c:axId val="377810504"/>
        <c:axId val="377810896"/>
      </c:lineChart>
      <c:catAx>
        <c:axId val="377810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7810896"/>
        <c:crosses val="autoZero"/>
        <c:auto val="1"/>
        <c:lblAlgn val="ctr"/>
        <c:lblOffset val="100"/>
        <c:noMultiLvlLbl val="0"/>
      </c:catAx>
      <c:valAx>
        <c:axId val="377810896"/>
        <c:scaling>
          <c:orientation val="minMax"/>
          <c:max val="15"/>
          <c:min val="0"/>
        </c:scaling>
        <c:delete val="0"/>
        <c:axPos val="l"/>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78105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668518545746315"/>
          <c:y val="2.7295378678279719E-2"/>
          <c:w val="0.85039762639412286"/>
          <c:h val="0.87923525460425567"/>
        </c:manualLayout>
      </c:layout>
      <c:barChart>
        <c:barDir val="bar"/>
        <c:grouping val="clustered"/>
        <c:varyColors val="0"/>
        <c:ser>
          <c:idx val="0"/>
          <c:order val="0"/>
          <c:tx>
            <c:strRef>
              <c:f>Sheet1!$B$1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Sheet1!$B$2:$B$22</c:f>
              <c:numCache>
                <c:formatCode>General</c:formatCode>
                <c:ptCount val="21"/>
                <c:pt idx="13">
                  <c:v>7.85</c:v>
                </c:pt>
              </c:numCache>
            </c:numRef>
          </c:val>
          <c:extLst>
            <c:ext xmlns:c16="http://schemas.microsoft.com/office/drawing/2014/chart" uri="{C3380CC4-5D6E-409C-BE32-E72D297353CC}">
              <c16:uniqueId val="{00000000-1BAA-4B2A-844E-16DF638A171C}"/>
            </c:ext>
          </c:extLst>
        </c:ser>
        <c:ser>
          <c:idx val="1"/>
          <c:order val="1"/>
          <c:tx>
            <c:strRef>
              <c:f>Sheet1!$C$1</c:f>
              <c:strCache>
                <c:ptCount val="1"/>
                <c:pt idx="0">
                  <c:v>Rate of Associations per 10,000</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BAA-4B2A-844E-16DF638A171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Sheet1!$C$2:$C$22</c:f>
              <c:numCache>
                <c:formatCode>General</c:formatCode>
                <c:ptCount val="21"/>
                <c:pt idx="0">
                  <c:v>12.230689623</c:v>
                </c:pt>
                <c:pt idx="1">
                  <c:v>11.222826921999999</c:v>
                </c:pt>
                <c:pt idx="2">
                  <c:v>10.883705020000001</c:v>
                </c:pt>
                <c:pt idx="3">
                  <c:v>10.098222829999999</c:v>
                </c:pt>
                <c:pt idx="4">
                  <c:v>9.5440411317000002</c:v>
                </c:pt>
                <c:pt idx="5">
                  <c:v>9.5196258409999999</c:v>
                </c:pt>
                <c:pt idx="6">
                  <c:v>9.4384450649999998</c:v>
                </c:pt>
                <c:pt idx="7">
                  <c:v>9.2869314648000003</c:v>
                </c:pt>
                <c:pt idx="8">
                  <c:v>8.6696589031000002</c:v>
                </c:pt>
                <c:pt idx="9">
                  <c:v>8.3984913706000004</c:v>
                </c:pt>
                <c:pt idx="10">
                  <c:v>8.3356846999999998</c:v>
                </c:pt>
                <c:pt idx="11">
                  <c:v>8.1762778010999995</c:v>
                </c:pt>
                <c:pt idx="12">
                  <c:v>8.1277507629999999</c:v>
                </c:pt>
                <c:pt idx="14">
                  <c:v>7.7464122836999998</c:v>
                </c:pt>
                <c:pt idx="15">
                  <c:v>7.4861068383999996</c:v>
                </c:pt>
                <c:pt idx="16">
                  <c:v>7.3568775310000003</c:v>
                </c:pt>
                <c:pt idx="17">
                  <c:v>7.0254401998000002</c:v>
                </c:pt>
                <c:pt idx="18">
                  <c:v>7.0108074292999998</c:v>
                </c:pt>
                <c:pt idx="19">
                  <c:v>6.1918641461000004</c:v>
                </c:pt>
                <c:pt idx="20">
                  <c:v>5.2529457067000003</c:v>
                </c:pt>
              </c:numCache>
            </c:numRef>
          </c:val>
          <c:extLst>
            <c:ext xmlns:c16="http://schemas.microsoft.com/office/drawing/2014/chart" uri="{C3380CC4-5D6E-409C-BE32-E72D297353CC}">
              <c16:uniqueId val="{00000002-1BAA-4B2A-844E-16DF638A171C}"/>
            </c:ext>
          </c:extLst>
        </c:ser>
        <c:ser>
          <c:idx val="2"/>
          <c:order val="2"/>
          <c:tx>
            <c:strRef>
              <c:f>Sheet1!$D$1</c:f>
              <c:strCache>
                <c:ptCount val="1"/>
                <c:pt idx="0">
                  <c:v>New Jersey Rate 8.1</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Cape May</c:v>
                </c:pt>
                <c:pt idx="1">
                  <c:v>Salem</c:v>
                </c:pt>
                <c:pt idx="2">
                  <c:v>Mercer</c:v>
                </c:pt>
                <c:pt idx="3">
                  <c:v>Morris</c:v>
                </c:pt>
                <c:pt idx="4">
                  <c:v>Hunterdon</c:v>
                </c:pt>
                <c:pt idx="5">
                  <c:v>Bergen</c:v>
                </c:pt>
                <c:pt idx="6">
                  <c:v>Cumberland</c:v>
                </c:pt>
                <c:pt idx="7">
                  <c:v>Somerset</c:v>
                </c:pt>
                <c:pt idx="8">
                  <c:v>Warren</c:v>
                </c:pt>
                <c:pt idx="9">
                  <c:v>Monmouth</c:v>
                </c:pt>
                <c:pt idx="10">
                  <c:v>Burlington</c:v>
                </c:pt>
                <c:pt idx="11">
                  <c:v>Sussex</c:v>
                </c:pt>
                <c:pt idx="12">
                  <c:v>Union</c:v>
                </c:pt>
                <c:pt idx="13">
                  <c:v>Camden</c:v>
                </c:pt>
                <c:pt idx="14">
                  <c:v>Atlantic</c:v>
                </c:pt>
                <c:pt idx="15">
                  <c:v>Essex</c:v>
                </c:pt>
                <c:pt idx="16">
                  <c:v>Gloucester</c:v>
                </c:pt>
                <c:pt idx="17">
                  <c:v>Passaic</c:v>
                </c:pt>
                <c:pt idx="18">
                  <c:v>Ocean</c:v>
                </c:pt>
                <c:pt idx="19">
                  <c:v>Middlesex</c:v>
                </c:pt>
                <c:pt idx="20">
                  <c:v>Hudson</c:v>
                </c:pt>
              </c:strCache>
            </c:strRef>
          </c:cat>
          <c:val>
            <c:numRef>
              <c:f>Sheet1!$D$2:$D$22</c:f>
              <c:numCache>
                <c:formatCode>General</c:formatCode>
                <c:ptCount val="21"/>
                <c:pt idx="0">
                  <c:v>8.0790924483000008</c:v>
                </c:pt>
                <c:pt idx="1">
                  <c:v>8.0790924483000008</c:v>
                </c:pt>
                <c:pt idx="2">
                  <c:v>8.0790924483000008</c:v>
                </c:pt>
                <c:pt idx="3">
                  <c:v>8.0790924483000008</c:v>
                </c:pt>
                <c:pt idx="4">
                  <c:v>8.0790924483000008</c:v>
                </c:pt>
                <c:pt idx="5">
                  <c:v>8.0790924483000008</c:v>
                </c:pt>
                <c:pt idx="6">
                  <c:v>8.0790924483000008</c:v>
                </c:pt>
                <c:pt idx="7">
                  <c:v>8.0790924483000008</c:v>
                </c:pt>
                <c:pt idx="8">
                  <c:v>8.0790924483000008</c:v>
                </c:pt>
                <c:pt idx="9">
                  <c:v>8.0790924483000008</c:v>
                </c:pt>
                <c:pt idx="10">
                  <c:v>8.0790924483000008</c:v>
                </c:pt>
                <c:pt idx="11">
                  <c:v>8.0790924483000008</c:v>
                </c:pt>
                <c:pt idx="12">
                  <c:v>8.0790924483000008</c:v>
                </c:pt>
                <c:pt idx="13">
                  <c:v>8.0790924483000008</c:v>
                </c:pt>
                <c:pt idx="14">
                  <c:v>8.0790924483000008</c:v>
                </c:pt>
                <c:pt idx="15">
                  <c:v>8.0790924483000008</c:v>
                </c:pt>
                <c:pt idx="16">
                  <c:v>8.0790924483000008</c:v>
                </c:pt>
                <c:pt idx="17">
                  <c:v>8.0790924483000008</c:v>
                </c:pt>
                <c:pt idx="18">
                  <c:v>8.0790924483000008</c:v>
                </c:pt>
                <c:pt idx="19">
                  <c:v>8.0790924483000008</c:v>
                </c:pt>
                <c:pt idx="20">
                  <c:v>8.0790924483000008</c:v>
                </c:pt>
              </c:numCache>
            </c:numRef>
          </c:val>
          <c:extLst>
            <c:ext xmlns:c16="http://schemas.microsoft.com/office/drawing/2014/chart" uri="{C3380CC4-5D6E-409C-BE32-E72D297353CC}">
              <c16:uniqueId val="{00000003-1BAA-4B2A-844E-16DF638A171C}"/>
            </c:ext>
          </c:extLst>
        </c:ser>
        <c:dLbls>
          <c:showLegendKey val="0"/>
          <c:showVal val="0"/>
          <c:showCatName val="0"/>
          <c:showSerName val="0"/>
          <c:showPercent val="0"/>
          <c:showBubbleSize val="0"/>
        </c:dLbls>
        <c:gapWidth val="150"/>
        <c:axId val="379075784"/>
        <c:axId val="379076176"/>
      </c:barChart>
      <c:catAx>
        <c:axId val="37907578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t"/>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legend>
      <c:legendPos val="t"/>
      <c:legendEntry>
        <c:idx val="0"/>
        <c:delete val="1"/>
      </c:legendEntry>
      <c:legendEntry>
        <c:idx val="1"/>
        <c:delete val="1"/>
      </c:legendEntry>
      <c:legendEntry>
        <c:idx val="3"/>
        <c:delete val="1"/>
      </c:legendEntry>
      <c:layout>
        <c:manualLayout>
          <c:xMode val="edge"/>
          <c:yMode val="edge"/>
          <c:x val="0.49699893568213416"/>
          <c:y val="0.87962459137687043"/>
          <c:w val="0.22222533952700119"/>
          <c:h val="3.433466811432566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1053357481892216"/>
        </c:manualLayout>
      </c:layout>
      <c:barChart>
        <c:barDir val="bar"/>
        <c:grouping val="clustered"/>
        <c:varyColors val="0"/>
        <c:ser>
          <c:idx val="1"/>
          <c:order val="0"/>
          <c:tx>
            <c:strRef>
              <c:f>Sheet1!$B$1</c:f>
              <c:strCache>
                <c:ptCount val="1"/>
                <c:pt idx="0">
                  <c:v>Rate</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Sheet1!$B$2:$B$23</c:f>
              <c:numCache>
                <c:formatCode>0.00</c:formatCode>
                <c:ptCount val="22"/>
                <c:pt idx="0">
                  <c:v>3.0271325732264001</c:v>
                </c:pt>
                <c:pt idx="1">
                  <c:v>3.59436997046974</c:v>
                </c:pt>
                <c:pt idx="2">
                  <c:v>3.6262113768757902</c:v>
                </c:pt>
                <c:pt idx="3">
                  <c:v>5.1254167899378702</c:v>
                </c:pt>
                <c:pt idx="4">
                  <c:v>5.4657960112418804</c:v>
                </c:pt>
                <c:pt idx="5">
                  <c:v>5.4878628577638304</c:v>
                </c:pt>
                <c:pt idx="6">
                  <c:v>5.7974703490239596</c:v>
                </c:pt>
                <c:pt idx="7">
                  <c:v>5.8973015377811997</c:v>
                </c:pt>
                <c:pt idx="8">
                  <c:v>6.00817304826995</c:v>
                </c:pt>
                <c:pt idx="9">
                  <c:v>6.47685191856025</c:v>
                </c:pt>
                <c:pt idx="10">
                  <c:v>7.5612357105601502</c:v>
                </c:pt>
                <c:pt idx="11">
                  <c:v>8.4148828600318808</c:v>
                </c:pt>
                <c:pt idx="12">
                  <c:v>8.6669125365258601</c:v>
                </c:pt>
                <c:pt idx="13">
                  <c:v>9.1776626088671094</c:v>
                </c:pt>
                <c:pt idx="14">
                  <c:v>9.2362820490348003</c:v>
                </c:pt>
                <c:pt idx="15">
                  <c:v>11.4442447744254</c:v>
                </c:pt>
                <c:pt idx="16">
                  <c:v>12.6844503936004</c:v>
                </c:pt>
                <c:pt idx="17">
                  <c:v>13.440392971849599</c:v>
                </c:pt>
                <c:pt idx="19">
                  <c:v>14.7139728805515</c:v>
                </c:pt>
                <c:pt idx="20">
                  <c:v>16.6039244428157</c:v>
                </c:pt>
                <c:pt idx="21">
                  <c:v>7.0967961214655304</c:v>
                </c:pt>
              </c:numCache>
            </c:numRef>
          </c:val>
          <c:extLst>
            <c:ext xmlns:c16="http://schemas.microsoft.com/office/drawing/2014/chart" uri="{C3380CC4-5D6E-409C-BE32-E72D297353CC}">
              <c16:uniqueId val="{00000001-C741-456B-9E2D-1E7DCD41CD62}"/>
            </c:ext>
          </c:extLst>
        </c:ser>
        <c:ser>
          <c:idx val="2"/>
          <c:order val="1"/>
          <c:tx>
            <c:strRef>
              <c:f>Sheet1!$C$1</c:f>
              <c:strCache>
                <c:ptCount val="1"/>
                <c:pt idx="0">
                  <c:v>County</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741-456B-9E2D-1E7DCD41CD6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741-456B-9E2D-1E7DCD41CD6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Hudson</c:v>
                </c:pt>
                <c:pt idx="1">
                  <c:v>Morris</c:v>
                </c:pt>
                <c:pt idx="2">
                  <c:v>Bergen</c:v>
                </c:pt>
                <c:pt idx="3">
                  <c:v>Hunterdon</c:v>
                </c:pt>
                <c:pt idx="4">
                  <c:v>Passaic</c:v>
                </c:pt>
                <c:pt idx="5">
                  <c:v>Mercer</c:v>
                </c:pt>
                <c:pt idx="6">
                  <c:v>Middlesex</c:v>
                </c:pt>
                <c:pt idx="7">
                  <c:v>Somerset</c:v>
                </c:pt>
                <c:pt idx="8">
                  <c:v>Monmouth</c:v>
                </c:pt>
                <c:pt idx="9">
                  <c:v>Union</c:v>
                </c:pt>
                <c:pt idx="10">
                  <c:v>Ocean</c:v>
                </c:pt>
                <c:pt idx="11">
                  <c:v>Gloucester</c:v>
                </c:pt>
                <c:pt idx="12">
                  <c:v>Sussex</c:v>
                </c:pt>
                <c:pt idx="13">
                  <c:v>Burlington</c:v>
                </c:pt>
                <c:pt idx="14">
                  <c:v>Essex</c:v>
                </c:pt>
                <c:pt idx="15">
                  <c:v>Warren</c:v>
                </c:pt>
                <c:pt idx="16">
                  <c:v>Salem</c:v>
                </c:pt>
                <c:pt idx="17">
                  <c:v>Atlantic</c:v>
                </c:pt>
                <c:pt idx="18">
                  <c:v>Camden</c:v>
                </c:pt>
                <c:pt idx="19">
                  <c:v>Cape May</c:v>
                </c:pt>
                <c:pt idx="20">
                  <c:v>Cumberland</c:v>
                </c:pt>
                <c:pt idx="21">
                  <c:v>New Jersey</c:v>
                </c:pt>
              </c:strCache>
            </c:strRef>
          </c:cat>
          <c:val>
            <c:numRef>
              <c:f>Sheet1!$C$2:$C$23</c:f>
              <c:numCache>
                <c:formatCode>General</c:formatCode>
                <c:ptCount val="22"/>
                <c:pt idx="18" formatCode="0.00">
                  <c:v>14.3866151195628</c:v>
                </c:pt>
              </c:numCache>
            </c:numRef>
          </c:val>
          <c:extLst>
            <c:ext xmlns:c16="http://schemas.microsoft.com/office/drawing/2014/chart" uri="{C3380CC4-5D6E-409C-BE32-E72D297353CC}">
              <c16:uniqueId val="{00000004-C741-456B-9E2D-1E7DCD41CD6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0.00" sourceLinked="1"/>
        <c:majorTickMark val="none"/>
        <c:minorTickMark val="none"/>
        <c:tickLblPos val="nextTo"/>
        <c:crossAx val="378091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DV incidents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2016</c:v>
                </c:pt>
                <c:pt idx="1">
                  <c:v>2017</c:v>
                </c:pt>
                <c:pt idx="2">
                  <c:v>2018</c:v>
                </c:pt>
                <c:pt idx="3">
                  <c:v>2019</c:v>
                </c:pt>
                <c:pt idx="4">
                  <c:v>2020</c:v>
                </c:pt>
              </c:numCache>
            </c:numRef>
          </c:cat>
          <c:val>
            <c:numRef>
              <c:f>Sheet1!$B$2:$B$6</c:f>
              <c:numCache>
                <c:formatCode>General</c:formatCode>
                <c:ptCount val="5"/>
                <c:pt idx="0">
                  <c:v>6080</c:v>
                </c:pt>
                <c:pt idx="1">
                  <c:v>6185</c:v>
                </c:pt>
                <c:pt idx="2">
                  <c:v>5923</c:v>
                </c:pt>
                <c:pt idx="3">
                  <c:v>6532</c:v>
                </c:pt>
                <c:pt idx="4">
                  <c:v>7290</c:v>
                </c:pt>
              </c:numCache>
            </c:numRef>
          </c:val>
          <c:smooth val="0"/>
          <c:extLst>
            <c:ext xmlns:c16="http://schemas.microsoft.com/office/drawing/2014/chart" uri="{C3380CC4-5D6E-409C-BE32-E72D297353CC}">
              <c16:uniqueId val="{00000000-B77B-4290-9C31-4B7F1C941F7C}"/>
            </c:ext>
          </c:extLst>
        </c:ser>
        <c:dLbls>
          <c:showLegendKey val="0"/>
          <c:showVal val="0"/>
          <c:showCatName val="0"/>
          <c:showSerName val="0"/>
          <c:showPercent val="0"/>
          <c:showBubbleSize val="0"/>
        </c:dLbls>
        <c:marker val="1"/>
        <c:smooth val="0"/>
        <c:axId val="379951400"/>
        <c:axId val="379951792"/>
      </c:lineChart>
      <c:catAx>
        <c:axId val="3799514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792"/>
        <c:crosses val="autoZero"/>
        <c:auto val="1"/>
        <c:lblAlgn val="ctr"/>
        <c:lblOffset val="100"/>
        <c:noMultiLvlLbl val="0"/>
      </c:catAx>
      <c:valAx>
        <c:axId val="3799517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14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Sheet1!$B$1</c:f>
              <c:strCache>
                <c:ptCount val="1"/>
                <c:pt idx="0">
                  <c:v>2020</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E-8FDA-461A-863D-0289773ABB37}"/>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F-8FDA-461A-863D-0289773ABB37}"/>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6-8FDA-461A-863D-0289773ABB37}"/>
              </c:ext>
            </c:extLst>
          </c:dPt>
          <c:dPt>
            <c:idx val="3"/>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9-8FDA-461A-863D-0289773ABB37}"/>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8-8FDA-461A-863D-0289773ABB37}"/>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7-8FDA-461A-863D-0289773ABB37}"/>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B-8FDA-461A-863D-0289773ABB37}"/>
              </c:ext>
            </c:extLst>
          </c:dPt>
          <c:dPt>
            <c:idx val="7"/>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05-8FDA-461A-863D-0289773ABB37}"/>
              </c:ext>
            </c:extLst>
          </c:dPt>
          <c:dPt>
            <c:idx val="8"/>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A-8FDA-461A-863D-0289773ABB37}"/>
              </c:ext>
            </c:extLst>
          </c:dPt>
          <c:dPt>
            <c:idx val="9"/>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8FDA-461A-863D-0289773ABB37}"/>
              </c:ext>
            </c:extLst>
          </c:dPt>
          <c:dPt>
            <c:idx val="10"/>
            <c:bubble3D val="0"/>
            <c:spPr>
              <a:solidFill>
                <a:schemeClr val="dk1">
                  <a:tint val="98500"/>
                </a:schemeClr>
              </a:solidFill>
              <a:ln w="19050">
                <a:solidFill>
                  <a:schemeClr val="lt1"/>
                </a:solidFill>
              </a:ln>
              <a:effectLst/>
            </c:spPr>
            <c:extLst>
              <c:ext xmlns:c16="http://schemas.microsoft.com/office/drawing/2014/chart" uri="{C3380CC4-5D6E-409C-BE32-E72D297353CC}">
                <c16:uniqueId val="{00000003-8FDA-461A-863D-0289773ABB37}"/>
              </c:ext>
            </c:extLst>
          </c:dPt>
          <c:dPt>
            <c:idx val="11"/>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2-8FDA-461A-863D-0289773ABB37}"/>
              </c:ext>
            </c:extLst>
          </c:dPt>
          <c:dPt>
            <c:idx val="12"/>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C-8FDA-461A-863D-0289773ABB37}"/>
              </c:ext>
            </c:extLst>
          </c:dPt>
          <c:dPt>
            <c:idx val="13"/>
            <c:bubble3D val="0"/>
            <c:spPr>
              <a:solidFill>
                <a:srgbClr val="C00000"/>
              </a:solidFill>
              <a:ln w="19050">
                <a:solidFill>
                  <a:schemeClr val="lt1"/>
                </a:solidFill>
              </a:ln>
              <a:effectLst/>
            </c:spPr>
            <c:extLst>
              <c:ext xmlns:c16="http://schemas.microsoft.com/office/drawing/2014/chart" uri="{C3380CC4-5D6E-409C-BE32-E72D297353CC}">
                <c16:uniqueId val="{0000000D-8FDA-461A-863D-0289773ABB37}"/>
              </c:ext>
            </c:extLst>
          </c:dPt>
          <c:dPt>
            <c:idx val="14"/>
            <c:bubble3D val="0"/>
            <c:spPr>
              <a:solidFill>
                <a:schemeClr val="dk1">
                  <a:tint val="88500"/>
                </a:schemeClr>
              </a:solidFill>
              <a:ln w="19050">
                <a:solidFill>
                  <a:schemeClr val="lt1"/>
                </a:solidFill>
              </a:ln>
              <a:effectLst/>
            </c:spPr>
            <c:extLst>
              <c:ext xmlns:c16="http://schemas.microsoft.com/office/drawing/2014/chart" uri="{C3380CC4-5D6E-409C-BE32-E72D297353CC}">
                <c16:uniqueId val="{0000001D-30ED-475B-86B2-3D1C58B1EF88}"/>
              </c:ext>
            </c:extLst>
          </c:dPt>
          <c:dPt>
            <c:idx val="15"/>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1F-30ED-475B-86B2-3D1C58B1EF88}"/>
              </c:ext>
            </c:extLst>
          </c:dPt>
          <c:dPt>
            <c:idx val="16"/>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21-30ED-475B-86B2-3D1C58B1EF88}"/>
              </c:ext>
            </c:extLst>
          </c:dPt>
          <c:dPt>
            <c:idx val="17"/>
            <c:bubble3D val="0"/>
            <c:spPr>
              <a:solidFill>
                <a:schemeClr val="tx1">
                  <a:lumMod val="75000"/>
                  <a:lumOff val="25000"/>
                </a:schemeClr>
              </a:solidFill>
              <a:ln w="19050">
                <a:solidFill>
                  <a:schemeClr val="lt1"/>
                </a:solidFill>
              </a:ln>
              <a:effectLst/>
            </c:spPr>
            <c:extLst>
              <c:ext xmlns:c16="http://schemas.microsoft.com/office/drawing/2014/chart" uri="{C3380CC4-5D6E-409C-BE32-E72D297353CC}">
                <c16:uniqueId val="{00000023-30ED-475B-86B2-3D1C58B1EF88}"/>
              </c:ext>
            </c:extLst>
          </c:dPt>
          <c:dPt>
            <c:idx val="18"/>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25-30ED-475B-86B2-3D1C58B1EF88}"/>
              </c:ext>
            </c:extLst>
          </c:dPt>
          <c:dLbls>
            <c:dLbl>
              <c:idx val="0"/>
              <c:layout>
                <c:manualLayout>
                  <c:x val="9.2187500000000006E-2"/>
                  <c:y val="-8.906249452125403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FDA-461A-863D-0289773ABB37}"/>
                </c:ext>
              </c:extLst>
            </c:dLbl>
            <c:dLbl>
              <c:idx val="1"/>
              <c:layout>
                <c:manualLayout>
                  <c:x val="-0.13037919047428781"/>
                  <c:y val="-4.218749740480462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FDA-461A-863D-0289773ABB37}"/>
                </c:ext>
              </c:extLst>
            </c:dLbl>
            <c:dLbl>
              <c:idx val="2"/>
              <c:layout>
                <c:manualLayout>
                  <c:x val="-8.6601863573346621E-2"/>
                  <c:y val="-9.609374408872146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FDA-461A-863D-0289773ABB37}"/>
                </c:ext>
              </c:extLst>
            </c:dLbl>
            <c:dLbl>
              <c:idx val="3"/>
              <c:layout>
                <c:manualLayout>
                  <c:x val="-0.13570381888435126"/>
                  <c:y val="-6.79687458188517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FDA-461A-863D-0289773ABB37}"/>
                </c:ext>
              </c:extLst>
            </c:dLbl>
            <c:dLbl>
              <c:idx val="4"/>
              <c:layout>
                <c:manualLayout>
                  <c:x val="-7.4547943032020988E-2"/>
                  <c:y val="-8.203124495378660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FDA-461A-863D-0289773ABB37}"/>
                </c:ext>
              </c:extLst>
            </c:dLbl>
            <c:dLbl>
              <c:idx val="5"/>
              <c:layout>
                <c:manualLayout>
                  <c:x val="-3.2625056484186586E-2"/>
                  <c:y val="-0.1265624922144136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FDA-461A-863D-0289773ABB37}"/>
                </c:ext>
              </c:extLst>
            </c:dLbl>
            <c:dLbl>
              <c:idx val="6"/>
              <c:layout>
                <c:manualLayout>
                  <c:x val="1.6015356476230161E-2"/>
                  <c:y val="-8.20312449537866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FDA-461A-863D-0289773ABB37}"/>
                </c:ext>
              </c:extLst>
            </c:dLbl>
            <c:dLbl>
              <c:idx val="7"/>
              <c:layout>
                <c:manualLayout>
                  <c:x val="8.9657106185378095E-3"/>
                  <c:y val="-9.84374939445439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FDA-461A-863D-0289773ABB37}"/>
                </c:ext>
              </c:extLst>
            </c:dLbl>
            <c:dLbl>
              <c:idx val="8"/>
              <c:layout>
                <c:manualLayout>
                  <c:x val="7.2649818079855571E-2"/>
                  <c:y val="-7.49999953863191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FDA-461A-863D-0289773ABB37}"/>
                </c:ext>
              </c:extLst>
            </c:dLbl>
            <c:dLbl>
              <c:idx val="9"/>
              <c:layout>
                <c:manualLayout>
                  <c:x val="8.7875007528312565E-2"/>
                  <c:y val="-6.562499596302930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FDA-461A-863D-0289773ABB37}"/>
                </c:ext>
              </c:extLst>
            </c:dLbl>
            <c:dLbl>
              <c:idx val="10"/>
              <c:layout>
                <c:manualLayout>
                  <c:x val="0.10817203717361332"/>
                  <c:y val="-6.32812461072068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FDA-461A-863D-0289773ABB37}"/>
                </c:ext>
              </c:extLst>
            </c:dLbl>
            <c:dLbl>
              <c:idx val="11"/>
              <c:layout>
                <c:manualLayout>
                  <c:x val="8.097598616817453E-2"/>
                  <c:y val="-4.218749740480454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DA-461A-863D-0289773ABB37}"/>
                </c:ext>
              </c:extLst>
            </c:dLbl>
            <c:dLbl>
              <c:idx val="12"/>
              <c:layout>
                <c:manualLayout>
                  <c:x val="7.3843281326138613E-2"/>
                  <c:y val="-2.10937487024022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FDA-461A-863D-0289773ABB37}"/>
                </c:ext>
              </c:extLst>
            </c:dLbl>
            <c:dLbl>
              <c:idx val="13"/>
              <c:layout>
                <c:manualLayout>
                  <c:x val="0.13100685079356278"/>
                  <c:y val="-7.26562455304967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FDA-461A-863D-0289773ABB37}"/>
                </c:ext>
              </c:extLst>
            </c:dLbl>
            <c:dLbl>
              <c:idx val="14"/>
              <c:layout>
                <c:manualLayout>
                  <c:x val="6.3616425455842965E-2"/>
                  <c:y val="-5.624999653973947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D-30ED-475B-86B2-3D1C58B1EF88}"/>
                </c:ext>
              </c:extLst>
            </c:dLbl>
            <c:dLbl>
              <c:idx val="15"/>
              <c:layout>
                <c:manualLayout>
                  <c:x val="-5.3260263172333698E-2"/>
                  <c:y val="6.0937496251384338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1F-30ED-475B-86B2-3D1C58B1EF88}"/>
                </c:ext>
              </c:extLst>
            </c:dLbl>
            <c:dLbl>
              <c:idx val="16"/>
              <c:layout>
                <c:manualLayout>
                  <c:x val="-9.1726008796796835E-2"/>
                  <c:y val="6.562499596302928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1-30ED-475B-86B2-3D1C58B1EF88}"/>
                </c:ext>
              </c:extLst>
            </c:dLbl>
            <c:dLbl>
              <c:idx val="17"/>
              <c:layout>
                <c:manualLayout>
                  <c:x val="-0.10208217108030618"/>
                  <c:y val="9.3749994232898547E-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3-30ED-475B-86B2-3D1C58B1EF88}"/>
                </c:ext>
              </c:extLst>
            </c:dLbl>
            <c:dLbl>
              <c:idx val="18"/>
              <c:layout>
                <c:manualLayout>
                  <c:x val="7.6931491248926384E-2"/>
                  <c:y val="-0.11484374293530125"/>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25-30ED-475B-86B2-3D1C58B1EF88}"/>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Sheet1!$A$2:$A$8</c:f>
              <c:strCache>
                <c:ptCount val="7"/>
                <c:pt idx="0">
                  <c:v>Assault</c:v>
                </c:pt>
                <c:pt idx="1">
                  <c:v>Harassment</c:v>
                </c:pt>
                <c:pt idx="2">
                  <c:v>Criminal mischief</c:v>
                </c:pt>
                <c:pt idx="3">
                  <c:v>Contempt of Court</c:v>
                </c:pt>
                <c:pt idx="4">
                  <c:v>Terroristic Threats</c:v>
                </c:pt>
                <c:pt idx="5">
                  <c:v>Burglary</c:v>
                </c:pt>
                <c:pt idx="6">
                  <c:v>Other</c:v>
                </c:pt>
              </c:strCache>
            </c:strRef>
          </c:cat>
          <c:val>
            <c:numRef>
              <c:f>Sheet1!$B$2:$B$8</c:f>
              <c:numCache>
                <c:formatCode>General</c:formatCode>
                <c:ptCount val="7"/>
                <c:pt idx="0">
                  <c:v>3281</c:v>
                </c:pt>
                <c:pt idx="1">
                  <c:v>2498</c:v>
                </c:pt>
                <c:pt idx="2">
                  <c:v>619</c:v>
                </c:pt>
                <c:pt idx="3">
                  <c:v>536</c:v>
                </c:pt>
                <c:pt idx="4" formatCode="#,##0">
                  <c:v>175</c:v>
                </c:pt>
                <c:pt idx="5">
                  <c:v>77</c:v>
                </c:pt>
                <c:pt idx="6">
                  <c:v>173</c:v>
                </c:pt>
              </c:numCache>
            </c:numRef>
          </c:val>
          <c:extLst>
            <c:ext xmlns:c16="http://schemas.microsoft.com/office/drawing/2014/chart" uri="{C3380CC4-5D6E-409C-BE32-E72D297353CC}">
              <c16:uniqueId val="{00000000-8FDA-461A-863D-0289773ABB3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8350920828877963E-2"/>
          <c:y val="0.11532268134300505"/>
          <c:w val="0.90360912398324889"/>
          <c:h val="0.75769968729082504"/>
        </c:manualLayout>
      </c:layout>
      <c:barChart>
        <c:barDir val="col"/>
        <c:grouping val="clustered"/>
        <c:varyColors val="0"/>
        <c:ser>
          <c:idx val="0"/>
          <c:order val="0"/>
          <c:tx>
            <c:strRef>
              <c:f>Sheet1!$C$1</c:f>
              <c:strCache>
                <c:ptCount val="1"/>
                <c:pt idx="0">
                  <c:v># NEW COMPLAINTS FILED</c:v>
                </c:pt>
              </c:strCache>
            </c:strRef>
          </c:tx>
          <c:spPr>
            <a:solidFill>
              <a:schemeClr val="bg1">
                <a:lumMod val="75000"/>
              </a:schemeClr>
            </a:solidFill>
            <a:ln>
              <a:noFill/>
            </a:ln>
            <a:effectLst/>
          </c:spPr>
          <c:invertIfNegative val="0"/>
          <c:dPt>
            <c:idx val="16"/>
            <c:invertIfNegative val="0"/>
            <c:bubble3D val="0"/>
            <c:spPr>
              <a:solidFill>
                <a:schemeClr val="bg1">
                  <a:lumMod val="75000"/>
                </a:schemeClr>
              </a:solidFill>
              <a:ln>
                <a:noFill/>
              </a:ln>
              <a:effectLst/>
            </c:spPr>
            <c:extLst>
              <c:ext xmlns:c16="http://schemas.microsoft.com/office/drawing/2014/chart" uri="{C3380CC4-5D6E-409C-BE32-E72D297353CC}">
                <c16:uniqueId val="{00000001-5BB4-4111-809D-3FAA7E056C4D}"/>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Sheet1!$C$2:$C$22</c:f>
              <c:numCache>
                <c:formatCode>General</c:formatCode>
                <c:ptCount val="21"/>
                <c:pt idx="0">
                  <c:v>304</c:v>
                </c:pt>
                <c:pt idx="1">
                  <c:v>517</c:v>
                </c:pt>
                <c:pt idx="2">
                  <c:v>522</c:v>
                </c:pt>
                <c:pt idx="3">
                  <c:v>540</c:v>
                </c:pt>
                <c:pt idx="4">
                  <c:v>552</c:v>
                </c:pt>
                <c:pt idx="5">
                  <c:v>919</c:v>
                </c:pt>
                <c:pt idx="6">
                  <c:v>1193</c:v>
                </c:pt>
                <c:pt idx="7">
                  <c:v>1382</c:v>
                </c:pt>
                <c:pt idx="8">
                  <c:v>1735</c:v>
                </c:pt>
                <c:pt idx="9">
                  <c:v>1750</c:v>
                </c:pt>
                <c:pt idx="10">
                  <c:v>1828</c:v>
                </c:pt>
                <c:pt idx="11">
                  <c:v>1856</c:v>
                </c:pt>
                <c:pt idx="12">
                  <c:v>2033</c:v>
                </c:pt>
                <c:pt idx="13">
                  <c:v>2297</c:v>
                </c:pt>
                <c:pt idx="14">
                  <c:v>2308</c:v>
                </c:pt>
                <c:pt idx="15">
                  <c:v>2538</c:v>
                </c:pt>
                <c:pt idx="16">
                  <c:v>2666</c:v>
                </c:pt>
                <c:pt idx="17">
                  <c:v>2820</c:v>
                </c:pt>
                <c:pt idx="18">
                  <c:v>2958</c:v>
                </c:pt>
                <c:pt idx="19">
                  <c:v>3813</c:v>
                </c:pt>
              </c:numCache>
            </c:numRef>
          </c:val>
          <c:extLst>
            <c:ext xmlns:c16="http://schemas.microsoft.com/office/drawing/2014/chart" uri="{C3380CC4-5D6E-409C-BE32-E72D297353CC}">
              <c16:uniqueId val="{00000002-5BB4-4111-809D-3FAA7E056C4D}"/>
            </c:ext>
          </c:extLst>
        </c:ser>
        <c:ser>
          <c:idx val="1"/>
          <c:order val="1"/>
          <c:tx>
            <c:strRef>
              <c:f>Sheet1!$B$1</c:f>
              <c:strCache>
                <c:ptCount val="1"/>
                <c:pt idx="0">
                  <c:v>COUNTY COPY</c:v>
                </c:pt>
              </c:strCache>
            </c:strRef>
          </c:tx>
          <c:spPr>
            <a:solidFill>
              <a:srgbClr val="C00000"/>
            </a:solidFill>
            <a:ln>
              <a:noFill/>
            </a:ln>
            <a:effectLst/>
          </c:spPr>
          <c:invertIfNegative val="0"/>
          <c:dLbls>
            <c:dLbl>
              <c:idx val="1"/>
              <c:layout>
                <c:manualLayout>
                  <c:x val="0"/>
                  <c:y val="2.3148152367336024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5BB4-4111-809D-3FAA7E056C4D}"/>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c:v>
                </c:pt>
                <c:pt idx="1">
                  <c:v>Salem</c:v>
                </c:pt>
                <c:pt idx="2">
                  <c:v>Warren</c:v>
                </c:pt>
                <c:pt idx="3">
                  <c:v>Cape May</c:v>
                </c:pt>
                <c:pt idx="4">
                  <c:v>Sussex</c:v>
                </c:pt>
                <c:pt idx="5">
                  <c:v>Somerset</c:v>
                </c:pt>
                <c:pt idx="6">
                  <c:v>Morris</c:v>
                </c:pt>
                <c:pt idx="7">
                  <c:v>Cumberland</c:v>
                </c:pt>
                <c:pt idx="8">
                  <c:v>Gloucester</c:v>
                </c:pt>
                <c:pt idx="9">
                  <c:v>Mercer</c:v>
                </c:pt>
                <c:pt idx="10">
                  <c:v>Atlantic</c:v>
                </c:pt>
                <c:pt idx="11">
                  <c:v>Monmouth</c:v>
                </c:pt>
                <c:pt idx="12">
                  <c:v>Union</c:v>
                </c:pt>
                <c:pt idx="13">
                  <c:v>Ocean</c:v>
                </c:pt>
                <c:pt idx="14">
                  <c:v>Burlington</c:v>
                </c:pt>
                <c:pt idx="15">
                  <c:v>Passaic</c:v>
                </c:pt>
                <c:pt idx="16">
                  <c:v>Bergen</c:v>
                </c:pt>
                <c:pt idx="17">
                  <c:v>Middlesex</c:v>
                </c:pt>
                <c:pt idx="18">
                  <c:v>Hudson</c:v>
                </c:pt>
                <c:pt idx="19">
                  <c:v>Essex </c:v>
                </c:pt>
                <c:pt idx="20">
                  <c:v>Camden</c:v>
                </c:pt>
              </c:strCache>
            </c:strRef>
          </c:cat>
          <c:val>
            <c:numRef>
              <c:f>Sheet1!$B$2:$B$22</c:f>
              <c:numCache>
                <c:formatCode>General</c:formatCode>
                <c:ptCount val="21"/>
                <c:pt idx="20">
                  <c:v>3870</c:v>
                </c:pt>
              </c:numCache>
            </c:numRef>
          </c:val>
          <c:extLst>
            <c:ext xmlns:c16="http://schemas.microsoft.com/office/drawing/2014/chart" uri="{C3380CC4-5D6E-409C-BE32-E72D297353CC}">
              <c16:uniqueId val="{00000004-5BB4-4111-809D-3FAA7E056C4D}"/>
            </c:ext>
          </c:extLst>
        </c:ser>
        <c:dLbls>
          <c:showLegendKey val="0"/>
          <c:showVal val="0"/>
          <c:showCatName val="0"/>
          <c:showSerName val="0"/>
          <c:showPercent val="0"/>
          <c:showBubbleSize val="0"/>
        </c:dLbls>
        <c:gapWidth val="150"/>
        <c:axId val="379075784"/>
        <c:axId val="379076176"/>
      </c:barChart>
      <c:catAx>
        <c:axId val="37907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6176"/>
        <c:crosses val="autoZero"/>
        <c:auto val="1"/>
        <c:lblAlgn val="ctr"/>
        <c:lblOffset val="100"/>
        <c:noMultiLvlLbl val="0"/>
      </c:catAx>
      <c:valAx>
        <c:axId val="379076176"/>
        <c:scaling>
          <c:orientation val="minMax"/>
        </c:scaling>
        <c:delete val="0"/>
        <c:axPos val="l"/>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7907578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Sheet1!$B$2:$B$22</c:f>
              <c:numCache>
                <c:formatCode>General</c:formatCode>
                <c:ptCount val="21"/>
                <c:pt idx="3">
                  <c:v>66809</c:v>
                </c:pt>
              </c:numCache>
            </c:numRef>
          </c:val>
          <c:extLst>
            <c:ext xmlns:c16="http://schemas.microsoft.com/office/drawing/2014/chart" uri="{C3380CC4-5D6E-409C-BE32-E72D297353CC}">
              <c16:uniqueId val="{00000000-05E2-409C-AA14-41D62EE07F63}"/>
            </c:ext>
          </c:extLst>
        </c:ser>
        <c:ser>
          <c:idx val="1"/>
          <c:order val="1"/>
          <c:tx>
            <c:strRef>
              <c:f>Sheet1!$C$1</c:f>
              <c:strCache>
                <c:ptCount val="1"/>
                <c:pt idx="0">
                  <c:v>Males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Sheet1!$C$2:$C$22</c:f>
              <c:numCache>
                <c:formatCode>"$"#,##0_);[Red]\("$"#,##0\)</c:formatCode>
                <c:ptCount val="21"/>
                <c:pt idx="0">
                  <c:v>44193</c:v>
                </c:pt>
                <c:pt idx="1">
                  <c:v>61252</c:v>
                </c:pt>
                <c:pt idx="2">
                  <c:v>61377</c:v>
                </c:pt>
                <c:pt idx="3">
                  <c:v>66809</c:v>
                </c:pt>
                <c:pt idx="4">
                  <c:v>67089</c:v>
                </c:pt>
                <c:pt idx="5">
                  <c:v>69065</c:v>
                </c:pt>
                <c:pt idx="6">
                  <c:v>71089</c:v>
                </c:pt>
                <c:pt idx="7">
                  <c:v>71319</c:v>
                </c:pt>
                <c:pt idx="8">
                  <c:v>72333</c:v>
                </c:pt>
                <c:pt idx="9">
                  <c:v>73743</c:v>
                </c:pt>
                <c:pt idx="10">
                  <c:v>75785</c:v>
                </c:pt>
                <c:pt idx="11">
                  <c:v>80397</c:v>
                </c:pt>
                <c:pt idx="12" formatCode="_(&quot;$&quot;* #,##0_);_(&quot;$&quot;* \(#,##0\);_(&quot;$&quot;* &quot;-&quot;??_);_(@_)">
                  <c:v>80506</c:v>
                </c:pt>
                <c:pt idx="13">
                  <c:v>80699</c:v>
                </c:pt>
                <c:pt idx="14">
                  <c:v>83057</c:v>
                </c:pt>
                <c:pt idx="15">
                  <c:v>89729</c:v>
                </c:pt>
                <c:pt idx="16">
                  <c:v>92526</c:v>
                </c:pt>
                <c:pt idx="17">
                  <c:v>100632</c:v>
                </c:pt>
                <c:pt idx="18">
                  <c:v>101283</c:v>
                </c:pt>
                <c:pt idx="19">
                  <c:v>101760</c:v>
                </c:pt>
                <c:pt idx="20">
                  <c:v>102871</c:v>
                </c:pt>
              </c:numCache>
            </c:numRef>
          </c:val>
          <c:extLst>
            <c:ext xmlns:c16="http://schemas.microsoft.com/office/drawing/2014/chart" uri="{C3380CC4-5D6E-409C-BE32-E72D297353CC}">
              <c16:uniqueId val="{00000001-05E2-409C-AA14-41D62EE07F63}"/>
            </c:ext>
          </c:extLst>
        </c:ser>
        <c:ser>
          <c:idx val="2"/>
          <c:order val="2"/>
          <c:tx>
            <c:strRef>
              <c:f>Sheet1!$D$1</c:f>
              <c:strCache>
                <c:ptCount val="1"/>
                <c:pt idx="0">
                  <c:v>Females</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20D-46E6-A9E5-0C05D2081AAC}"/>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20D-46E6-A9E5-0C05D2081AAC}"/>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Sheet1!$D$2:$D$22</c:f>
              <c:numCache>
                <c:formatCode>"$"#,##0_);[Red]\("$"#,##0\)</c:formatCode>
                <c:ptCount val="21"/>
                <c:pt idx="0">
                  <c:v>40386</c:v>
                </c:pt>
                <c:pt idx="1">
                  <c:v>53469</c:v>
                </c:pt>
                <c:pt idx="2">
                  <c:v>51479</c:v>
                </c:pt>
                <c:pt idx="3">
                  <c:v>57069</c:v>
                </c:pt>
                <c:pt idx="4">
                  <c:v>56942</c:v>
                </c:pt>
                <c:pt idx="5">
                  <c:v>61502</c:v>
                </c:pt>
                <c:pt idx="6">
                  <c:v>61523</c:v>
                </c:pt>
                <c:pt idx="7">
                  <c:v>62848</c:v>
                </c:pt>
                <c:pt idx="8">
                  <c:v>61112</c:v>
                </c:pt>
                <c:pt idx="9">
                  <c:v>63620</c:v>
                </c:pt>
                <c:pt idx="10">
                  <c:v>69718</c:v>
                </c:pt>
                <c:pt idx="11">
                  <c:v>62436</c:v>
                </c:pt>
                <c:pt idx="12" formatCode="_(&quot;$&quot;* #,##0_);_(&quot;$&quot;* \(#,##0\);_(&quot;$&quot;* &quot;-&quot;??_);_(@_)">
                  <c:v>64064</c:v>
                </c:pt>
                <c:pt idx="13">
                  <c:v>63780</c:v>
                </c:pt>
                <c:pt idx="14">
                  <c:v>64840</c:v>
                </c:pt>
                <c:pt idx="15">
                  <c:v>71707</c:v>
                </c:pt>
                <c:pt idx="16">
                  <c:v>62029</c:v>
                </c:pt>
                <c:pt idx="17">
                  <c:v>74078</c:v>
                </c:pt>
                <c:pt idx="18">
                  <c:v>80133</c:v>
                </c:pt>
                <c:pt idx="19">
                  <c:v>77864</c:v>
                </c:pt>
                <c:pt idx="20">
                  <c:v>81235</c:v>
                </c:pt>
              </c:numCache>
            </c:numRef>
          </c:val>
          <c:extLst>
            <c:ext xmlns:c16="http://schemas.microsoft.com/office/drawing/2014/chart" uri="{C3380CC4-5D6E-409C-BE32-E72D297353CC}">
              <c16:uniqueId val="{00000000-18E5-4B78-A160-1AF82D68EB77}"/>
            </c:ext>
          </c:extLst>
        </c:ser>
        <c:ser>
          <c:idx val="3"/>
          <c:order val="3"/>
          <c:tx>
            <c:strRef>
              <c:f>Sheet1!$E$1</c:f>
              <c:strCache>
                <c:ptCount val="1"/>
                <c:pt idx="0">
                  <c:v>Females Copy County</c:v>
                </c:pt>
              </c:strCache>
            </c:strRef>
          </c:tx>
          <c:spPr>
            <a:solidFill>
              <a:srgbClr val="FFFF00"/>
            </a:solidFill>
            <a:ln>
              <a:noFill/>
            </a:ln>
            <a:effectLst/>
          </c:spPr>
          <c:invertIfNegative val="0"/>
          <c:cat>
            <c:strRef>
              <c:f>Sheet1!$A$2:$A$22</c:f>
              <c:strCache>
                <c:ptCount val="21"/>
                <c:pt idx="0">
                  <c:v>Cumberland </c:v>
                </c:pt>
                <c:pt idx="1">
                  <c:v>Atlantic</c:v>
                </c:pt>
                <c:pt idx="2">
                  <c:v>Passaic</c:v>
                </c:pt>
                <c:pt idx="3">
                  <c:v>Camden </c:v>
                </c:pt>
                <c:pt idx="4">
                  <c:v>Salem</c:v>
                </c:pt>
                <c:pt idx="5">
                  <c:v>Union</c:v>
                </c:pt>
                <c:pt idx="6">
                  <c:v>Essex </c:v>
                </c:pt>
                <c:pt idx="7">
                  <c:v>Warren</c:v>
                </c:pt>
                <c:pt idx="8">
                  <c:v>Ocean</c:v>
                </c:pt>
                <c:pt idx="9">
                  <c:v>Gloucester </c:v>
                </c:pt>
                <c:pt idx="10">
                  <c:v>Hudson </c:v>
                </c:pt>
                <c:pt idx="11">
                  <c:v>Sussex</c:v>
                </c:pt>
                <c:pt idx="12">
                  <c:v>Mercer</c:v>
                </c:pt>
                <c:pt idx="13">
                  <c:v>Burlington</c:v>
                </c:pt>
                <c:pt idx="14">
                  <c:v>Middlesex</c:v>
                </c:pt>
                <c:pt idx="15">
                  <c:v>Bergen</c:v>
                </c:pt>
                <c:pt idx="16">
                  <c:v>Cape May </c:v>
                </c:pt>
                <c:pt idx="17">
                  <c:v>Monmouth</c:v>
                </c:pt>
                <c:pt idx="18">
                  <c:v>Morris</c:v>
                </c:pt>
                <c:pt idx="19">
                  <c:v>Somerset</c:v>
                </c:pt>
                <c:pt idx="20">
                  <c:v>Hunterdon</c:v>
                </c:pt>
              </c:strCache>
            </c:strRef>
          </c:cat>
          <c:val>
            <c:numRef>
              <c:f>Sheet1!$E$2:$E$22</c:f>
              <c:numCache>
                <c:formatCode>General</c:formatCode>
                <c:ptCount val="21"/>
                <c:pt idx="3">
                  <c:v>57069</c:v>
                </c:pt>
              </c:numCache>
            </c:numRef>
          </c:val>
          <c:extLst>
            <c:ext xmlns:c16="http://schemas.microsoft.com/office/drawing/2014/chart" uri="{C3380CC4-5D6E-409C-BE32-E72D297353CC}">
              <c16:uniqueId val="{00000001-18E5-4B78-A160-1AF82D68EB77}"/>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4471982108715501E-2"/>
          <c:y val="6.6885722930692157E-2"/>
          <c:w val="0.90998286138149154"/>
          <c:h val="0.82810590063910949"/>
        </c:manualLayout>
      </c:layout>
      <c:lineChart>
        <c:grouping val="standard"/>
        <c:varyColors val="0"/>
        <c:ser>
          <c:idx val="0"/>
          <c:order val="0"/>
          <c:tx>
            <c:strRef>
              <c:f>Sheet1!$B$1</c:f>
              <c:strCache>
                <c:ptCount val="1"/>
                <c:pt idx="0">
                  <c:v>Males</c:v>
                </c:pt>
              </c:strCache>
            </c:strRef>
          </c:tx>
          <c:spPr>
            <a:ln w="28575" cap="rnd">
              <a:solidFill>
                <a:srgbClr val="C00000"/>
              </a:solidFill>
              <a:round/>
            </a:ln>
            <a:effectLst/>
          </c:spPr>
          <c:marker>
            <c:symbol val="squar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_("$"* #,##0_);_("$"* \(#,##0\);_("$"* "-"??_);_(@_)</c:formatCode>
                <c:ptCount val="5"/>
                <c:pt idx="0">
                  <c:v>57290</c:v>
                </c:pt>
                <c:pt idx="1">
                  <c:v>60734</c:v>
                </c:pt>
                <c:pt idx="2">
                  <c:v>64301</c:v>
                </c:pt>
                <c:pt idx="3">
                  <c:v>66363</c:v>
                </c:pt>
                <c:pt idx="4">
                  <c:v>66809</c:v>
                </c:pt>
              </c:numCache>
            </c:numRef>
          </c:val>
          <c:smooth val="0"/>
          <c:extLst>
            <c:ext xmlns:c16="http://schemas.microsoft.com/office/drawing/2014/chart" uri="{C3380CC4-5D6E-409C-BE32-E72D297353CC}">
              <c16:uniqueId val="{00000000-CE1F-400C-B9F0-66EC5CBFF71B}"/>
            </c:ext>
          </c:extLst>
        </c:ser>
        <c:ser>
          <c:idx val="1"/>
          <c:order val="1"/>
          <c:tx>
            <c:strRef>
              <c:f>Sheet1!$C$1</c:f>
              <c:strCache>
                <c:ptCount val="1"/>
                <c:pt idx="0">
                  <c:v>Females</c:v>
                </c:pt>
              </c:strCache>
            </c:strRef>
          </c:tx>
          <c:spPr>
            <a:ln w="28575" cap="rnd">
              <a:solidFill>
                <a:schemeClr val="bg1">
                  <a:lumMod val="75000"/>
                </a:schemeClr>
              </a:solidFill>
              <a:round/>
            </a:ln>
            <a:effectLst/>
          </c:spPr>
          <c:marker>
            <c:symbol val="circle"/>
            <c:size val="5"/>
            <c:spPr>
              <a:solidFill>
                <a:schemeClr val="bg1">
                  <a:lumMod val="75000"/>
                </a:schemeClr>
              </a:solidFill>
              <a:ln w="9525">
                <a:solidFill>
                  <a:schemeClr val="bg1">
                    <a:lumMod val="75000"/>
                  </a:schemeClr>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b"/>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Sheet1!$C$2:$C$6</c:f>
              <c:numCache>
                <c:formatCode>_("$"* #,##0_);_("$"* \(#,##0\);_("$"* "-"??_);_(@_)</c:formatCode>
                <c:ptCount val="5"/>
                <c:pt idx="0">
                  <c:v>51803</c:v>
                </c:pt>
                <c:pt idx="1">
                  <c:v>49952</c:v>
                </c:pt>
                <c:pt idx="2">
                  <c:v>57123</c:v>
                </c:pt>
                <c:pt idx="3">
                  <c:v>58560</c:v>
                </c:pt>
                <c:pt idx="4">
                  <c:v>57069</c:v>
                </c:pt>
              </c:numCache>
            </c:numRef>
          </c:val>
          <c:smooth val="0"/>
          <c:extLst>
            <c:ext xmlns:c16="http://schemas.microsoft.com/office/drawing/2014/chart" uri="{C3380CC4-5D6E-409C-BE32-E72D297353CC}">
              <c16:uniqueId val="{00000001-CE1F-400C-B9F0-66EC5CBFF71B}"/>
            </c:ext>
          </c:extLst>
        </c:ser>
        <c:dLbls>
          <c:showLegendKey val="0"/>
          <c:showVal val="0"/>
          <c:showCatName val="0"/>
          <c:showSerName val="0"/>
          <c:showPercent val="0"/>
          <c:showBubbleSize val="0"/>
        </c:dLbls>
        <c:marker val="1"/>
        <c:smooth val="0"/>
        <c:axId val="379073432"/>
        <c:axId val="379073824"/>
      </c:lineChart>
      <c:catAx>
        <c:axId val="379073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824"/>
        <c:crosses val="autoZero"/>
        <c:auto val="1"/>
        <c:lblAlgn val="ctr"/>
        <c:lblOffset val="100"/>
        <c:noMultiLvlLbl val="0"/>
      </c:catAx>
      <c:valAx>
        <c:axId val="379073824"/>
        <c:scaling>
          <c:orientation val="minMax"/>
        </c:scaling>
        <c:delete val="0"/>
        <c:axPos val="l"/>
        <c:majorGridlines>
          <c:spPr>
            <a:ln w="9525" cap="flat" cmpd="sng" algn="ctr">
              <a:solidFill>
                <a:schemeClr val="tx1">
                  <a:lumMod val="15000"/>
                  <a:lumOff val="85000"/>
                </a:schemeClr>
              </a:solidFill>
              <a:round/>
            </a:ln>
            <a:effectLst/>
          </c:spPr>
        </c:majorGridlines>
        <c:numFmt formatCode="_(&quot;$&quot;* #,##0_);_(&quot;$&quot;* \(#,##0\);_(&quot;$&quot;*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79073432"/>
        <c:crosses val="autoZero"/>
        <c:crossBetween val="between"/>
      </c:valAx>
      <c:spPr>
        <a:noFill/>
        <a:ln>
          <a:noFill/>
        </a:ln>
        <a:effectLst/>
      </c:spPr>
    </c:plotArea>
    <c:legend>
      <c:legendPos val="b"/>
      <c:layout>
        <c:manualLayout>
          <c:xMode val="edge"/>
          <c:yMode val="edge"/>
          <c:x val="0.76115451217919061"/>
          <c:y val="5.052700751033058E-3"/>
          <c:w val="0.17647736293611843"/>
          <c:h val="3.4743709777462689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reported incidents 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Sheet1!$B$2:$B$22</c:f>
              <c:numCache>
                <c:formatCode>General</c:formatCode>
                <c:ptCount val="21"/>
                <c:pt idx="0">
                  <c:v>43</c:v>
                </c:pt>
                <c:pt idx="1">
                  <c:v>130</c:v>
                </c:pt>
                <c:pt idx="2">
                  <c:v>132</c:v>
                </c:pt>
                <c:pt idx="3">
                  <c:v>141</c:v>
                </c:pt>
                <c:pt idx="4">
                  <c:v>149</c:v>
                </c:pt>
                <c:pt idx="5">
                  <c:v>268</c:v>
                </c:pt>
                <c:pt idx="6">
                  <c:v>326</c:v>
                </c:pt>
                <c:pt idx="7">
                  <c:v>358</c:v>
                </c:pt>
                <c:pt idx="8">
                  <c:v>376</c:v>
                </c:pt>
                <c:pt idx="9">
                  <c:v>403</c:v>
                </c:pt>
                <c:pt idx="10">
                  <c:v>443</c:v>
                </c:pt>
                <c:pt idx="11">
                  <c:v>501</c:v>
                </c:pt>
                <c:pt idx="12">
                  <c:v>522</c:v>
                </c:pt>
                <c:pt idx="13">
                  <c:v>524</c:v>
                </c:pt>
                <c:pt idx="15">
                  <c:v>571</c:v>
                </c:pt>
                <c:pt idx="16">
                  <c:v>603</c:v>
                </c:pt>
                <c:pt idx="17">
                  <c:v>625</c:v>
                </c:pt>
                <c:pt idx="18">
                  <c:v>680</c:v>
                </c:pt>
                <c:pt idx="19">
                  <c:v>875</c:v>
                </c:pt>
                <c:pt idx="20">
                  <c:v>1008</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Warren</c:v>
                </c:pt>
                <c:pt idx="2">
                  <c:v>Cape May</c:v>
                </c:pt>
                <c:pt idx="3">
                  <c:v>Sussex</c:v>
                </c:pt>
                <c:pt idx="4">
                  <c:v>Hunterdon</c:v>
                </c:pt>
                <c:pt idx="5">
                  <c:v>Somerset</c:v>
                </c:pt>
                <c:pt idx="6">
                  <c:v>Gloucester</c:v>
                </c:pt>
                <c:pt idx="7">
                  <c:v>Mercer</c:v>
                </c:pt>
                <c:pt idx="8">
                  <c:v>Cumberland</c:v>
                </c:pt>
                <c:pt idx="9">
                  <c:v>Morris</c:v>
                </c:pt>
                <c:pt idx="10">
                  <c:v>Bergen</c:v>
                </c:pt>
                <c:pt idx="11">
                  <c:v>Monmouth</c:v>
                </c:pt>
                <c:pt idx="12">
                  <c:v>Ocean</c:v>
                </c:pt>
                <c:pt idx="13">
                  <c:v>Atlantic</c:v>
                </c:pt>
                <c:pt idx="14">
                  <c:v>Camden</c:v>
                </c:pt>
                <c:pt idx="15">
                  <c:v>Burlington</c:v>
                </c:pt>
                <c:pt idx="16">
                  <c:v>Hudson</c:v>
                </c:pt>
                <c:pt idx="17">
                  <c:v>Essex</c:v>
                </c:pt>
                <c:pt idx="18">
                  <c:v>Passaic</c:v>
                </c:pt>
                <c:pt idx="19">
                  <c:v>Middlesex</c:v>
                </c:pt>
                <c:pt idx="20">
                  <c:v>Union</c:v>
                </c:pt>
              </c:strCache>
            </c:strRef>
          </c:cat>
          <c:val>
            <c:numRef>
              <c:f>Sheet1!$C$2:$C$22</c:f>
              <c:numCache>
                <c:formatCode>General</c:formatCode>
                <c:ptCount val="21"/>
                <c:pt idx="14">
                  <c:v>564</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340</c:v>
                </c:pt>
                <c:pt idx="1">
                  <c:v>288</c:v>
                </c:pt>
                <c:pt idx="2">
                  <c:v>335</c:v>
                </c:pt>
                <c:pt idx="3">
                  <c:v>354</c:v>
                </c:pt>
                <c:pt idx="4">
                  <c:v>326</c:v>
                </c:pt>
              </c:numCache>
            </c:numRef>
          </c:val>
          <c:smooth val="0"/>
          <c:extLst>
            <c:ext xmlns:c16="http://schemas.microsoft.com/office/drawing/2014/chart" uri="{C3380CC4-5D6E-409C-BE32-E72D297353CC}">
              <c16:uniqueId val="{00000000-EFD2-4CDE-9649-FC6E4AC0CB44}"/>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6757276730459969E-2"/>
          <c:y val="0.18259024976422092"/>
          <c:w val="0.93553878681831437"/>
          <c:h val="0.64861720349863805"/>
        </c:manualLayout>
      </c:layout>
      <c:lineChart>
        <c:grouping val="standard"/>
        <c:varyColors val="0"/>
        <c:ser>
          <c:idx val="0"/>
          <c:order val="0"/>
          <c:tx>
            <c:strRef>
              <c:f>Sheet1!$B$1</c:f>
              <c:strCache>
                <c:ptCount val="1"/>
                <c:pt idx="0">
                  <c:v>% Foreign Born</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2019</c:v>
                </c:pt>
                <c:pt idx="1">
                  <c:v>2020*</c:v>
                </c:pt>
                <c:pt idx="2">
                  <c:v>2021</c:v>
                </c:pt>
                <c:pt idx="3">
                  <c:v>2022</c:v>
                </c:pt>
                <c:pt idx="4">
                  <c:v>2023</c:v>
                </c:pt>
              </c:strCache>
            </c:strRef>
          </c:cat>
          <c:val>
            <c:numRef>
              <c:f>Sheet1!$B$2:$B$6</c:f>
              <c:numCache>
                <c:formatCode>0%</c:formatCode>
                <c:ptCount val="5"/>
                <c:pt idx="0">
                  <c:v>0.106</c:v>
                </c:pt>
                <c:pt idx="1">
                  <c:v>0.112</c:v>
                </c:pt>
                <c:pt idx="2">
                  <c:v>0.11600000000000001</c:v>
                </c:pt>
                <c:pt idx="3">
                  <c:v>0.122</c:v>
                </c:pt>
                <c:pt idx="4">
                  <c:v>0.13200000000000001</c:v>
                </c:pt>
              </c:numCache>
            </c:numRef>
          </c:val>
          <c:smooth val="0"/>
          <c:extLst>
            <c:ext xmlns:c16="http://schemas.microsoft.com/office/drawing/2014/chart" uri="{C3380CC4-5D6E-409C-BE32-E72D297353CC}">
              <c16:uniqueId val="{00000000-AF3A-4C63-85D3-B18B6EFA159D}"/>
            </c:ext>
          </c:extLst>
        </c:ser>
        <c:dLbls>
          <c:showLegendKey val="0"/>
          <c:showVal val="0"/>
          <c:showCatName val="0"/>
          <c:showSerName val="0"/>
          <c:showPercent val="0"/>
          <c:showBubbleSize val="0"/>
        </c:dLbls>
        <c:marker val="1"/>
        <c:smooth val="0"/>
        <c:axId val="339370816"/>
        <c:axId val="159752696"/>
      </c:lineChart>
      <c:catAx>
        <c:axId val="339370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159752696"/>
        <c:crosses val="autoZero"/>
        <c:auto val="1"/>
        <c:lblAlgn val="ctr"/>
        <c:lblOffset val="100"/>
        <c:noMultiLvlLbl val="0"/>
      </c:catAx>
      <c:valAx>
        <c:axId val="159752696"/>
        <c:scaling>
          <c:orientation val="minMax"/>
          <c:max val="1"/>
        </c:scaling>
        <c:delete val="1"/>
        <c:axPos val="l"/>
        <c:numFmt formatCode="0%" sourceLinked="1"/>
        <c:majorTickMark val="none"/>
        <c:minorTickMark val="none"/>
        <c:tickLblPos val="nextTo"/>
        <c:crossAx val="3393708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84531184453137953"/>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556-4113-9208-D0A7408EF1DC}"/>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Sheet1!$B$2:$B$22</c:f>
              <c:numCache>
                <c:formatCode>0%</c:formatCode>
                <c:ptCount val="21"/>
                <c:pt idx="0">
                  <c:v>0.27272727272727298</c:v>
                </c:pt>
                <c:pt idx="1">
                  <c:v>0.11377245508981999</c:v>
                </c:pt>
                <c:pt idx="2">
                  <c:v>7.8125E-2</c:v>
                </c:pt>
                <c:pt idx="3">
                  <c:v>0</c:v>
                </c:pt>
                <c:pt idx="4">
                  <c:v>0</c:v>
                </c:pt>
                <c:pt idx="5">
                  <c:v>-6.6666666666666697E-3</c:v>
                </c:pt>
                <c:pt idx="6">
                  <c:v>-5.7471264367816098E-2</c:v>
                </c:pt>
                <c:pt idx="7">
                  <c:v>-6.2937062937062901E-2</c:v>
                </c:pt>
                <c:pt idx="9">
                  <c:v>-9.6774193548387094E-2</c:v>
                </c:pt>
                <c:pt idx="10">
                  <c:v>-0.1</c:v>
                </c:pt>
                <c:pt idx="11">
                  <c:v>-0.105960264900662</c:v>
                </c:pt>
                <c:pt idx="12">
                  <c:v>-0.15231788079470199</c:v>
                </c:pt>
                <c:pt idx="13">
                  <c:v>-0.16666666666666699</c:v>
                </c:pt>
                <c:pt idx="14">
                  <c:v>-0.17857142857142899</c:v>
                </c:pt>
                <c:pt idx="15">
                  <c:v>-0.25</c:v>
                </c:pt>
                <c:pt idx="16">
                  <c:v>-0.29803921568627501</c:v>
                </c:pt>
                <c:pt idx="17">
                  <c:v>-0.30107526881720398</c:v>
                </c:pt>
                <c:pt idx="18">
                  <c:v>-0.30622009569378</c:v>
                </c:pt>
                <c:pt idx="19">
                  <c:v>-0.38</c:v>
                </c:pt>
                <c:pt idx="20">
                  <c:v>-0.38888888888888901</c:v>
                </c:pt>
              </c:numCache>
            </c:numRef>
          </c:val>
          <c:extLst>
            <c:ext xmlns:c16="http://schemas.microsoft.com/office/drawing/2014/chart" uri="{C3380CC4-5D6E-409C-BE32-E72D297353CC}">
              <c16:uniqueId val="{00000000-04A8-4177-BB48-8FD7C5AB59AC}"/>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Sheet1!$C$2:$C$22</c:f>
              <c:numCache>
                <c:formatCode>General</c:formatCode>
                <c:ptCount val="21"/>
                <c:pt idx="8">
                  <c:v>-7.9096045197740106E-2</c:v>
                </c:pt>
              </c:numCache>
            </c:numRef>
          </c:val>
          <c:extLst>
            <c:ext xmlns:c16="http://schemas.microsoft.com/office/drawing/2014/chart" uri="{C3380CC4-5D6E-409C-BE32-E72D297353CC}">
              <c16:uniqueId val="{00000001-04A8-4177-BB48-8FD7C5AB59AC}"/>
            </c:ext>
          </c:extLst>
        </c:ser>
        <c:ser>
          <c:idx val="2"/>
          <c:order val="2"/>
          <c:tx>
            <c:strRef>
              <c:f>Sheet1!$D$1</c:f>
              <c:strCache>
                <c:ptCount val="1"/>
                <c:pt idx="0">
                  <c:v>NJ -54%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Salem</c:v>
                </c:pt>
                <c:pt idx="1">
                  <c:v>Hudson</c:v>
                </c:pt>
                <c:pt idx="2">
                  <c:v>Morris</c:v>
                </c:pt>
                <c:pt idx="3">
                  <c:v>Cumberland</c:v>
                </c:pt>
                <c:pt idx="4">
                  <c:v>Mercer</c:v>
                </c:pt>
                <c:pt idx="5">
                  <c:v>Essex</c:v>
                </c:pt>
                <c:pt idx="6">
                  <c:v>Gloucester</c:v>
                </c:pt>
                <c:pt idx="7">
                  <c:v>Passaic</c:v>
                </c:pt>
                <c:pt idx="8">
                  <c:v>Camden</c:v>
                </c:pt>
                <c:pt idx="9">
                  <c:v>Ocean</c:v>
                </c:pt>
                <c:pt idx="10">
                  <c:v>Warren</c:v>
                </c:pt>
                <c:pt idx="11">
                  <c:v>Monmouth</c:v>
                </c:pt>
                <c:pt idx="12">
                  <c:v>Burlington</c:v>
                </c:pt>
                <c:pt idx="13">
                  <c:v>Union</c:v>
                </c:pt>
                <c:pt idx="14">
                  <c:v>Sussex</c:v>
                </c:pt>
                <c:pt idx="15">
                  <c:v>Cape May</c:v>
                </c:pt>
                <c:pt idx="16">
                  <c:v>Atlantic</c:v>
                </c:pt>
                <c:pt idx="17">
                  <c:v>Bergen</c:v>
                </c:pt>
                <c:pt idx="18">
                  <c:v>Middlesex</c:v>
                </c:pt>
                <c:pt idx="19">
                  <c:v>Somerset</c:v>
                </c:pt>
                <c:pt idx="20">
                  <c:v>Hunterdon</c:v>
                </c:pt>
              </c:strCache>
            </c:strRef>
          </c:cat>
          <c:val>
            <c:numRef>
              <c:f>Sheet1!$D$2:$D$22</c:f>
              <c:numCache>
                <c:formatCode>0%</c:formatCode>
                <c:ptCount val="21"/>
                <c:pt idx="0">
                  <c:v>-0.54</c:v>
                </c:pt>
                <c:pt idx="1">
                  <c:v>-0.54</c:v>
                </c:pt>
                <c:pt idx="2">
                  <c:v>-0.54</c:v>
                </c:pt>
                <c:pt idx="3">
                  <c:v>-0.54</c:v>
                </c:pt>
                <c:pt idx="4">
                  <c:v>-0.54</c:v>
                </c:pt>
                <c:pt idx="5">
                  <c:v>-0.54</c:v>
                </c:pt>
                <c:pt idx="6">
                  <c:v>-0.54</c:v>
                </c:pt>
                <c:pt idx="7">
                  <c:v>-0.54</c:v>
                </c:pt>
                <c:pt idx="8">
                  <c:v>-0.54</c:v>
                </c:pt>
                <c:pt idx="9">
                  <c:v>-0.54</c:v>
                </c:pt>
                <c:pt idx="10">
                  <c:v>-0.54</c:v>
                </c:pt>
                <c:pt idx="11">
                  <c:v>-0.54</c:v>
                </c:pt>
                <c:pt idx="12">
                  <c:v>-0.54</c:v>
                </c:pt>
                <c:pt idx="13">
                  <c:v>-0.54</c:v>
                </c:pt>
                <c:pt idx="14">
                  <c:v>-0.54</c:v>
                </c:pt>
                <c:pt idx="15">
                  <c:v>-0.54</c:v>
                </c:pt>
                <c:pt idx="16">
                  <c:v>-0.54</c:v>
                </c:pt>
                <c:pt idx="17">
                  <c:v>-0.54</c:v>
                </c:pt>
                <c:pt idx="18">
                  <c:v>-0.54</c:v>
                </c:pt>
                <c:pt idx="19">
                  <c:v>-0.54</c:v>
                </c:pt>
                <c:pt idx="20">
                  <c:v>-0.54</c:v>
                </c:pt>
              </c:numCache>
            </c:numRef>
          </c:val>
          <c:extLst>
            <c:ext xmlns:c16="http://schemas.microsoft.com/office/drawing/2014/chart" uri="{C3380CC4-5D6E-409C-BE32-E72D297353CC}">
              <c16:uniqueId val="{00000002-04A8-4177-BB48-8FD7C5AB59AC}"/>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4.6960576338018048E-2"/>
          <c:y val="0.88904297508930297"/>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doughnutChart>
        <c:varyColors val="1"/>
        <c:ser>
          <c:idx val="0"/>
          <c:order val="0"/>
          <c:tx>
            <c:strRef>
              <c:f>Sheet1!$A$2</c:f>
              <c:strCache>
                <c:ptCount val="1"/>
                <c:pt idx="0">
                  <c:v>Camden</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2-2542-40EB-8EDA-07035534AFCB}"/>
              </c:ext>
            </c:extLst>
          </c:dPt>
          <c:dPt>
            <c:idx val="1"/>
            <c:bubble3D val="0"/>
            <c:spPr>
              <a:solidFill>
                <a:schemeClr val="dk1">
                  <a:tint val="55000"/>
                </a:schemeClr>
              </a:solidFill>
              <a:ln w="19050">
                <a:solidFill>
                  <a:schemeClr val="lt1"/>
                </a:solidFill>
              </a:ln>
              <a:effectLst/>
            </c:spPr>
            <c:extLst>
              <c:ext xmlns:c16="http://schemas.microsoft.com/office/drawing/2014/chart" uri="{C3380CC4-5D6E-409C-BE32-E72D297353CC}">
                <c16:uniqueId val="{00000003-2542-40EB-8EDA-07035534AFCB}"/>
              </c:ext>
            </c:extLst>
          </c:dPt>
          <c:dPt>
            <c:idx val="2"/>
            <c:bubble3D val="0"/>
            <c:spPr>
              <a:solidFill>
                <a:schemeClr val="dk1">
                  <a:tint val="75000"/>
                </a:schemeClr>
              </a:solidFill>
              <a:ln w="19050">
                <a:solidFill>
                  <a:schemeClr val="lt1"/>
                </a:solidFill>
              </a:ln>
              <a:effectLst/>
            </c:spPr>
            <c:extLst>
              <c:ext xmlns:c16="http://schemas.microsoft.com/office/drawing/2014/chart" uri="{C3380CC4-5D6E-409C-BE32-E72D297353CC}">
                <c16:uniqueId val="{00000004-2542-40EB-8EDA-07035534AFCB}"/>
              </c:ext>
            </c:extLst>
          </c:dPt>
          <c:dPt>
            <c:idx val="3"/>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5-2542-40EB-8EDA-07035534AFCB}"/>
              </c:ext>
            </c:extLst>
          </c:dPt>
          <c:dPt>
            <c:idx val="4"/>
            <c:bubble3D val="0"/>
            <c:spPr>
              <a:solidFill>
                <a:schemeClr val="dk1">
                  <a:tint val="30000"/>
                </a:schemeClr>
              </a:solidFill>
              <a:ln w="19050">
                <a:solidFill>
                  <a:schemeClr val="lt1"/>
                </a:solidFill>
              </a:ln>
              <a:effectLst/>
            </c:spPr>
            <c:extLst>
              <c:ext xmlns:c16="http://schemas.microsoft.com/office/drawing/2014/chart" uri="{C3380CC4-5D6E-409C-BE32-E72D297353CC}">
                <c16:uniqueId val="{00000006-2542-40EB-8EDA-07035534AFCB}"/>
              </c:ext>
            </c:extLst>
          </c:dPt>
          <c:dPt>
            <c:idx val="5"/>
            <c:bubble3D val="0"/>
            <c:spPr>
              <a:solidFill>
                <a:schemeClr val="dk1">
                  <a:tint val="60000"/>
                </a:schemeClr>
              </a:solidFill>
              <a:ln w="19050">
                <a:solidFill>
                  <a:schemeClr val="lt1"/>
                </a:solidFill>
              </a:ln>
              <a:effectLst/>
            </c:spPr>
            <c:extLst>
              <c:ext xmlns:c16="http://schemas.microsoft.com/office/drawing/2014/chart" uri="{C3380CC4-5D6E-409C-BE32-E72D297353CC}">
                <c16:uniqueId val="{00000001-2542-40EB-8EDA-07035534AFCB}"/>
              </c:ext>
            </c:extLst>
          </c:dPt>
          <c:dPt>
            <c:idx val="6"/>
            <c:bubble3D val="0"/>
            <c:spPr>
              <a:solidFill>
                <a:schemeClr val="dk1">
                  <a:tint val="80000"/>
                </a:schemeClr>
              </a:solidFill>
              <a:ln w="19050">
                <a:solidFill>
                  <a:schemeClr val="lt1"/>
                </a:solidFill>
              </a:ln>
              <a:effectLst/>
            </c:spPr>
            <c:extLst>
              <c:ext xmlns:c16="http://schemas.microsoft.com/office/drawing/2014/chart" uri="{C3380CC4-5D6E-409C-BE32-E72D297353CC}">
                <c16:uniqueId val="{0000000C-F0C0-405E-9C47-5C1E6BE72BDF}"/>
              </c:ext>
            </c:extLst>
          </c:dPt>
          <c:dLbls>
            <c:dLbl>
              <c:idx val="0"/>
              <c:layout>
                <c:manualLayout>
                  <c:x val="0.10625"/>
                  <c:y val="-2.109374870240231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542-40EB-8EDA-07035534AFCB}"/>
                </c:ext>
              </c:extLst>
            </c:dLbl>
            <c:dLbl>
              <c:idx val="1"/>
              <c:layout>
                <c:manualLayout>
                  <c:x val="5.6250000000000001E-2"/>
                  <c:y val="6.562499596302910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542-40EB-8EDA-07035534AFCB}"/>
                </c:ext>
              </c:extLst>
            </c:dLbl>
            <c:dLbl>
              <c:idx val="2"/>
              <c:layout>
                <c:manualLayout>
                  <c:x val="-9.8437499999999997E-2"/>
                  <c:y val="1.6406248990757322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542-40EB-8EDA-07035534AFCB}"/>
                </c:ext>
              </c:extLst>
            </c:dLbl>
            <c:dLbl>
              <c:idx val="3"/>
              <c:layout>
                <c:manualLayout>
                  <c:x val="-0.10000000000000002"/>
                  <c:y val="1.4062499134934847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542-40EB-8EDA-07035534AFCB}"/>
                </c:ext>
              </c:extLst>
            </c:dLbl>
            <c:dLbl>
              <c:idx val="4"/>
              <c:layout>
                <c:manualLayout>
                  <c:x val="-0.10781250000000001"/>
                  <c:y val="-4.9218746972271965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542-40EB-8EDA-07035534AFCB}"/>
                </c:ext>
              </c:extLst>
            </c:dLbl>
            <c:dLbl>
              <c:idx val="5"/>
              <c:layout>
                <c:manualLayout>
                  <c:x val="-4.6874999999999998E-3"/>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542-40EB-8EDA-07035534AFCB}"/>
                </c:ext>
              </c:extLst>
            </c:dLbl>
            <c:dLbl>
              <c:idx val="6"/>
              <c:layout>
                <c:manualLayout>
                  <c:x val="7.0312500000000056E-2"/>
                  <c:y val="-8.4374994809609083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0C0-405E-9C47-5C1E6BE72B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Sheet1!$B$1:$H$1</c:f>
              <c:strCache>
                <c:ptCount val="7"/>
                <c:pt idx="0">
                  <c:v>Alcohol</c:v>
                </c:pt>
                <c:pt idx="1">
                  <c:v>Cocaine/Crack</c:v>
                </c:pt>
                <c:pt idx="2">
                  <c:v>Heroin</c:v>
                </c:pt>
                <c:pt idx="3">
                  <c:v>Other Opiates</c:v>
                </c:pt>
                <c:pt idx="4">
                  <c:v>Marijuana/Hashish</c:v>
                </c:pt>
                <c:pt idx="5">
                  <c:v>Methamphetamines</c:v>
                </c:pt>
                <c:pt idx="6">
                  <c:v>Unknown/Other Drugs</c:v>
                </c:pt>
              </c:strCache>
            </c:strRef>
          </c:cat>
          <c:val>
            <c:numRef>
              <c:f>Sheet1!$B$2:$H$2</c:f>
              <c:numCache>
                <c:formatCode>0%</c:formatCode>
                <c:ptCount val="7"/>
                <c:pt idx="0">
                  <c:v>0.32</c:v>
                </c:pt>
                <c:pt idx="1">
                  <c:v>0.1</c:v>
                </c:pt>
                <c:pt idx="2">
                  <c:v>0.31</c:v>
                </c:pt>
                <c:pt idx="3">
                  <c:v>0.14000000000000001</c:v>
                </c:pt>
                <c:pt idx="4">
                  <c:v>0.06</c:v>
                </c:pt>
                <c:pt idx="5">
                  <c:v>0.02</c:v>
                </c:pt>
                <c:pt idx="6">
                  <c:v>0.06</c:v>
                </c:pt>
              </c:numCache>
            </c:numRef>
          </c:val>
          <c:extLst>
            <c:ext xmlns:c16="http://schemas.microsoft.com/office/drawing/2014/chart" uri="{C3380CC4-5D6E-409C-BE32-E72D297353CC}">
              <c16:uniqueId val="{00000000-2542-40EB-8EDA-07035534AFCB}"/>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barChart>
        <c:barDir val="bar"/>
        <c:grouping val="clustered"/>
        <c:varyColors val="1"/>
        <c:ser>
          <c:idx val="0"/>
          <c:order val="0"/>
          <c:tx>
            <c:strRef>
              <c:f>Sheet1!$B$1</c:f>
              <c:strCache>
                <c:ptCount val="1"/>
                <c:pt idx="0">
                  <c:v># of Programs</c:v>
                </c:pt>
              </c:strCache>
            </c:strRef>
          </c:tx>
          <c:spPr>
            <a:solidFill>
              <a:schemeClr val="bg1">
                <a:lumMod val="65000"/>
              </a:schemeClr>
            </a:solidFill>
          </c:spPr>
          <c:invertIfNegative val="0"/>
          <c:dPt>
            <c:idx val="0"/>
            <c:invertIfNegative val="0"/>
            <c:bubble3D val="0"/>
            <c:spPr>
              <a:solidFill>
                <a:schemeClr val="bg1">
                  <a:lumMod val="65000"/>
                </a:schemeClr>
              </a:solidFill>
              <a:ln>
                <a:noFill/>
              </a:ln>
              <a:effectLst/>
            </c:spPr>
            <c:extLst>
              <c:ext xmlns:c16="http://schemas.microsoft.com/office/drawing/2014/chart" uri="{C3380CC4-5D6E-409C-BE32-E72D297353CC}">
                <c16:uniqueId val="{00000001-69C9-402B-95AD-BB01203BDF94}"/>
              </c:ext>
            </c:extLst>
          </c:dPt>
          <c:dPt>
            <c:idx val="1"/>
            <c:invertIfNegative val="0"/>
            <c:bubble3D val="0"/>
            <c:spPr>
              <a:solidFill>
                <a:schemeClr val="bg1">
                  <a:lumMod val="65000"/>
                </a:schemeClr>
              </a:solidFill>
              <a:ln>
                <a:noFill/>
              </a:ln>
              <a:effectLst/>
            </c:spPr>
            <c:extLst>
              <c:ext xmlns:c16="http://schemas.microsoft.com/office/drawing/2014/chart" uri="{C3380CC4-5D6E-409C-BE32-E72D297353CC}">
                <c16:uniqueId val="{00000003-69C9-402B-95AD-BB01203BDF94}"/>
              </c:ext>
            </c:extLst>
          </c:dPt>
          <c:dPt>
            <c:idx val="2"/>
            <c:invertIfNegative val="0"/>
            <c:bubble3D val="0"/>
            <c:spPr>
              <a:solidFill>
                <a:schemeClr val="bg1">
                  <a:lumMod val="65000"/>
                </a:schemeClr>
              </a:solidFill>
              <a:ln>
                <a:noFill/>
              </a:ln>
              <a:effectLst/>
            </c:spPr>
            <c:extLst>
              <c:ext xmlns:c16="http://schemas.microsoft.com/office/drawing/2014/chart" uri="{C3380CC4-5D6E-409C-BE32-E72D297353CC}">
                <c16:uniqueId val="{00000005-69C9-402B-95AD-BB01203BDF94}"/>
              </c:ext>
            </c:extLst>
          </c:dPt>
          <c:dPt>
            <c:idx val="3"/>
            <c:invertIfNegative val="0"/>
            <c:bubble3D val="0"/>
            <c:spPr>
              <a:solidFill>
                <a:schemeClr val="bg1">
                  <a:lumMod val="65000"/>
                </a:schemeClr>
              </a:solidFill>
              <a:ln>
                <a:noFill/>
              </a:ln>
              <a:effectLst/>
            </c:spPr>
            <c:extLst>
              <c:ext xmlns:c16="http://schemas.microsoft.com/office/drawing/2014/chart" uri="{C3380CC4-5D6E-409C-BE32-E72D297353CC}">
                <c16:uniqueId val="{00000007-69C9-402B-95AD-BB01203BDF94}"/>
              </c:ext>
            </c:extLst>
          </c:dPt>
          <c:dPt>
            <c:idx val="4"/>
            <c:invertIfNegative val="0"/>
            <c:bubble3D val="0"/>
            <c:spPr>
              <a:solidFill>
                <a:schemeClr val="bg1">
                  <a:lumMod val="65000"/>
                </a:schemeClr>
              </a:solidFill>
              <a:ln>
                <a:noFill/>
              </a:ln>
              <a:effectLst/>
            </c:spPr>
            <c:extLst>
              <c:ext xmlns:c16="http://schemas.microsoft.com/office/drawing/2014/chart" uri="{C3380CC4-5D6E-409C-BE32-E72D297353CC}">
                <c16:uniqueId val="{00000009-69C9-402B-95AD-BB01203BDF94}"/>
              </c:ext>
            </c:extLst>
          </c:dPt>
          <c:dPt>
            <c:idx val="5"/>
            <c:invertIfNegative val="0"/>
            <c:bubble3D val="0"/>
            <c:spPr>
              <a:solidFill>
                <a:schemeClr val="bg1">
                  <a:lumMod val="65000"/>
                </a:schemeClr>
              </a:solidFill>
              <a:ln>
                <a:noFill/>
              </a:ln>
              <a:effectLst/>
            </c:spPr>
            <c:extLst>
              <c:ext xmlns:c16="http://schemas.microsoft.com/office/drawing/2014/chart" uri="{C3380CC4-5D6E-409C-BE32-E72D297353CC}">
                <c16:uniqueId val="{0000000B-69C9-402B-95AD-BB01203BDF94}"/>
              </c:ext>
            </c:extLst>
          </c:dPt>
          <c:dPt>
            <c:idx val="6"/>
            <c:invertIfNegative val="0"/>
            <c:bubble3D val="0"/>
            <c:spPr>
              <a:solidFill>
                <a:schemeClr val="bg1">
                  <a:lumMod val="65000"/>
                </a:schemeClr>
              </a:solidFill>
              <a:ln>
                <a:noFill/>
              </a:ln>
              <a:effectLst/>
            </c:spPr>
            <c:extLst>
              <c:ext xmlns:c16="http://schemas.microsoft.com/office/drawing/2014/chart" uri="{C3380CC4-5D6E-409C-BE32-E72D297353CC}">
                <c16:uniqueId val="{0000000D-69C9-402B-95AD-BB01203BDF94}"/>
              </c:ext>
            </c:extLst>
          </c:dPt>
          <c:dPt>
            <c:idx val="7"/>
            <c:invertIfNegative val="0"/>
            <c:bubble3D val="0"/>
            <c:spPr>
              <a:solidFill>
                <a:schemeClr val="bg1">
                  <a:lumMod val="65000"/>
                </a:schemeClr>
              </a:solidFill>
              <a:ln>
                <a:noFill/>
              </a:ln>
              <a:effectLst/>
            </c:spPr>
            <c:extLst>
              <c:ext xmlns:c16="http://schemas.microsoft.com/office/drawing/2014/chart" uri="{C3380CC4-5D6E-409C-BE32-E72D297353CC}">
                <c16:uniqueId val="{0000000F-69C9-402B-95AD-BB01203BDF94}"/>
              </c:ext>
            </c:extLst>
          </c:dPt>
          <c:dPt>
            <c:idx val="8"/>
            <c:invertIfNegative val="0"/>
            <c:bubble3D val="0"/>
            <c:spPr>
              <a:solidFill>
                <a:schemeClr val="bg1">
                  <a:lumMod val="65000"/>
                </a:schemeClr>
              </a:solidFill>
              <a:ln>
                <a:noFill/>
              </a:ln>
              <a:effectLst/>
            </c:spPr>
            <c:extLst>
              <c:ext xmlns:c16="http://schemas.microsoft.com/office/drawing/2014/chart" uri="{C3380CC4-5D6E-409C-BE32-E72D297353CC}">
                <c16:uniqueId val="{00000011-69C9-402B-95AD-BB01203BDF94}"/>
              </c:ext>
            </c:extLst>
          </c:dPt>
          <c:dPt>
            <c:idx val="9"/>
            <c:invertIfNegative val="0"/>
            <c:bubble3D val="0"/>
            <c:spPr>
              <a:solidFill>
                <a:schemeClr val="bg1">
                  <a:lumMod val="65000"/>
                </a:schemeClr>
              </a:solidFill>
              <a:ln>
                <a:noFill/>
              </a:ln>
              <a:effectLst/>
            </c:spPr>
            <c:extLst>
              <c:ext xmlns:c16="http://schemas.microsoft.com/office/drawing/2014/chart" uri="{C3380CC4-5D6E-409C-BE32-E72D297353CC}">
                <c16:uniqueId val="{00000013-69C9-402B-95AD-BB01203BDF94}"/>
              </c:ext>
            </c:extLst>
          </c:dPt>
          <c:dPt>
            <c:idx val="10"/>
            <c:invertIfNegative val="0"/>
            <c:bubble3D val="0"/>
            <c:spPr>
              <a:solidFill>
                <a:schemeClr val="bg1">
                  <a:lumMod val="65000"/>
                </a:schemeClr>
              </a:solidFill>
              <a:ln>
                <a:noFill/>
              </a:ln>
              <a:effectLst/>
            </c:spPr>
            <c:extLst>
              <c:ext xmlns:c16="http://schemas.microsoft.com/office/drawing/2014/chart" uri="{C3380CC4-5D6E-409C-BE32-E72D297353CC}">
                <c16:uniqueId val="{00000015-69C9-402B-95AD-BB01203BDF94}"/>
              </c:ext>
            </c:extLst>
          </c:dPt>
          <c:dPt>
            <c:idx val="11"/>
            <c:invertIfNegative val="0"/>
            <c:bubble3D val="0"/>
            <c:spPr>
              <a:solidFill>
                <a:schemeClr val="bg1">
                  <a:lumMod val="65000"/>
                </a:schemeClr>
              </a:solidFill>
              <a:ln>
                <a:noFill/>
              </a:ln>
              <a:effectLst/>
            </c:spPr>
            <c:extLst>
              <c:ext xmlns:c16="http://schemas.microsoft.com/office/drawing/2014/chart" uri="{C3380CC4-5D6E-409C-BE32-E72D297353CC}">
                <c16:uniqueId val="{00000017-69C9-402B-95AD-BB01203BDF94}"/>
              </c:ext>
            </c:extLst>
          </c:dPt>
          <c:dPt>
            <c:idx val="12"/>
            <c:invertIfNegative val="0"/>
            <c:bubble3D val="0"/>
            <c:spPr>
              <a:solidFill>
                <a:schemeClr val="bg1">
                  <a:lumMod val="65000"/>
                </a:schemeClr>
              </a:solidFill>
              <a:ln>
                <a:noFill/>
              </a:ln>
              <a:effectLst/>
            </c:spPr>
            <c:extLst>
              <c:ext xmlns:c16="http://schemas.microsoft.com/office/drawing/2014/chart" uri="{C3380CC4-5D6E-409C-BE32-E72D297353CC}">
                <c16:uniqueId val="{00000019-69C9-402B-95AD-BB01203BDF94}"/>
              </c:ext>
            </c:extLst>
          </c:dPt>
          <c:dPt>
            <c:idx val="13"/>
            <c:invertIfNegative val="0"/>
            <c:bubble3D val="0"/>
            <c:spPr>
              <a:solidFill>
                <a:schemeClr val="bg1">
                  <a:lumMod val="65000"/>
                </a:schemeClr>
              </a:solidFill>
              <a:ln>
                <a:noFill/>
              </a:ln>
              <a:effectLst/>
            </c:spPr>
            <c:extLst>
              <c:ext xmlns:c16="http://schemas.microsoft.com/office/drawing/2014/chart" uri="{C3380CC4-5D6E-409C-BE32-E72D297353CC}">
                <c16:uniqueId val="{0000001B-69C9-402B-95AD-BB01203BDF94}"/>
              </c:ext>
            </c:extLst>
          </c:dPt>
          <c:dPt>
            <c:idx val="14"/>
            <c:invertIfNegative val="0"/>
            <c:bubble3D val="0"/>
            <c:spPr>
              <a:solidFill>
                <a:schemeClr val="bg1">
                  <a:lumMod val="65000"/>
                </a:schemeClr>
              </a:solidFill>
              <a:ln>
                <a:noFill/>
              </a:ln>
              <a:effectLst/>
            </c:spPr>
            <c:extLst>
              <c:ext xmlns:c16="http://schemas.microsoft.com/office/drawing/2014/chart" uri="{C3380CC4-5D6E-409C-BE32-E72D297353CC}">
                <c16:uniqueId val="{0000001D-69C9-402B-95AD-BB01203BDF94}"/>
              </c:ext>
            </c:extLst>
          </c:dPt>
          <c:dPt>
            <c:idx val="15"/>
            <c:invertIfNegative val="0"/>
            <c:bubble3D val="0"/>
            <c:spPr>
              <a:solidFill>
                <a:schemeClr val="bg1">
                  <a:lumMod val="65000"/>
                </a:schemeClr>
              </a:solidFill>
              <a:ln>
                <a:noFill/>
              </a:ln>
              <a:effectLst/>
            </c:spPr>
            <c:extLst>
              <c:ext xmlns:c16="http://schemas.microsoft.com/office/drawing/2014/chart" uri="{C3380CC4-5D6E-409C-BE32-E72D297353CC}">
                <c16:uniqueId val="{0000001F-69C9-402B-95AD-BB01203BDF94}"/>
              </c:ext>
            </c:extLst>
          </c:dPt>
          <c:dPt>
            <c:idx val="16"/>
            <c:invertIfNegative val="0"/>
            <c:bubble3D val="0"/>
            <c:spPr>
              <a:solidFill>
                <a:schemeClr val="bg1">
                  <a:lumMod val="65000"/>
                </a:schemeClr>
              </a:solidFill>
              <a:ln>
                <a:noFill/>
              </a:ln>
              <a:effectLst/>
            </c:spPr>
            <c:extLst>
              <c:ext xmlns:c16="http://schemas.microsoft.com/office/drawing/2014/chart" uri="{C3380CC4-5D6E-409C-BE32-E72D297353CC}">
                <c16:uniqueId val="{00000021-69C9-402B-95AD-BB01203BDF94}"/>
              </c:ext>
            </c:extLst>
          </c:dPt>
          <c:dPt>
            <c:idx val="17"/>
            <c:invertIfNegative val="0"/>
            <c:bubble3D val="0"/>
            <c:spPr>
              <a:solidFill>
                <a:schemeClr val="bg1">
                  <a:lumMod val="65000"/>
                </a:schemeClr>
              </a:solidFill>
              <a:ln>
                <a:noFill/>
              </a:ln>
              <a:effectLst/>
            </c:spPr>
            <c:extLst>
              <c:ext xmlns:c16="http://schemas.microsoft.com/office/drawing/2014/chart" uri="{C3380CC4-5D6E-409C-BE32-E72D297353CC}">
                <c16:uniqueId val="{00000023-69C9-402B-95AD-BB01203BDF94}"/>
              </c:ext>
            </c:extLst>
          </c:dPt>
          <c:dPt>
            <c:idx val="18"/>
            <c:invertIfNegative val="0"/>
            <c:bubble3D val="0"/>
            <c:spPr>
              <a:solidFill>
                <a:schemeClr val="bg1">
                  <a:lumMod val="65000"/>
                </a:schemeClr>
              </a:solidFill>
              <a:ln>
                <a:noFill/>
              </a:ln>
              <a:effectLst/>
            </c:spPr>
            <c:extLst>
              <c:ext xmlns:c16="http://schemas.microsoft.com/office/drawing/2014/chart" uri="{C3380CC4-5D6E-409C-BE32-E72D297353CC}">
                <c16:uniqueId val="{00000025-69C9-402B-95AD-BB01203BDF94}"/>
              </c:ext>
            </c:extLst>
          </c:dPt>
          <c:dPt>
            <c:idx val="19"/>
            <c:invertIfNegative val="0"/>
            <c:bubble3D val="0"/>
            <c:spPr>
              <a:solidFill>
                <a:schemeClr val="bg1">
                  <a:lumMod val="65000"/>
                </a:schemeClr>
              </a:solidFill>
              <a:ln>
                <a:noFill/>
              </a:ln>
              <a:effectLst/>
            </c:spPr>
            <c:extLst>
              <c:ext xmlns:c16="http://schemas.microsoft.com/office/drawing/2014/chart" uri="{C3380CC4-5D6E-409C-BE32-E72D297353CC}">
                <c16:uniqueId val="{00000027-69C9-402B-95AD-BB01203BDF94}"/>
              </c:ext>
            </c:extLst>
          </c:dPt>
          <c:dPt>
            <c:idx val="20"/>
            <c:invertIfNegative val="0"/>
            <c:bubble3D val="0"/>
            <c:spPr>
              <a:solidFill>
                <a:schemeClr val="bg1">
                  <a:lumMod val="65000"/>
                </a:schemeClr>
              </a:solidFill>
              <a:ln>
                <a:noFill/>
              </a:ln>
              <a:effectLst/>
            </c:spPr>
            <c:extLst>
              <c:ext xmlns:c16="http://schemas.microsoft.com/office/drawing/2014/chart" uri="{C3380CC4-5D6E-409C-BE32-E72D297353CC}">
                <c16:uniqueId val="{00000029-69C9-402B-95AD-BB01203BDF94}"/>
              </c:ext>
            </c:extLst>
          </c:dPt>
          <c:dPt>
            <c:idx val="21"/>
            <c:invertIfNegative val="0"/>
            <c:bubble3D val="0"/>
            <c:spPr>
              <a:solidFill>
                <a:schemeClr val="bg1">
                  <a:lumMod val="65000"/>
                </a:schemeClr>
              </a:solidFill>
              <a:ln>
                <a:noFill/>
              </a:ln>
              <a:effectLst/>
            </c:spPr>
            <c:extLst>
              <c:ext xmlns:c16="http://schemas.microsoft.com/office/drawing/2014/chart" uri="{C3380CC4-5D6E-409C-BE32-E72D297353CC}">
                <c16:uniqueId val="{0000002B-C780-40EB-AB71-77D3A79E6F9C}"/>
              </c:ext>
            </c:extLst>
          </c:dPt>
          <c:dPt>
            <c:idx val="22"/>
            <c:invertIfNegative val="0"/>
            <c:bubble3D val="0"/>
            <c:spPr>
              <a:solidFill>
                <a:schemeClr val="bg1">
                  <a:lumMod val="65000"/>
                </a:schemeClr>
              </a:solidFill>
              <a:ln>
                <a:noFill/>
              </a:ln>
              <a:effectLst/>
            </c:spPr>
            <c:extLst>
              <c:ext xmlns:c16="http://schemas.microsoft.com/office/drawing/2014/chart" uri="{C3380CC4-5D6E-409C-BE32-E72D297353CC}">
                <c16:uniqueId val="{0000002D-C780-40EB-AB71-77D3A79E6F9C}"/>
              </c:ext>
            </c:extLst>
          </c:dPt>
          <c:dPt>
            <c:idx val="23"/>
            <c:invertIfNegative val="0"/>
            <c:bubble3D val="0"/>
            <c:spPr>
              <a:solidFill>
                <a:schemeClr val="bg1">
                  <a:lumMod val="65000"/>
                </a:schemeClr>
              </a:solidFill>
              <a:ln>
                <a:noFill/>
              </a:ln>
              <a:effectLst/>
            </c:spPr>
            <c:extLst>
              <c:ext xmlns:c16="http://schemas.microsoft.com/office/drawing/2014/chart" uri="{C3380CC4-5D6E-409C-BE32-E72D297353CC}">
                <c16:uniqueId val="{0000002F-C780-40EB-AB71-77D3A79E6F9C}"/>
              </c:ext>
            </c:extLst>
          </c:dPt>
          <c:dPt>
            <c:idx val="24"/>
            <c:invertIfNegative val="0"/>
            <c:bubble3D val="0"/>
            <c:spPr>
              <a:solidFill>
                <a:schemeClr val="bg1">
                  <a:lumMod val="65000"/>
                </a:schemeClr>
              </a:solidFill>
              <a:ln>
                <a:noFill/>
              </a:ln>
              <a:effectLst/>
            </c:spPr>
            <c:extLst>
              <c:ext xmlns:c16="http://schemas.microsoft.com/office/drawing/2014/chart" uri="{C3380CC4-5D6E-409C-BE32-E72D297353CC}">
                <c16:uniqueId val="{00000031-C780-40EB-AB71-77D3A79E6F9C}"/>
              </c:ext>
            </c:extLst>
          </c:dPt>
          <c:dPt>
            <c:idx val="25"/>
            <c:invertIfNegative val="0"/>
            <c:bubble3D val="0"/>
            <c:spPr>
              <a:solidFill>
                <a:schemeClr val="bg1">
                  <a:lumMod val="65000"/>
                </a:schemeClr>
              </a:solidFill>
              <a:ln>
                <a:noFill/>
              </a:ln>
              <a:effectLst/>
            </c:spPr>
            <c:extLst>
              <c:ext xmlns:c16="http://schemas.microsoft.com/office/drawing/2014/chart" uri="{C3380CC4-5D6E-409C-BE32-E72D297353CC}">
                <c16:uniqueId val="{00000033-C780-40EB-AB71-77D3A79E6F9C}"/>
              </c:ext>
            </c:extLst>
          </c:dPt>
          <c:dPt>
            <c:idx val="26"/>
            <c:invertIfNegative val="0"/>
            <c:bubble3D val="0"/>
            <c:spPr>
              <a:solidFill>
                <a:schemeClr val="bg1">
                  <a:lumMod val="65000"/>
                </a:schemeClr>
              </a:solidFill>
              <a:ln>
                <a:noFill/>
              </a:ln>
              <a:effectLst/>
            </c:spPr>
            <c:extLst>
              <c:ext xmlns:c16="http://schemas.microsoft.com/office/drawing/2014/chart" uri="{C3380CC4-5D6E-409C-BE32-E72D297353CC}">
                <c16:uniqueId val="{00000035-C780-40EB-AB71-77D3A79E6F9C}"/>
              </c:ext>
            </c:extLst>
          </c:dPt>
          <c:dPt>
            <c:idx val="27"/>
            <c:invertIfNegative val="0"/>
            <c:bubble3D val="0"/>
            <c:spPr>
              <a:solidFill>
                <a:schemeClr val="bg1">
                  <a:lumMod val="65000"/>
                </a:schemeClr>
              </a:solidFill>
              <a:ln>
                <a:noFill/>
              </a:ln>
              <a:effectLst/>
            </c:spPr>
            <c:extLst>
              <c:ext xmlns:c16="http://schemas.microsoft.com/office/drawing/2014/chart" uri="{C3380CC4-5D6E-409C-BE32-E72D297353CC}">
                <c16:uniqueId val="{00000037-C780-40EB-AB71-77D3A79E6F9C}"/>
              </c:ext>
            </c:extLst>
          </c:dPt>
          <c:dPt>
            <c:idx val="28"/>
            <c:invertIfNegative val="0"/>
            <c:bubble3D val="0"/>
            <c:spPr>
              <a:solidFill>
                <a:schemeClr val="bg1">
                  <a:lumMod val="65000"/>
                </a:schemeClr>
              </a:solidFill>
              <a:ln>
                <a:noFill/>
              </a:ln>
              <a:effectLst/>
            </c:spPr>
            <c:extLst>
              <c:ext xmlns:c16="http://schemas.microsoft.com/office/drawing/2014/chart" uri="{C3380CC4-5D6E-409C-BE32-E72D297353CC}">
                <c16:uniqueId val="{00000039-C780-40EB-AB71-77D3A79E6F9C}"/>
              </c:ext>
            </c:extLst>
          </c:dPt>
          <c:dPt>
            <c:idx val="29"/>
            <c:invertIfNegative val="0"/>
            <c:bubble3D val="0"/>
            <c:spPr>
              <a:solidFill>
                <a:schemeClr val="bg1">
                  <a:lumMod val="65000"/>
                </a:schemeClr>
              </a:solidFill>
              <a:ln>
                <a:noFill/>
              </a:ln>
              <a:effectLst/>
            </c:spPr>
            <c:extLst>
              <c:ext xmlns:c16="http://schemas.microsoft.com/office/drawing/2014/chart" uri="{C3380CC4-5D6E-409C-BE32-E72D297353CC}">
                <c16:uniqueId val="{0000003B-601C-4295-83FA-435C7AABE298}"/>
              </c:ext>
            </c:extLst>
          </c:dPt>
          <c:dPt>
            <c:idx val="30"/>
            <c:invertIfNegative val="0"/>
            <c:bubble3D val="0"/>
            <c:spPr>
              <a:solidFill>
                <a:schemeClr val="bg1">
                  <a:lumMod val="65000"/>
                </a:schemeClr>
              </a:solidFill>
              <a:ln>
                <a:noFill/>
              </a:ln>
              <a:effectLst/>
            </c:spPr>
            <c:extLst>
              <c:ext xmlns:c16="http://schemas.microsoft.com/office/drawing/2014/chart" uri="{C3380CC4-5D6E-409C-BE32-E72D297353CC}">
                <c16:uniqueId val="{0000003D-601C-4295-83FA-435C7AABE298}"/>
              </c:ext>
            </c:extLst>
          </c:dPt>
          <c:dPt>
            <c:idx val="31"/>
            <c:invertIfNegative val="0"/>
            <c:bubble3D val="0"/>
            <c:spPr>
              <a:solidFill>
                <a:schemeClr val="bg1">
                  <a:lumMod val="65000"/>
                </a:schemeClr>
              </a:solidFill>
              <a:ln>
                <a:noFill/>
              </a:ln>
              <a:effectLst/>
            </c:spPr>
            <c:extLst>
              <c:ext xmlns:c16="http://schemas.microsoft.com/office/drawing/2014/chart" uri="{C3380CC4-5D6E-409C-BE32-E72D297353CC}">
                <c16:uniqueId val="{0000003F-601C-4295-83FA-435C7AABE298}"/>
              </c:ext>
            </c:extLst>
          </c:dPt>
          <c:dPt>
            <c:idx val="32"/>
            <c:invertIfNegative val="0"/>
            <c:bubble3D val="0"/>
            <c:spPr>
              <a:solidFill>
                <a:schemeClr val="bg1">
                  <a:lumMod val="65000"/>
                </a:schemeClr>
              </a:solidFill>
              <a:ln>
                <a:noFill/>
              </a:ln>
              <a:effectLst/>
            </c:spPr>
            <c:extLst>
              <c:ext xmlns:c16="http://schemas.microsoft.com/office/drawing/2014/chart" uri="{C3380CC4-5D6E-409C-BE32-E72D297353CC}">
                <c16:uniqueId val="{00000041-601C-4295-83FA-435C7AABE298}"/>
              </c:ext>
            </c:extLst>
          </c:dPt>
          <c:dPt>
            <c:idx val="33"/>
            <c:invertIfNegative val="0"/>
            <c:bubble3D val="0"/>
            <c:spPr>
              <a:solidFill>
                <a:schemeClr val="bg1">
                  <a:lumMod val="65000"/>
                </a:schemeClr>
              </a:solidFill>
              <a:ln>
                <a:noFill/>
              </a:ln>
              <a:effectLst/>
            </c:spPr>
            <c:extLst>
              <c:ext xmlns:c16="http://schemas.microsoft.com/office/drawing/2014/chart" uri="{C3380CC4-5D6E-409C-BE32-E72D297353CC}">
                <c16:uniqueId val="{00000043-601C-4295-83FA-435C7AABE298}"/>
              </c:ext>
            </c:extLst>
          </c:dPt>
          <c:dPt>
            <c:idx val="34"/>
            <c:invertIfNegative val="0"/>
            <c:bubble3D val="0"/>
            <c:spPr>
              <a:solidFill>
                <a:schemeClr val="bg1">
                  <a:lumMod val="65000"/>
                </a:schemeClr>
              </a:solidFill>
              <a:ln>
                <a:noFill/>
              </a:ln>
              <a:effectLst/>
            </c:spPr>
            <c:extLst>
              <c:ext xmlns:c16="http://schemas.microsoft.com/office/drawing/2014/chart" uri="{C3380CC4-5D6E-409C-BE32-E72D297353CC}">
                <c16:uniqueId val="{00000045-601C-4295-83FA-435C7AABE298}"/>
              </c:ext>
            </c:extLst>
          </c:dPt>
          <c:dPt>
            <c:idx val="35"/>
            <c:invertIfNegative val="0"/>
            <c:bubble3D val="0"/>
            <c:spPr>
              <a:solidFill>
                <a:schemeClr val="bg1">
                  <a:lumMod val="65000"/>
                </a:schemeClr>
              </a:solidFill>
              <a:ln>
                <a:noFill/>
              </a:ln>
              <a:effectLst/>
            </c:spPr>
            <c:extLst>
              <c:ext xmlns:c16="http://schemas.microsoft.com/office/drawing/2014/chart" uri="{C3380CC4-5D6E-409C-BE32-E72D297353CC}">
                <c16:uniqueId val="{00000047-601C-4295-83FA-435C7AABE298}"/>
              </c:ext>
            </c:extLst>
          </c:dPt>
          <c:dPt>
            <c:idx val="36"/>
            <c:invertIfNegative val="0"/>
            <c:bubble3D val="0"/>
            <c:spPr>
              <a:solidFill>
                <a:schemeClr val="bg1">
                  <a:lumMod val="65000"/>
                </a:schemeClr>
              </a:solidFill>
              <a:ln>
                <a:noFill/>
              </a:ln>
              <a:effectLst/>
            </c:spPr>
            <c:extLst>
              <c:ext xmlns:c16="http://schemas.microsoft.com/office/drawing/2014/chart" uri="{C3380CC4-5D6E-409C-BE32-E72D297353CC}">
                <c16:uniqueId val="{00000049-601C-4295-83FA-435C7AABE298}"/>
              </c:ext>
            </c:extLst>
          </c:dPt>
          <c:dPt>
            <c:idx val="37"/>
            <c:invertIfNegative val="0"/>
            <c:bubble3D val="0"/>
            <c:spPr>
              <a:solidFill>
                <a:schemeClr val="bg1">
                  <a:lumMod val="65000"/>
                </a:schemeClr>
              </a:solidFill>
              <a:ln>
                <a:noFill/>
              </a:ln>
              <a:effectLst/>
            </c:spPr>
            <c:extLst>
              <c:ext xmlns:c16="http://schemas.microsoft.com/office/drawing/2014/chart" uri="{C3380CC4-5D6E-409C-BE32-E72D297353CC}">
                <c16:uniqueId val="{0000004B-601C-4295-83FA-435C7AABE298}"/>
              </c:ext>
            </c:extLst>
          </c:dPt>
          <c:dPt>
            <c:idx val="38"/>
            <c:invertIfNegative val="0"/>
            <c:bubble3D val="0"/>
            <c:spPr>
              <a:solidFill>
                <a:schemeClr val="bg1">
                  <a:lumMod val="65000"/>
                </a:schemeClr>
              </a:solidFill>
              <a:ln>
                <a:noFill/>
              </a:ln>
              <a:effectLst/>
            </c:spPr>
            <c:extLst>
              <c:ext xmlns:c16="http://schemas.microsoft.com/office/drawing/2014/chart" uri="{C3380CC4-5D6E-409C-BE32-E72D297353CC}">
                <c16:uniqueId val="{0000004D-601C-4295-83FA-435C7AABE298}"/>
              </c:ext>
            </c:extLst>
          </c:dPt>
          <c:dPt>
            <c:idx val="39"/>
            <c:invertIfNegative val="0"/>
            <c:bubble3D val="0"/>
            <c:spPr>
              <a:solidFill>
                <a:schemeClr val="bg1">
                  <a:lumMod val="65000"/>
                </a:schemeClr>
              </a:solidFill>
              <a:ln>
                <a:noFill/>
              </a:ln>
              <a:effectLst/>
            </c:spPr>
            <c:extLst>
              <c:ext xmlns:c16="http://schemas.microsoft.com/office/drawing/2014/chart" uri="{C3380CC4-5D6E-409C-BE32-E72D297353CC}">
                <c16:uniqueId val="{0000004F-601C-4295-83FA-435C7AABE298}"/>
              </c:ext>
            </c:extLst>
          </c:dPt>
          <c:dPt>
            <c:idx val="40"/>
            <c:invertIfNegative val="0"/>
            <c:bubble3D val="0"/>
            <c:spPr>
              <a:solidFill>
                <a:schemeClr val="bg1">
                  <a:lumMod val="65000"/>
                </a:schemeClr>
              </a:solidFill>
              <a:ln>
                <a:noFill/>
              </a:ln>
              <a:effectLst/>
            </c:spPr>
            <c:extLst>
              <c:ext xmlns:c16="http://schemas.microsoft.com/office/drawing/2014/chart" uri="{C3380CC4-5D6E-409C-BE32-E72D297353CC}">
                <c16:uniqueId val="{00000051-601C-4295-83FA-435C7AABE298}"/>
              </c:ext>
            </c:extLst>
          </c:dPt>
          <c:dPt>
            <c:idx val="41"/>
            <c:invertIfNegative val="0"/>
            <c:bubble3D val="0"/>
            <c:spPr>
              <a:solidFill>
                <a:schemeClr val="bg1">
                  <a:lumMod val="65000"/>
                </a:schemeClr>
              </a:solidFill>
              <a:ln>
                <a:noFill/>
              </a:ln>
              <a:effectLst/>
            </c:spPr>
            <c:extLst>
              <c:ext xmlns:c16="http://schemas.microsoft.com/office/drawing/2014/chart" uri="{C3380CC4-5D6E-409C-BE32-E72D297353CC}">
                <c16:uniqueId val="{00000053-601C-4295-83FA-435C7AABE298}"/>
              </c:ext>
            </c:extLst>
          </c:dPt>
          <c:dPt>
            <c:idx val="42"/>
            <c:invertIfNegative val="0"/>
            <c:bubble3D val="0"/>
            <c:spPr>
              <a:solidFill>
                <a:schemeClr val="bg1">
                  <a:lumMod val="65000"/>
                </a:schemeClr>
              </a:solidFill>
              <a:ln>
                <a:noFill/>
              </a:ln>
              <a:effectLst/>
            </c:spPr>
            <c:extLst>
              <c:ext xmlns:c16="http://schemas.microsoft.com/office/drawing/2014/chart" uri="{C3380CC4-5D6E-409C-BE32-E72D297353CC}">
                <c16:uniqueId val="{00000055-601C-4295-83FA-435C7AABE298}"/>
              </c:ext>
            </c:extLst>
          </c:dPt>
          <c:dPt>
            <c:idx val="43"/>
            <c:invertIfNegative val="0"/>
            <c:bubble3D val="0"/>
            <c:spPr>
              <a:solidFill>
                <a:schemeClr val="bg1">
                  <a:lumMod val="65000"/>
                </a:schemeClr>
              </a:solidFill>
              <a:ln>
                <a:noFill/>
              </a:ln>
              <a:effectLst/>
            </c:spPr>
            <c:extLst>
              <c:ext xmlns:c16="http://schemas.microsoft.com/office/drawing/2014/chart" uri="{C3380CC4-5D6E-409C-BE32-E72D297353CC}">
                <c16:uniqueId val="{00000057-601C-4295-83FA-435C7AABE298}"/>
              </c:ext>
            </c:extLst>
          </c:dPt>
          <c:dPt>
            <c:idx val="44"/>
            <c:invertIfNegative val="0"/>
            <c:bubble3D val="0"/>
            <c:spPr>
              <a:solidFill>
                <a:schemeClr val="bg1">
                  <a:lumMod val="65000"/>
                </a:schemeClr>
              </a:solidFill>
              <a:ln>
                <a:noFill/>
              </a:ln>
              <a:effectLst/>
            </c:spPr>
            <c:extLst>
              <c:ext xmlns:c16="http://schemas.microsoft.com/office/drawing/2014/chart" uri="{C3380CC4-5D6E-409C-BE32-E72D297353CC}">
                <c16:uniqueId val="{00000059-601C-4295-83FA-435C7AABE29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Community Support Services (CSS)</c:v>
                </c:pt>
                <c:pt idx="1">
                  <c:v>Residential Services</c:v>
                </c:pt>
                <c:pt idx="2">
                  <c:v>Intensive Outpatient Tx and Support Services (IOTSS)</c:v>
                </c:pt>
                <c:pt idx="3">
                  <c:v>Partial Care</c:v>
                </c:pt>
                <c:pt idx="4">
                  <c:v>Homeless Services (PATH)</c:v>
                </c:pt>
                <c:pt idx="5">
                  <c:v>Outpatient</c:v>
                </c:pt>
                <c:pt idx="6">
                  <c:v>Self-Help Center/Community Wellness Center</c:v>
                </c:pt>
                <c:pt idx="7">
                  <c:v>Short Term Care Facility (STCF)</c:v>
                </c:pt>
                <c:pt idx="8">
                  <c:v>County Mental Health Board</c:v>
                </c:pt>
                <c:pt idx="9">
                  <c:v>Crisis House</c:v>
                </c:pt>
                <c:pt idx="10">
                  <c:v>Early Intervention Support Services (EISS)</c:v>
                </c:pt>
                <c:pt idx="11">
                  <c:v>Integrated Case Management Services (ICMS)</c:v>
                </c:pt>
                <c:pt idx="12">
                  <c:v>Intensive Family Support Services (IFSS)</c:v>
                </c:pt>
                <c:pt idx="13">
                  <c:v>Involuntary Outpatient Commitment (IOC)</c:v>
                </c:pt>
                <c:pt idx="14">
                  <c:v>Jail Diversion</c:v>
                </c:pt>
                <c:pt idx="15">
                  <c:v>Justice Involved Services (JIS)</c:v>
                </c:pt>
                <c:pt idx="16">
                  <c:v>Primary Screening Services</c:v>
                </c:pt>
                <c:pt idx="17">
                  <c:v>Program of Assertive Community Treatment (PACT)</c:v>
                </c:pt>
                <c:pt idx="18">
                  <c:v>Residential Services (Deaf)</c:v>
                </c:pt>
                <c:pt idx="19">
                  <c:v>Supported Education</c:v>
                </c:pt>
                <c:pt idx="20">
                  <c:v>Supported Employment Services</c:v>
                </c:pt>
                <c:pt idx="21">
                  <c:v>Systems Advocacy</c:v>
                </c:pt>
              </c:strCache>
            </c:strRef>
          </c:cat>
          <c:val>
            <c:numRef>
              <c:f>Sheet1!$B$2:$B$23</c:f>
              <c:numCache>
                <c:formatCode>General</c:formatCode>
                <c:ptCount val="22"/>
                <c:pt idx="0">
                  <c:v>5</c:v>
                </c:pt>
                <c:pt idx="1">
                  <c:v>5</c:v>
                </c:pt>
                <c:pt idx="2">
                  <c:v>3</c:v>
                </c:pt>
                <c:pt idx="3">
                  <c:v>3</c:v>
                </c:pt>
                <c:pt idx="4">
                  <c:v>2</c:v>
                </c:pt>
                <c:pt idx="5">
                  <c:v>2</c:v>
                </c:pt>
                <c:pt idx="6">
                  <c:v>2</c:v>
                </c:pt>
                <c:pt idx="7">
                  <c:v>2</c:v>
                </c:pt>
                <c:pt idx="8">
                  <c:v>1</c:v>
                </c:pt>
                <c:pt idx="9">
                  <c:v>1</c:v>
                </c:pt>
                <c:pt idx="10">
                  <c:v>1</c:v>
                </c:pt>
                <c:pt idx="11">
                  <c:v>1</c:v>
                </c:pt>
                <c:pt idx="12">
                  <c:v>1</c:v>
                </c:pt>
                <c:pt idx="13">
                  <c:v>1</c:v>
                </c:pt>
                <c:pt idx="14">
                  <c:v>1</c:v>
                </c:pt>
                <c:pt idx="15">
                  <c:v>1</c:v>
                </c:pt>
                <c:pt idx="16">
                  <c:v>1</c:v>
                </c:pt>
                <c:pt idx="17">
                  <c:v>1</c:v>
                </c:pt>
                <c:pt idx="18">
                  <c:v>1</c:v>
                </c:pt>
                <c:pt idx="19">
                  <c:v>1</c:v>
                </c:pt>
                <c:pt idx="20">
                  <c:v>1</c:v>
                </c:pt>
                <c:pt idx="21">
                  <c:v>1</c:v>
                </c:pt>
              </c:numCache>
            </c:numRef>
          </c:val>
          <c:extLst>
            <c:ext xmlns:c16="http://schemas.microsoft.com/office/drawing/2014/chart" uri="{C3380CC4-5D6E-409C-BE32-E72D297353CC}">
              <c16:uniqueId val="{00000000-DB58-4427-98AE-BF994D851C05}"/>
            </c:ext>
          </c:extLst>
        </c:ser>
        <c:dLbls>
          <c:showLegendKey val="0"/>
          <c:showVal val="0"/>
          <c:showCatName val="0"/>
          <c:showSerName val="0"/>
          <c:showPercent val="0"/>
          <c:showBubbleSize val="0"/>
        </c:dLbls>
        <c:gapWidth val="182"/>
        <c:axId val="380656712"/>
        <c:axId val="380657104"/>
      </c:barChart>
      <c:catAx>
        <c:axId val="380656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7104"/>
        <c:crosses val="autoZero"/>
        <c:auto val="1"/>
        <c:lblAlgn val="ctr"/>
        <c:lblOffset val="100"/>
        <c:noMultiLvlLbl val="0"/>
      </c:catAx>
      <c:valAx>
        <c:axId val="380657104"/>
        <c:scaling>
          <c:orientation val="minMax"/>
        </c:scaling>
        <c:delete val="1"/>
        <c:axPos val="b"/>
        <c:numFmt formatCode="General" sourceLinked="1"/>
        <c:majorTickMark val="none"/>
        <c:minorTickMark val="none"/>
        <c:tickLblPos val="nextTo"/>
        <c:crossAx val="38065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Sheet1!$B$2:$B$22</c:f>
              <c:numCache>
                <c:formatCode>0.0%</c:formatCode>
                <c:ptCount val="21"/>
                <c:pt idx="0">
                  <c:v>0.122</c:v>
                </c:pt>
                <c:pt idx="1">
                  <c:v>0.124</c:v>
                </c:pt>
                <c:pt idx="2">
                  <c:v>0.125</c:v>
                </c:pt>
                <c:pt idx="3">
                  <c:v>0.13</c:v>
                </c:pt>
                <c:pt idx="5">
                  <c:v>0.13300000000000001</c:v>
                </c:pt>
                <c:pt idx="6">
                  <c:v>0.13900000000000001</c:v>
                </c:pt>
                <c:pt idx="7">
                  <c:v>0.13900000000000001</c:v>
                </c:pt>
                <c:pt idx="8">
                  <c:v>0.14099999999999999</c:v>
                </c:pt>
                <c:pt idx="9">
                  <c:v>0.14399999999999999</c:v>
                </c:pt>
                <c:pt idx="10">
                  <c:v>0.14699999999999999</c:v>
                </c:pt>
                <c:pt idx="11">
                  <c:v>0.15</c:v>
                </c:pt>
                <c:pt idx="12">
                  <c:v>0.15</c:v>
                </c:pt>
                <c:pt idx="13">
                  <c:v>0.151</c:v>
                </c:pt>
                <c:pt idx="14">
                  <c:v>0.153</c:v>
                </c:pt>
                <c:pt idx="15">
                  <c:v>0.16400000000000001</c:v>
                </c:pt>
                <c:pt idx="16">
                  <c:v>0.17799999999999999</c:v>
                </c:pt>
                <c:pt idx="17">
                  <c:v>0.182</c:v>
                </c:pt>
                <c:pt idx="18">
                  <c:v>0.189</c:v>
                </c:pt>
              </c:numCache>
            </c:numRef>
          </c:val>
          <c:extLst>
            <c:ext xmlns:c16="http://schemas.microsoft.com/office/drawing/2014/chart" uri="{C3380CC4-5D6E-409C-BE32-E72D297353CC}">
              <c16:uniqueId val="{00000000-04BA-46A4-86D3-05D635EF69B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Sheet1!$C$2:$C$22</c:f>
              <c:numCache>
                <c:formatCode>General</c:formatCode>
                <c:ptCount val="21"/>
                <c:pt idx="4">
                  <c:v>0.13200000000000001</c:v>
                </c:pt>
              </c:numCache>
            </c:numRef>
          </c:val>
          <c:extLst>
            <c:ext xmlns:c16="http://schemas.microsoft.com/office/drawing/2014/chart" uri="{C3380CC4-5D6E-409C-BE32-E72D297353CC}">
              <c16:uniqueId val="{00000001-04BA-46A4-86D3-05D635EF69B4}"/>
            </c:ext>
          </c:extLst>
        </c:ser>
        <c:ser>
          <c:idx val="2"/>
          <c:order val="2"/>
          <c:tx>
            <c:strRef>
              <c:f>Sheet1!$D$1</c:f>
              <c:strCache>
                <c:ptCount val="1"/>
                <c:pt idx="0">
                  <c:v>NJ Overall 14.2%</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Monmouth</c:v>
                </c:pt>
                <c:pt idx="1">
                  <c:v>Union</c:v>
                </c:pt>
                <c:pt idx="2">
                  <c:v>Passaic</c:v>
                </c:pt>
                <c:pt idx="3">
                  <c:v>Hunterdon</c:v>
                </c:pt>
                <c:pt idx="4">
                  <c:v>Camden</c:v>
                </c:pt>
                <c:pt idx="5">
                  <c:v>Hudson</c:v>
                </c:pt>
                <c:pt idx="6">
                  <c:v>Bergen</c:v>
                </c:pt>
                <c:pt idx="7">
                  <c:v>Mercer</c:v>
                </c:pt>
                <c:pt idx="8">
                  <c:v>Ocean</c:v>
                </c:pt>
                <c:pt idx="9">
                  <c:v>Essex</c:v>
                </c:pt>
                <c:pt idx="10">
                  <c:v>Morris</c:v>
                </c:pt>
                <c:pt idx="11">
                  <c:v>Somerset</c:v>
                </c:pt>
                <c:pt idx="12">
                  <c:v>Warren</c:v>
                </c:pt>
                <c:pt idx="13">
                  <c:v>Burlington</c:v>
                </c:pt>
                <c:pt idx="14">
                  <c:v>Atlantic</c:v>
                </c:pt>
                <c:pt idx="15">
                  <c:v>Middlesex</c:v>
                </c:pt>
                <c:pt idx="16">
                  <c:v>Cumberland</c:v>
                </c:pt>
                <c:pt idx="17">
                  <c:v>Gloucester</c:v>
                </c:pt>
                <c:pt idx="18">
                  <c:v>Sussex</c:v>
                </c:pt>
                <c:pt idx="19">
                  <c:v>Cape May</c:v>
                </c:pt>
                <c:pt idx="20">
                  <c:v>Salem</c:v>
                </c:pt>
              </c:strCache>
            </c:strRef>
          </c:cat>
          <c:val>
            <c:numRef>
              <c:f>Sheet1!$D$2:$D$22</c:f>
              <c:numCache>
                <c:formatCode>0.0%</c:formatCode>
                <c:ptCount val="21"/>
                <c:pt idx="0">
                  <c:v>0.14199999999999999</c:v>
                </c:pt>
                <c:pt idx="1">
                  <c:v>0.14199999999999999</c:v>
                </c:pt>
                <c:pt idx="2">
                  <c:v>0.14199999999999999</c:v>
                </c:pt>
                <c:pt idx="3">
                  <c:v>0.14199999999999999</c:v>
                </c:pt>
                <c:pt idx="4">
                  <c:v>0.14199999999999999</c:v>
                </c:pt>
                <c:pt idx="5">
                  <c:v>0.14199999999999999</c:v>
                </c:pt>
                <c:pt idx="6">
                  <c:v>0.14199999999999999</c:v>
                </c:pt>
                <c:pt idx="7">
                  <c:v>0.14199999999999999</c:v>
                </c:pt>
                <c:pt idx="8">
                  <c:v>0.14199999999999999</c:v>
                </c:pt>
                <c:pt idx="9">
                  <c:v>0.14199999999999999</c:v>
                </c:pt>
                <c:pt idx="10">
                  <c:v>0.14199999999999999</c:v>
                </c:pt>
                <c:pt idx="11">
                  <c:v>0.14199999999999999</c:v>
                </c:pt>
                <c:pt idx="12">
                  <c:v>0.14199999999999999</c:v>
                </c:pt>
                <c:pt idx="13">
                  <c:v>0.14199999999999999</c:v>
                </c:pt>
                <c:pt idx="14">
                  <c:v>0.14199999999999999</c:v>
                </c:pt>
                <c:pt idx="15">
                  <c:v>0.14199999999999999</c:v>
                </c:pt>
                <c:pt idx="16">
                  <c:v>0.14199999999999999</c:v>
                </c:pt>
                <c:pt idx="17">
                  <c:v>0.14199999999999999</c:v>
                </c:pt>
                <c:pt idx="18">
                  <c:v>0.14199999999999999</c:v>
                </c:pt>
                <c:pt idx="19">
                  <c:v>0.14199999999999999</c:v>
                </c:pt>
                <c:pt idx="20">
                  <c:v>0.14199999999999999</c:v>
                </c:pt>
              </c:numCache>
            </c:numRef>
          </c:val>
          <c:extLst>
            <c:ext xmlns:c16="http://schemas.microsoft.com/office/drawing/2014/chart" uri="{C3380CC4-5D6E-409C-BE32-E72D297353CC}">
              <c16:uniqueId val="{00000003-04BA-46A4-86D3-05D635EF69B4}"/>
            </c:ext>
          </c:extLst>
        </c:ser>
        <c:dLbls>
          <c:showLegendKey val="0"/>
          <c:showVal val="0"/>
          <c:showCatName val="0"/>
          <c:showSerName val="0"/>
          <c:showPercent val="0"/>
          <c:showBubbleSize val="0"/>
        </c:dLbls>
        <c:gapWidth val="182"/>
        <c:axId val="382046816"/>
        <c:axId val="382047208"/>
      </c:barChart>
      <c:catAx>
        <c:axId val="38204681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208"/>
        <c:crosses val="autoZero"/>
        <c:auto val="1"/>
        <c:lblAlgn val="ctr"/>
        <c:lblOffset val="100"/>
        <c:noMultiLvlLbl val="0"/>
      </c:catAx>
      <c:valAx>
        <c:axId val="382047208"/>
        <c:scaling>
          <c:orientation val="minMax"/>
        </c:scaling>
        <c:delete val="1"/>
        <c:axPos val="b"/>
        <c:numFmt formatCode="0.0%" sourceLinked="1"/>
        <c:majorTickMark val="none"/>
        <c:minorTickMark val="none"/>
        <c:tickLblPos val="nextTo"/>
        <c:crossAx val="382046816"/>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9749087164523995"/>
          <c:y val="0.92865042873932724"/>
          <c:w val="0.2399515323371392"/>
          <c:h val="3.341980240993467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32012475713262"/>
          <c:y val="6.5454554825276276E-2"/>
          <c:w val="0.83667987524286735"/>
          <c:h val="0.8188815775063103"/>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0.17399999999999999</c:v>
                </c:pt>
                <c:pt idx="1">
                  <c:v>0.17399999999999999</c:v>
                </c:pt>
                <c:pt idx="2">
                  <c:v>0.14499999999999999</c:v>
                </c:pt>
                <c:pt idx="3">
                  <c:v>0.21099999999999999</c:v>
                </c:pt>
                <c:pt idx="4">
                  <c:v>0.13200000000000001</c:v>
                </c:pt>
              </c:numCache>
            </c:numRef>
          </c:val>
          <c:smooth val="0"/>
          <c:extLst>
            <c:ext xmlns:c16="http://schemas.microsoft.com/office/drawing/2014/chart" uri="{C3380CC4-5D6E-409C-BE32-E72D297353CC}">
              <c16:uniqueId val="{00000000-2551-4554-B4A9-75BF515071EB}"/>
            </c:ext>
          </c:extLst>
        </c:ser>
        <c:dLbls>
          <c:showLegendKey val="0"/>
          <c:showVal val="0"/>
          <c:showCatName val="0"/>
          <c:showSerName val="0"/>
          <c:showPercent val="0"/>
          <c:showBubbleSize val="0"/>
        </c:dLbls>
        <c:marker val="1"/>
        <c:smooth val="0"/>
        <c:axId val="382047992"/>
        <c:axId val="382048384"/>
      </c:lineChart>
      <c:catAx>
        <c:axId val="382047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8384"/>
        <c:crosses val="autoZero"/>
        <c:auto val="1"/>
        <c:lblAlgn val="ctr"/>
        <c:lblOffset val="100"/>
        <c:noMultiLvlLbl val="0"/>
      </c:catAx>
      <c:valAx>
        <c:axId val="382048384"/>
        <c:scaling>
          <c:orientation val="minMax"/>
          <c:max val="0.30000000000000004"/>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799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3124661000574"/>
          <c:y val="4.6075091515290038E-2"/>
          <c:w val="0.78215227679579491"/>
          <c:h val="0.88737199851817994"/>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0.157</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49168"/>
        <c:axId val="382049560"/>
      </c:barChart>
      <c:catAx>
        <c:axId val="3820491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49560"/>
        <c:crosses val="autoZero"/>
        <c:auto val="1"/>
        <c:lblAlgn val="ctr"/>
        <c:lblOffset val="100"/>
        <c:noMultiLvlLbl val="0"/>
      </c:catAx>
      <c:valAx>
        <c:axId val="382049560"/>
        <c:scaling>
          <c:orientation val="minMax"/>
          <c:max val="0.30000000000000004"/>
        </c:scaling>
        <c:delete val="1"/>
        <c:axPos val="t"/>
        <c:numFmt formatCode="General" sourceLinked="1"/>
        <c:majorTickMark val="none"/>
        <c:minorTickMark val="none"/>
        <c:tickLblPos val="nextTo"/>
        <c:crossAx val="3820491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9.9000000000000005E-2</c:v>
                </c:pt>
                <c:pt idx="1">
                  <c:v>0.16500000000000001</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050344"/>
        <c:axId val="382050736"/>
      </c:barChart>
      <c:catAx>
        <c:axId val="38205034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0736"/>
        <c:crosses val="autoZero"/>
        <c:auto val="1"/>
        <c:lblAlgn val="ctr"/>
        <c:lblOffset val="100"/>
        <c:noMultiLvlLbl val="0"/>
      </c:catAx>
      <c:valAx>
        <c:axId val="382050736"/>
        <c:scaling>
          <c:orientation val="minMax"/>
          <c:max val="0.30000000000000004"/>
          <c:min val="0"/>
        </c:scaling>
        <c:delete val="1"/>
        <c:axPos val="b"/>
        <c:numFmt formatCode="0.0%" sourceLinked="1"/>
        <c:majorTickMark val="none"/>
        <c:minorTickMark val="none"/>
        <c:tickLblPos val="nextTo"/>
        <c:crossAx val="38205034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Sheet1!$B$2:$B$22</c:f>
              <c:numCache>
                <c:formatCode>0.0%</c:formatCode>
                <c:ptCount val="21"/>
                <c:pt idx="0">
                  <c:v>0.125</c:v>
                </c:pt>
                <c:pt idx="1">
                  <c:v>0.127</c:v>
                </c:pt>
                <c:pt idx="2">
                  <c:v>0.13100000000000001</c:v>
                </c:pt>
                <c:pt idx="3">
                  <c:v>0.13400000000000001</c:v>
                </c:pt>
                <c:pt idx="4">
                  <c:v>0.13500000000000001</c:v>
                </c:pt>
                <c:pt idx="5">
                  <c:v>0.13700000000000001</c:v>
                </c:pt>
                <c:pt idx="6">
                  <c:v>0.14199999999999999</c:v>
                </c:pt>
                <c:pt idx="8">
                  <c:v>0.14799999999999999</c:v>
                </c:pt>
                <c:pt idx="9">
                  <c:v>0.14799999999999999</c:v>
                </c:pt>
                <c:pt idx="10">
                  <c:v>0.152</c:v>
                </c:pt>
                <c:pt idx="11">
                  <c:v>0.161</c:v>
                </c:pt>
                <c:pt idx="12">
                  <c:v>0.16600000000000001</c:v>
                </c:pt>
                <c:pt idx="13">
                  <c:v>0.17</c:v>
                </c:pt>
                <c:pt idx="14">
                  <c:v>0.18099999999999999</c:v>
                </c:pt>
                <c:pt idx="15">
                  <c:v>0.183</c:v>
                </c:pt>
                <c:pt idx="16">
                  <c:v>0.19600000000000001</c:v>
                </c:pt>
                <c:pt idx="17">
                  <c:v>0.23</c:v>
                </c:pt>
                <c:pt idx="18">
                  <c:v>0.24</c:v>
                </c:pt>
              </c:numCache>
            </c:numRef>
          </c:val>
          <c:extLst>
            <c:ext xmlns:c16="http://schemas.microsoft.com/office/drawing/2014/chart" uri="{C3380CC4-5D6E-409C-BE32-E72D297353CC}">
              <c16:uniqueId val="{00000000-CD7C-4B71-B01A-BFE42ACAFB42}"/>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Sheet1!$C$2:$C$22</c:f>
              <c:numCache>
                <c:formatCode>General</c:formatCode>
                <c:ptCount val="21"/>
                <c:pt idx="7">
                  <c:v>0.14699999999999999</c:v>
                </c:pt>
              </c:numCache>
            </c:numRef>
          </c:val>
          <c:extLst>
            <c:ext xmlns:c16="http://schemas.microsoft.com/office/drawing/2014/chart" uri="{C3380CC4-5D6E-409C-BE32-E72D297353CC}">
              <c16:uniqueId val="{00000001-CD7C-4B71-B01A-BFE42ACAFB42}"/>
            </c:ext>
          </c:extLst>
        </c:ser>
        <c:ser>
          <c:idx val="2"/>
          <c:order val="2"/>
          <c:tx>
            <c:strRef>
              <c:f>Sheet1!$D$1</c:f>
              <c:strCache>
                <c:ptCount val="1"/>
                <c:pt idx="0">
                  <c:v>NJ Overall 15.00%</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Essex</c:v>
                </c:pt>
                <c:pt idx="1">
                  <c:v>Middlesex</c:v>
                </c:pt>
                <c:pt idx="2">
                  <c:v>Hudson</c:v>
                </c:pt>
                <c:pt idx="3">
                  <c:v>Union</c:v>
                </c:pt>
                <c:pt idx="4">
                  <c:v>Morris</c:v>
                </c:pt>
                <c:pt idx="5">
                  <c:v>Somerset</c:v>
                </c:pt>
                <c:pt idx="6">
                  <c:v>Passaic</c:v>
                </c:pt>
                <c:pt idx="7">
                  <c:v>Camden</c:v>
                </c:pt>
                <c:pt idx="8">
                  <c:v>Bergen</c:v>
                </c:pt>
                <c:pt idx="9">
                  <c:v>Mercer</c:v>
                </c:pt>
                <c:pt idx="10">
                  <c:v>Cumberland</c:v>
                </c:pt>
                <c:pt idx="11">
                  <c:v>Monmouth</c:v>
                </c:pt>
                <c:pt idx="12">
                  <c:v>Ocean</c:v>
                </c:pt>
                <c:pt idx="13">
                  <c:v>Cape May</c:v>
                </c:pt>
                <c:pt idx="14">
                  <c:v>Atlantic</c:v>
                </c:pt>
                <c:pt idx="15">
                  <c:v>Burlington</c:v>
                </c:pt>
                <c:pt idx="16">
                  <c:v>Hunterdon</c:v>
                </c:pt>
                <c:pt idx="17">
                  <c:v>Sussex</c:v>
                </c:pt>
                <c:pt idx="18">
                  <c:v>Gloucester</c:v>
                </c:pt>
                <c:pt idx="19">
                  <c:v>Salem</c:v>
                </c:pt>
                <c:pt idx="20">
                  <c:v>Warren</c:v>
                </c:pt>
              </c:strCache>
            </c:strRef>
          </c:cat>
          <c:val>
            <c:numRef>
              <c:f>Sheet1!$D$2:$D$22</c:f>
              <c:numCache>
                <c:formatCode>0.0%</c:formatCode>
                <c:ptCount val="21"/>
                <c:pt idx="0">
                  <c:v>0.15</c:v>
                </c:pt>
                <c:pt idx="1">
                  <c:v>0.15</c:v>
                </c:pt>
                <c:pt idx="2">
                  <c:v>0.15</c:v>
                </c:pt>
                <c:pt idx="3">
                  <c:v>0.15</c:v>
                </c:pt>
                <c:pt idx="4">
                  <c:v>0.15</c:v>
                </c:pt>
                <c:pt idx="5">
                  <c:v>0.15</c:v>
                </c:pt>
                <c:pt idx="6">
                  <c:v>0.15</c:v>
                </c:pt>
                <c:pt idx="7">
                  <c:v>0.15</c:v>
                </c:pt>
                <c:pt idx="8">
                  <c:v>0.15</c:v>
                </c:pt>
                <c:pt idx="9">
                  <c:v>0.15</c:v>
                </c:pt>
                <c:pt idx="10">
                  <c:v>0.15</c:v>
                </c:pt>
                <c:pt idx="11">
                  <c:v>0.15</c:v>
                </c:pt>
                <c:pt idx="12">
                  <c:v>0.15</c:v>
                </c:pt>
                <c:pt idx="13">
                  <c:v>0.15</c:v>
                </c:pt>
                <c:pt idx="14">
                  <c:v>0.15</c:v>
                </c:pt>
                <c:pt idx="15">
                  <c:v>0.15</c:v>
                </c:pt>
                <c:pt idx="16">
                  <c:v>0.15</c:v>
                </c:pt>
                <c:pt idx="17">
                  <c:v>0.15</c:v>
                </c:pt>
                <c:pt idx="18">
                  <c:v>0.15</c:v>
                </c:pt>
                <c:pt idx="19">
                  <c:v>0.15</c:v>
                </c:pt>
                <c:pt idx="20">
                  <c:v>0.15</c:v>
                </c:pt>
              </c:numCache>
            </c:numRef>
          </c:val>
          <c:extLst>
            <c:ext xmlns:c16="http://schemas.microsoft.com/office/drawing/2014/chart" uri="{C3380CC4-5D6E-409C-BE32-E72D297353CC}">
              <c16:uniqueId val="{00000002-CD7C-4B71-B01A-BFE42ACAFB42}"/>
            </c:ext>
          </c:extLst>
        </c:ser>
        <c:dLbls>
          <c:showLegendKey val="0"/>
          <c:showVal val="0"/>
          <c:showCatName val="0"/>
          <c:showSerName val="0"/>
          <c:showPercent val="0"/>
          <c:showBubbleSize val="0"/>
        </c:dLbls>
        <c:gapWidth val="182"/>
        <c:axId val="382051520"/>
        <c:axId val="382051912"/>
      </c:barChart>
      <c:catAx>
        <c:axId val="3820515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051912"/>
        <c:crosses val="autoZero"/>
        <c:auto val="1"/>
        <c:lblAlgn val="ctr"/>
        <c:lblOffset val="100"/>
        <c:noMultiLvlLbl val="0"/>
      </c:catAx>
      <c:valAx>
        <c:axId val="382051912"/>
        <c:scaling>
          <c:orientation val="minMax"/>
        </c:scaling>
        <c:delete val="1"/>
        <c:axPos val="b"/>
        <c:numFmt formatCode="0.0%" sourceLinked="1"/>
        <c:majorTickMark val="none"/>
        <c:minorTickMark val="none"/>
        <c:tickLblPos val="nextTo"/>
        <c:crossAx val="382051520"/>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45655751430078356"/>
          <c:y val="0.9335550306211724"/>
          <c:w val="0.24538656519516722"/>
          <c:h val="3.578425196850394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110582326005385"/>
          <c:y val="7.1850645292856952E-2"/>
          <c:w val="0.80378857891741462"/>
          <c:h val="0.78310877220773834"/>
        </c:manualLayout>
      </c:layout>
      <c:lineChart>
        <c:grouping val="standard"/>
        <c:varyColors val="0"/>
        <c:ser>
          <c:idx val="0"/>
          <c:order val="0"/>
          <c:tx>
            <c:strRef>
              <c:f>Sheet1!$B$1</c:f>
              <c:strCache>
                <c:ptCount val="1"/>
                <c:pt idx="0">
                  <c:v>Percent</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2017</c:v>
                </c:pt>
                <c:pt idx="1">
                  <c:v>2018</c:v>
                </c:pt>
                <c:pt idx="2">
                  <c:v>2020</c:v>
                </c:pt>
                <c:pt idx="3">
                  <c:v>2021</c:v>
                </c:pt>
                <c:pt idx="4">
                  <c:v>2022</c:v>
                </c:pt>
              </c:numCache>
            </c:numRef>
          </c:cat>
          <c:val>
            <c:numRef>
              <c:f>Sheet1!$B$2:$B$6</c:f>
              <c:numCache>
                <c:formatCode>0.0%</c:formatCode>
                <c:ptCount val="5"/>
                <c:pt idx="0">
                  <c:v>0.19500000000000001</c:v>
                </c:pt>
                <c:pt idx="1">
                  <c:v>0.23699999999999999</c:v>
                </c:pt>
                <c:pt idx="2">
                  <c:v>0.21199999999999999</c:v>
                </c:pt>
                <c:pt idx="3">
                  <c:v>0.247</c:v>
                </c:pt>
                <c:pt idx="4">
                  <c:v>0.14699999999999999</c:v>
                </c:pt>
              </c:numCache>
            </c:numRef>
          </c:val>
          <c:smooth val="0"/>
          <c:extLst>
            <c:ext xmlns:c16="http://schemas.microsoft.com/office/drawing/2014/chart" uri="{C3380CC4-5D6E-409C-BE32-E72D297353CC}">
              <c16:uniqueId val="{00000000-804B-4F67-81B2-9D09B799B5F9}"/>
            </c:ext>
          </c:extLst>
        </c:ser>
        <c:dLbls>
          <c:showLegendKey val="0"/>
          <c:showVal val="0"/>
          <c:showCatName val="0"/>
          <c:showSerName val="0"/>
          <c:showPercent val="0"/>
          <c:showBubbleSize val="0"/>
        </c:dLbls>
        <c:marker val="1"/>
        <c:smooth val="0"/>
        <c:axId val="382052696"/>
        <c:axId val="382053088"/>
      </c:lineChart>
      <c:catAx>
        <c:axId val="382052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3088"/>
        <c:crosses val="autoZero"/>
        <c:auto val="1"/>
        <c:lblAlgn val="ctr"/>
        <c:lblOffset val="100"/>
        <c:noMultiLvlLbl val="0"/>
      </c:catAx>
      <c:valAx>
        <c:axId val="382053088"/>
        <c:scaling>
          <c:orientation val="minMax"/>
          <c:max val="0.30000000000000004"/>
        </c:scaling>
        <c:delete val="0"/>
        <c:axPos val="l"/>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crossAx val="382052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Asian, non-Hispanic</c:v>
                </c:pt>
                <c:pt idx="1">
                  <c:v>Black/African American, non-Hispanic</c:v>
                </c:pt>
                <c:pt idx="2">
                  <c:v>White, non-Hispanic</c:v>
                </c:pt>
                <c:pt idx="3">
                  <c:v>Other, non-Hispanic</c:v>
                </c:pt>
                <c:pt idx="4">
                  <c:v>Hispanic/Latino</c:v>
                </c:pt>
              </c:strCache>
            </c:strRef>
          </c:cat>
          <c:val>
            <c:numRef>
              <c:f>Sheet1!$B$2:$B$6</c:f>
              <c:numCache>
                <c:formatCode>General</c:formatCode>
                <c:ptCount val="5"/>
                <c:pt idx="2" formatCode="0.0%">
                  <c:v>0.17699999999999999</c:v>
                </c:pt>
              </c:numCache>
            </c:numRef>
          </c:val>
          <c:extLst>
            <c:ext xmlns:c16="http://schemas.microsoft.com/office/drawing/2014/chart" uri="{C3380CC4-5D6E-409C-BE32-E72D297353CC}">
              <c16:uniqueId val="{00000000-5BC7-46A8-A5A7-0ADB9F3F5A6E}"/>
            </c:ext>
          </c:extLst>
        </c:ser>
        <c:dLbls>
          <c:showLegendKey val="0"/>
          <c:showVal val="0"/>
          <c:showCatName val="0"/>
          <c:showSerName val="0"/>
          <c:showPercent val="0"/>
          <c:showBubbleSize val="0"/>
        </c:dLbls>
        <c:gapWidth val="182"/>
        <c:axId val="382053872"/>
        <c:axId val="382902512"/>
      </c:barChart>
      <c:catAx>
        <c:axId val="38205387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2512"/>
        <c:crosses val="autoZero"/>
        <c:auto val="1"/>
        <c:lblAlgn val="ctr"/>
        <c:lblOffset val="100"/>
        <c:noMultiLvlLbl val="0"/>
      </c:catAx>
      <c:valAx>
        <c:axId val="382902512"/>
        <c:scaling>
          <c:orientation val="minMax"/>
          <c:max val="0.30000000000000004"/>
        </c:scaling>
        <c:delete val="1"/>
        <c:axPos val="t"/>
        <c:numFmt formatCode="General" sourceLinked="1"/>
        <c:majorTickMark val="none"/>
        <c:minorTickMark val="none"/>
        <c:tickLblPos val="nextTo"/>
        <c:crossAx val="38205387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hart>
    <c:autoTitleDeleted val="1"/>
    <c:plotArea>
      <c:layout>
        <c:manualLayout>
          <c:layoutTarget val="inner"/>
          <c:xMode val="edge"/>
          <c:yMode val="edge"/>
          <c:x val="9.7785556102362212E-2"/>
          <c:y val="2.578124841404722E-2"/>
          <c:w val="0.88658944389763783"/>
          <c:h val="0.93094390188583276"/>
        </c:manualLayout>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Sheet1!$B$2:$B$22</c:f>
              <c:numCache>
                <c:formatCode>0%</c:formatCode>
                <c:ptCount val="21"/>
                <c:pt idx="0">
                  <c:v>2.9000000000000001E-2</c:v>
                </c:pt>
                <c:pt idx="1">
                  <c:v>5.0999999999999997E-2</c:v>
                </c:pt>
                <c:pt idx="2">
                  <c:v>6.2E-2</c:v>
                </c:pt>
                <c:pt idx="3">
                  <c:v>8.5000000000000006E-2</c:v>
                </c:pt>
                <c:pt idx="4">
                  <c:v>0.10199999999999999</c:v>
                </c:pt>
                <c:pt idx="5">
                  <c:v>0.11</c:v>
                </c:pt>
                <c:pt idx="6">
                  <c:v>0.11600000000000001</c:v>
                </c:pt>
                <c:pt idx="7">
                  <c:v>0.11799999999999999</c:v>
                </c:pt>
                <c:pt idx="9">
                  <c:v>0.13800000000000001</c:v>
                </c:pt>
                <c:pt idx="10">
                  <c:v>0.14199999999999999</c:v>
                </c:pt>
                <c:pt idx="11">
                  <c:v>0.16800000000000001</c:v>
                </c:pt>
                <c:pt idx="12">
                  <c:v>0.19800000000000001</c:v>
                </c:pt>
                <c:pt idx="13">
                  <c:v>0.27800000000000002</c:v>
                </c:pt>
                <c:pt idx="14" formatCode="General">
                  <c:v>0.28100000000000003</c:v>
                </c:pt>
                <c:pt idx="15">
                  <c:v>0.30599999999999999</c:v>
                </c:pt>
                <c:pt idx="16">
                  <c:v>0.316</c:v>
                </c:pt>
                <c:pt idx="17">
                  <c:v>0.33700000000000002</c:v>
                </c:pt>
                <c:pt idx="18">
                  <c:v>0.34599999999999997</c:v>
                </c:pt>
                <c:pt idx="19" formatCode="General">
                  <c:v>0.371</c:v>
                </c:pt>
                <c:pt idx="20" formatCode="General">
                  <c:v>0.40699999999999997</c:v>
                </c:pt>
              </c:numCache>
            </c:numRef>
          </c:val>
          <c:extLst>
            <c:ext xmlns:c16="http://schemas.microsoft.com/office/drawing/2014/chart" uri="{C3380CC4-5D6E-409C-BE32-E72D297353CC}">
              <c16:uniqueId val="{00000000-4FE0-41E9-9715-9C3A75ED1314}"/>
            </c:ext>
          </c:extLst>
        </c:ser>
        <c:ser>
          <c:idx val="1"/>
          <c:order val="1"/>
          <c:tx>
            <c:strRef>
              <c:f>Sheet1!$C$1</c:f>
              <c:strCache>
                <c:ptCount val="1"/>
                <c:pt idx="0">
                  <c:v>County</c:v>
                </c:pt>
              </c:strCache>
            </c:strRef>
          </c:tx>
          <c:spPr>
            <a:solidFill>
              <a:schemeClr val="dk1">
                <a:tint val="5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Sheet1!$C$2:$C$22</c:f>
              <c:numCache>
                <c:formatCode>General</c:formatCode>
                <c:ptCount val="21"/>
                <c:pt idx="8">
                  <c:v>0.13200000000000001</c:v>
                </c:pt>
              </c:numCache>
            </c:numRef>
          </c:val>
          <c:extLst>
            <c:ext xmlns:c16="http://schemas.microsoft.com/office/drawing/2014/chart" uri="{C3380CC4-5D6E-409C-BE32-E72D297353CC}">
              <c16:uniqueId val="{00000001-4FE0-41E9-9715-9C3A75ED1314}"/>
            </c:ext>
          </c:extLst>
        </c:ser>
        <c:ser>
          <c:idx val="2"/>
          <c:order val="2"/>
          <c:tx>
            <c:strRef>
              <c:f>Sheet1!$D$1</c:f>
              <c:strCache>
                <c:ptCount val="1"/>
                <c:pt idx="0">
                  <c:v>NJ avg. 24.2%</c:v>
                </c:pt>
              </c:strCache>
            </c:strRef>
          </c:tx>
          <c:spPr>
            <a:noFill/>
            <a:ln>
              <a:noFill/>
            </a:ln>
            <a:effectLst/>
          </c:spPr>
          <c:invertIfNegative val="0"/>
          <c:trendline>
            <c:name>NJ avg 22%</c:name>
            <c:spPr>
              <a:ln w="19050" cap="rnd">
                <a:solidFill>
                  <a:schemeClr val="dk1">
                    <a:tint val="75000"/>
                  </a:schemeClr>
                </a:solidFill>
                <a:prstDash val="sysDot"/>
              </a:ln>
              <a:effectLst/>
            </c:spPr>
            <c:trendlineType val="linear"/>
            <c:dispRSqr val="0"/>
            <c:dispEq val="0"/>
          </c:trendline>
          <c:cat>
            <c:strRef>
              <c:f>Sheet1!$A$2:$A$22</c:f>
              <c:strCache>
                <c:ptCount val="21"/>
                <c:pt idx="0">
                  <c:v>Salem</c:v>
                </c:pt>
                <c:pt idx="1">
                  <c:v>Cape May</c:v>
                </c:pt>
                <c:pt idx="2">
                  <c:v>Gloucester</c:v>
                </c:pt>
                <c:pt idx="3">
                  <c:v>Ocean</c:v>
                </c:pt>
                <c:pt idx="4">
                  <c:v>Sussex</c:v>
                </c:pt>
                <c:pt idx="5">
                  <c:v>Burlington</c:v>
                </c:pt>
                <c:pt idx="6">
                  <c:v>Hunterdon</c:v>
                </c:pt>
                <c:pt idx="7">
                  <c:v>Warren</c:v>
                </c:pt>
                <c:pt idx="8">
                  <c:v>Camden</c:v>
                </c:pt>
                <c:pt idx="9">
                  <c:v>Monmouth</c:v>
                </c:pt>
                <c:pt idx="10">
                  <c:v>Cumberland</c:v>
                </c:pt>
                <c:pt idx="11">
                  <c:v>Atlantic</c:v>
                </c:pt>
                <c:pt idx="12">
                  <c:v>Morris</c:v>
                </c:pt>
                <c:pt idx="13">
                  <c:v>Mercer</c:v>
                </c:pt>
                <c:pt idx="14">
                  <c:v>Somerset</c:v>
                </c:pt>
                <c:pt idx="15">
                  <c:v>Essex</c:v>
                </c:pt>
                <c:pt idx="16">
                  <c:v>Bergen</c:v>
                </c:pt>
                <c:pt idx="17">
                  <c:v>Union</c:v>
                </c:pt>
                <c:pt idx="18">
                  <c:v>Passaic</c:v>
                </c:pt>
                <c:pt idx="19">
                  <c:v>Middlesex</c:v>
                </c:pt>
                <c:pt idx="20">
                  <c:v>Hudson</c:v>
                </c:pt>
              </c:strCache>
            </c:strRef>
          </c:cat>
          <c:val>
            <c:numRef>
              <c:f>Sheet1!$D$2:$D$22</c:f>
              <c:numCache>
                <c:formatCode>0%</c:formatCode>
                <c:ptCount val="21"/>
                <c:pt idx="0">
                  <c:v>0.24199999999999999</c:v>
                </c:pt>
                <c:pt idx="1">
                  <c:v>0.24199999999999999</c:v>
                </c:pt>
                <c:pt idx="2">
                  <c:v>0.24199999999999999</c:v>
                </c:pt>
                <c:pt idx="3">
                  <c:v>0.24199999999999999</c:v>
                </c:pt>
                <c:pt idx="4">
                  <c:v>0.24199999999999999</c:v>
                </c:pt>
                <c:pt idx="5">
                  <c:v>0.24199999999999999</c:v>
                </c:pt>
                <c:pt idx="6">
                  <c:v>0.24199999999999999</c:v>
                </c:pt>
                <c:pt idx="7">
                  <c:v>0.24199999999999999</c:v>
                </c:pt>
                <c:pt idx="8">
                  <c:v>0.24199999999999999</c:v>
                </c:pt>
                <c:pt idx="9">
                  <c:v>0.24199999999999999</c:v>
                </c:pt>
                <c:pt idx="10">
                  <c:v>0.24199999999999999</c:v>
                </c:pt>
                <c:pt idx="11">
                  <c:v>0.24199999999999999</c:v>
                </c:pt>
                <c:pt idx="12">
                  <c:v>0.24199999999999999</c:v>
                </c:pt>
                <c:pt idx="13">
                  <c:v>0.24199999999999999</c:v>
                </c:pt>
                <c:pt idx="14">
                  <c:v>0.24199999999999999</c:v>
                </c:pt>
                <c:pt idx="15">
                  <c:v>0.24199999999999999</c:v>
                </c:pt>
                <c:pt idx="16">
                  <c:v>0.24199999999999999</c:v>
                </c:pt>
                <c:pt idx="17">
                  <c:v>0.24199999999999999</c:v>
                </c:pt>
                <c:pt idx="18">
                  <c:v>0.24199999999999999</c:v>
                </c:pt>
                <c:pt idx="19" formatCode="General">
                  <c:v>0.24199999999999999</c:v>
                </c:pt>
                <c:pt idx="20" formatCode="General">
                  <c:v>0.24199999999999999</c:v>
                </c:pt>
              </c:numCache>
            </c:numRef>
          </c:val>
          <c:extLst>
            <c:ext xmlns:c16="http://schemas.microsoft.com/office/drawing/2014/chart" uri="{C3380CC4-5D6E-409C-BE32-E72D297353CC}">
              <c16:uniqueId val="{00000002-4FE0-41E9-9715-9C3A75ED1314}"/>
            </c:ext>
          </c:extLst>
        </c:ser>
        <c:dLbls>
          <c:showLegendKey val="0"/>
          <c:showVal val="0"/>
          <c:showCatName val="0"/>
          <c:showSerName val="0"/>
          <c:showPercent val="0"/>
          <c:showBubbleSize val="0"/>
        </c:dLbls>
        <c:gapWidth val="182"/>
        <c:axId val="341245584"/>
        <c:axId val="341757752"/>
      </c:barChart>
      <c:catAx>
        <c:axId val="3412455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7752"/>
        <c:crosses val="autoZero"/>
        <c:auto val="1"/>
        <c:lblAlgn val="ctr"/>
        <c:lblOffset val="100"/>
        <c:noMultiLvlLbl val="0"/>
      </c:catAx>
      <c:valAx>
        <c:axId val="341757752"/>
        <c:scaling>
          <c:orientation val="minMax"/>
        </c:scaling>
        <c:delete val="1"/>
        <c:axPos val="b"/>
        <c:numFmt formatCode="0%" sourceLinked="1"/>
        <c:majorTickMark val="none"/>
        <c:minorTickMark val="none"/>
        <c:tickLblPos val="nextTo"/>
        <c:crossAx val="341245584"/>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egendEntry>
        <c:idx val="3"/>
        <c:delete val="1"/>
      </c:legendEntry>
      <c:layout>
        <c:manualLayout>
          <c:xMode val="edge"/>
          <c:yMode val="edge"/>
          <c:x val="0.4788505167322834"/>
          <c:y val="0.92860015203001034"/>
          <c:w val="0.17921493602362204"/>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383536148890479"/>
          <c:y val="6.3646879639969151E-2"/>
          <c:w val="0.75116463851109516"/>
          <c:h val="0.87270624072006175"/>
        </c:manualLayout>
      </c:layout>
      <c:barChart>
        <c:barDir val="bar"/>
        <c:grouping val="clustered"/>
        <c:varyColors val="0"/>
        <c:ser>
          <c:idx val="0"/>
          <c:order val="0"/>
          <c:tx>
            <c:strRef>
              <c:f>Sheet1!$B$1</c:f>
              <c:strCache>
                <c:ptCount val="1"/>
                <c:pt idx="0">
                  <c:v>Percent</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Male</c:v>
                </c:pt>
                <c:pt idx="1">
                  <c:v>Female</c:v>
                </c:pt>
              </c:strCache>
            </c:strRef>
          </c:cat>
          <c:val>
            <c:numRef>
              <c:f>Sheet1!$B$2:$B$3</c:f>
              <c:numCache>
                <c:formatCode>0.0%</c:formatCode>
                <c:ptCount val="2"/>
                <c:pt idx="0">
                  <c:v>0.109</c:v>
                </c:pt>
                <c:pt idx="1">
                  <c:v>0.17299999999999999</c:v>
                </c:pt>
              </c:numCache>
            </c:numRef>
          </c:val>
          <c:extLst>
            <c:ext xmlns:c16="http://schemas.microsoft.com/office/drawing/2014/chart" uri="{C3380CC4-5D6E-409C-BE32-E72D297353CC}">
              <c16:uniqueId val="{00000000-22CC-4E1F-891A-AB117FB994A7}"/>
            </c:ext>
          </c:extLst>
        </c:ser>
        <c:dLbls>
          <c:showLegendKey val="0"/>
          <c:showVal val="0"/>
          <c:showCatName val="0"/>
          <c:showSerName val="0"/>
          <c:showPercent val="0"/>
          <c:showBubbleSize val="0"/>
        </c:dLbls>
        <c:gapWidth val="182"/>
        <c:axId val="382903296"/>
        <c:axId val="382903688"/>
      </c:barChart>
      <c:catAx>
        <c:axId val="3829032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3688"/>
        <c:crosses val="autoZero"/>
        <c:auto val="1"/>
        <c:lblAlgn val="ctr"/>
        <c:lblOffset val="100"/>
        <c:noMultiLvlLbl val="0"/>
      </c:catAx>
      <c:valAx>
        <c:axId val="382903688"/>
        <c:scaling>
          <c:orientation val="minMax"/>
          <c:max val="0.30000000000000004"/>
          <c:min val="0"/>
        </c:scaling>
        <c:delete val="1"/>
        <c:axPos val="b"/>
        <c:numFmt formatCode="0.0%" sourceLinked="1"/>
        <c:majorTickMark val="none"/>
        <c:minorTickMark val="none"/>
        <c:tickLblPos val="nextTo"/>
        <c:crossAx val="382903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bar"/>
        <c:grouping val="clustered"/>
        <c:varyColors val="0"/>
        <c:ser>
          <c:idx val="0"/>
          <c:order val="0"/>
          <c:tx>
            <c:strRef>
              <c:f>Sheet1!$B$1</c:f>
              <c:strCache>
                <c:ptCount val="1"/>
                <c:pt idx="0">
                  <c:v># DV incidents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Sheet1!$B$2:$B$22</c:f>
              <c:numCache>
                <c:formatCode>General</c:formatCode>
                <c:ptCount val="21"/>
                <c:pt idx="0">
                  <c:v>5.6</c:v>
                </c:pt>
                <c:pt idx="1">
                  <c:v>6</c:v>
                </c:pt>
                <c:pt idx="2">
                  <c:v>6.5</c:v>
                </c:pt>
                <c:pt idx="3">
                  <c:v>6.6</c:v>
                </c:pt>
                <c:pt idx="4">
                  <c:v>6.9</c:v>
                </c:pt>
                <c:pt idx="5">
                  <c:v>7</c:v>
                </c:pt>
                <c:pt idx="6">
                  <c:v>7.1</c:v>
                </c:pt>
                <c:pt idx="7">
                  <c:v>7.4</c:v>
                </c:pt>
                <c:pt idx="8">
                  <c:v>7.8</c:v>
                </c:pt>
                <c:pt idx="9">
                  <c:v>8</c:v>
                </c:pt>
                <c:pt idx="10">
                  <c:v>8.6</c:v>
                </c:pt>
                <c:pt idx="11">
                  <c:v>8.9</c:v>
                </c:pt>
                <c:pt idx="12">
                  <c:v>9.1</c:v>
                </c:pt>
                <c:pt idx="14">
                  <c:v>9.4</c:v>
                </c:pt>
                <c:pt idx="15">
                  <c:v>9.6</c:v>
                </c:pt>
                <c:pt idx="16">
                  <c:v>10.1</c:v>
                </c:pt>
                <c:pt idx="17">
                  <c:v>10.7</c:v>
                </c:pt>
                <c:pt idx="18">
                  <c:v>10.7</c:v>
                </c:pt>
                <c:pt idx="19">
                  <c:v>11</c:v>
                </c:pt>
                <c:pt idx="20">
                  <c:v>11.3</c:v>
                </c:pt>
              </c:numCache>
            </c:numRef>
          </c:val>
          <c:extLst>
            <c:ext xmlns:c16="http://schemas.microsoft.com/office/drawing/2014/chart" uri="{C3380CC4-5D6E-409C-BE32-E72D297353CC}">
              <c16:uniqueId val="{00000000-5F44-4256-8B18-0744A59A5B9E}"/>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Sheet1!$C$2:$C$22</c:f>
              <c:numCache>
                <c:formatCode>General</c:formatCode>
                <c:ptCount val="21"/>
                <c:pt idx="13">
                  <c:v>9.4</c:v>
                </c:pt>
              </c:numCache>
            </c:numRef>
          </c:val>
          <c:extLst>
            <c:ext xmlns:c16="http://schemas.microsoft.com/office/drawing/2014/chart" uri="{C3380CC4-5D6E-409C-BE32-E72D297353CC}">
              <c16:uniqueId val="{00000001-5F44-4256-8B18-0744A59A5B9E}"/>
            </c:ext>
          </c:extLst>
        </c:ser>
        <c:ser>
          <c:idx val="2"/>
          <c:order val="2"/>
          <c:tx>
            <c:strRef>
              <c:f>Sheet1!$D$1</c:f>
              <c:strCache>
                <c:ptCount val="1"/>
                <c:pt idx="0">
                  <c:v>New Jersey avg. 7.8</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Passaic</c:v>
                </c:pt>
                <c:pt idx="1">
                  <c:v>Essex</c:v>
                </c:pt>
                <c:pt idx="2">
                  <c:v>Union</c:v>
                </c:pt>
                <c:pt idx="3">
                  <c:v>Mercer</c:v>
                </c:pt>
                <c:pt idx="4">
                  <c:v>Morris</c:v>
                </c:pt>
                <c:pt idx="5">
                  <c:v>Hudson</c:v>
                </c:pt>
                <c:pt idx="6">
                  <c:v>Somerset</c:v>
                </c:pt>
                <c:pt idx="7">
                  <c:v>Middlesex</c:v>
                </c:pt>
                <c:pt idx="8">
                  <c:v>Bergen</c:v>
                </c:pt>
                <c:pt idx="9">
                  <c:v>Monmouth</c:v>
                </c:pt>
                <c:pt idx="10">
                  <c:v>Sussex</c:v>
                </c:pt>
                <c:pt idx="11">
                  <c:v>Burlington</c:v>
                </c:pt>
                <c:pt idx="12">
                  <c:v>Cape May</c:v>
                </c:pt>
                <c:pt idx="13">
                  <c:v>Camden</c:v>
                </c:pt>
                <c:pt idx="14">
                  <c:v>Warren</c:v>
                </c:pt>
                <c:pt idx="15">
                  <c:v>Gloucester</c:v>
                </c:pt>
                <c:pt idx="16">
                  <c:v>Ocean</c:v>
                </c:pt>
                <c:pt idx="17">
                  <c:v>Hunterdon</c:v>
                </c:pt>
                <c:pt idx="18">
                  <c:v>Salem</c:v>
                </c:pt>
                <c:pt idx="19">
                  <c:v>Cumberland</c:v>
                </c:pt>
                <c:pt idx="20">
                  <c:v>Atlantic</c:v>
                </c:pt>
              </c:strCache>
            </c:strRef>
          </c:cat>
          <c:val>
            <c:numRef>
              <c:f>Sheet1!$D$2:$D$22</c:f>
              <c:numCache>
                <c:formatCode>General</c:formatCode>
                <c:ptCount val="21"/>
                <c:pt idx="0">
                  <c:v>7.8</c:v>
                </c:pt>
                <c:pt idx="1">
                  <c:v>7.8</c:v>
                </c:pt>
                <c:pt idx="2">
                  <c:v>7.8</c:v>
                </c:pt>
                <c:pt idx="3">
                  <c:v>7.8</c:v>
                </c:pt>
                <c:pt idx="4">
                  <c:v>7.8</c:v>
                </c:pt>
                <c:pt idx="5">
                  <c:v>7.8</c:v>
                </c:pt>
                <c:pt idx="6">
                  <c:v>7.8</c:v>
                </c:pt>
                <c:pt idx="7">
                  <c:v>7.8</c:v>
                </c:pt>
                <c:pt idx="8">
                  <c:v>7.8</c:v>
                </c:pt>
                <c:pt idx="9">
                  <c:v>7.8</c:v>
                </c:pt>
                <c:pt idx="10">
                  <c:v>7.8</c:v>
                </c:pt>
                <c:pt idx="11">
                  <c:v>7.8</c:v>
                </c:pt>
                <c:pt idx="12">
                  <c:v>7.8</c:v>
                </c:pt>
                <c:pt idx="13">
                  <c:v>7.8</c:v>
                </c:pt>
                <c:pt idx="14">
                  <c:v>7.8</c:v>
                </c:pt>
                <c:pt idx="15">
                  <c:v>7.8</c:v>
                </c:pt>
                <c:pt idx="16">
                  <c:v>7.8</c:v>
                </c:pt>
                <c:pt idx="17">
                  <c:v>7.8</c:v>
                </c:pt>
                <c:pt idx="18">
                  <c:v>7.8</c:v>
                </c:pt>
                <c:pt idx="19">
                  <c:v>7.8</c:v>
                </c:pt>
                <c:pt idx="20">
                  <c:v>7.8</c:v>
                </c:pt>
              </c:numCache>
            </c:numRef>
          </c:val>
          <c:extLst>
            <c:ext xmlns:c16="http://schemas.microsoft.com/office/drawing/2014/chart" uri="{C3380CC4-5D6E-409C-BE32-E72D297353CC}">
              <c16:uniqueId val="{00000002-5F44-4256-8B18-0744A59A5B9E}"/>
            </c:ext>
          </c:extLst>
        </c:ser>
        <c:dLbls>
          <c:showLegendKey val="0"/>
          <c:showVal val="0"/>
          <c:showCatName val="0"/>
          <c:showSerName val="0"/>
          <c:showPercent val="0"/>
          <c:showBubbleSize val="0"/>
        </c:dLbls>
        <c:gapWidth val="182"/>
        <c:axId val="379950224"/>
        <c:axId val="379950616"/>
      </c:barChart>
      <c:catAx>
        <c:axId val="3799502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9950616"/>
        <c:crosses val="autoZero"/>
        <c:auto val="1"/>
        <c:lblAlgn val="ctr"/>
        <c:lblOffset val="100"/>
        <c:noMultiLvlLbl val="0"/>
      </c:catAx>
      <c:valAx>
        <c:axId val="379950616"/>
        <c:scaling>
          <c:orientation val="minMax"/>
        </c:scaling>
        <c:delete val="1"/>
        <c:axPos val="b"/>
        <c:numFmt formatCode="General" sourceLinked="1"/>
        <c:majorTickMark val="none"/>
        <c:minorTickMark val="none"/>
        <c:tickLblPos val="nextTo"/>
        <c:crossAx val="379950224"/>
        <c:crosses val="autoZero"/>
        <c:crossBetween val="between"/>
      </c:valAx>
      <c:spPr>
        <a:noFill/>
        <a:ln>
          <a:noFill/>
        </a:ln>
        <a:effectLst/>
      </c:spPr>
    </c:plotArea>
    <c:legend>
      <c:legendPos val="b"/>
      <c:legendEntry>
        <c:idx val="1"/>
        <c:delete val="1"/>
      </c:legendEntry>
      <c:legendEntry>
        <c:idx val="2"/>
        <c:delete val="1"/>
      </c:legendEntry>
      <c:legendEntry>
        <c:idx val="3"/>
        <c:delete val="1"/>
      </c:legendEntry>
      <c:layout>
        <c:manualLayout>
          <c:xMode val="edge"/>
          <c:yMode val="edge"/>
          <c:x val="0.52549544783464563"/>
          <c:y val="0.9080626286870922"/>
          <c:w val="0.1771339812992126"/>
          <c:h val="4.03748744848133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134265845434581E-2"/>
          <c:y val="0"/>
          <c:w val="0.89592326285297763"/>
          <c:h val="0.90272672630115924"/>
        </c:manualLayout>
      </c:layout>
      <c:barChart>
        <c:barDir val="bar"/>
        <c:grouping val="clustered"/>
        <c:varyColors val="0"/>
        <c:ser>
          <c:idx val="1"/>
          <c:order val="0"/>
          <c:tx>
            <c:strRef>
              <c:f>Sheet1!$B$1</c:f>
              <c:strCache>
                <c:ptCount val="1"/>
                <c:pt idx="0">
                  <c:v>2018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Sheet1!$B$2:$B$22</c:f>
              <c:numCache>
                <c:formatCode>General</c:formatCode>
                <c:ptCount val="21"/>
                <c:pt idx="14" formatCode="0">
                  <c:v>13988</c:v>
                </c:pt>
              </c:numCache>
            </c:numRef>
          </c:val>
          <c:extLst>
            <c:ext xmlns:c16="http://schemas.microsoft.com/office/drawing/2014/chart" uri="{C3380CC4-5D6E-409C-BE32-E72D297353CC}">
              <c16:uniqueId val="{00000001-5C21-4D9A-A4DC-1AC977C056DD}"/>
            </c:ext>
          </c:extLst>
        </c:ser>
        <c:ser>
          <c:idx val="0"/>
          <c:order val="1"/>
          <c:tx>
            <c:strRef>
              <c:f>Sheet1!$C$1</c:f>
              <c:strCache>
                <c:ptCount val="1"/>
                <c:pt idx="0">
                  <c:v>2022</c:v>
                </c:pt>
              </c:strCache>
            </c:strRef>
          </c:tx>
          <c:spPr>
            <a:solidFill>
              <a:schemeClr val="bg1">
                <a:lumMod val="75000"/>
              </a:schemeClr>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Sheet1!$C$2:$C$22</c:f>
              <c:numCache>
                <c:formatCode>0</c:formatCode>
                <c:ptCount val="21"/>
                <c:pt idx="0">
                  <c:v>2014</c:v>
                </c:pt>
                <c:pt idx="1">
                  <c:v>2189</c:v>
                </c:pt>
                <c:pt idx="2" formatCode="General">
                  <c:v>2963</c:v>
                </c:pt>
                <c:pt idx="3">
                  <c:v>3277</c:v>
                </c:pt>
                <c:pt idx="4">
                  <c:v>4046</c:v>
                </c:pt>
                <c:pt idx="5">
                  <c:v>4667</c:v>
                </c:pt>
                <c:pt idx="6">
                  <c:v>7481</c:v>
                </c:pt>
                <c:pt idx="7">
                  <c:v>8606</c:v>
                </c:pt>
                <c:pt idx="8">
                  <c:v>9040</c:v>
                </c:pt>
                <c:pt idx="9">
                  <c:v>9629</c:v>
                </c:pt>
                <c:pt idx="10">
                  <c:v>10703</c:v>
                </c:pt>
                <c:pt idx="11">
                  <c:v>13045</c:v>
                </c:pt>
                <c:pt idx="12">
                  <c:v>13437</c:v>
                </c:pt>
                <c:pt idx="13" formatCode="General">
                  <c:v>14097</c:v>
                </c:pt>
                <c:pt idx="14">
                  <c:v>13988</c:v>
                </c:pt>
                <c:pt idx="15">
                  <c:v>13732</c:v>
                </c:pt>
                <c:pt idx="16">
                  <c:v>14346</c:v>
                </c:pt>
                <c:pt idx="17">
                  <c:v>16887</c:v>
                </c:pt>
                <c:pt idx="18">
                  <c:v>18913</c:v>
                </c:pt>
                <c:pt idx="19">
                  <c:v>21815</c:v>
                </c:pt>
                <c:pt idx="20">
                  <c:v>23366</c:v>
                </c:pt>
              </c:numCache>
            </c:numRef>
          </c:val>
          <c:extLst>
            <c:ext xmlns:c16="http://schemas.microsoft.com/office/drawing/2014/chart" uri="{C3380CC4-5D6E-409C-BE32-E72D297353CC}">
              <c16:uniqueId val="{00000000-5C21-4D9A-A4DC-1AC977C056DD}"/>
            </c:ext>
          </c:extLst>
        </c:ser>
        <c:ser>
          <c:idx val="3"/>
          <c:order val="2"/>
          <c:tx>
            <c:strRef>
              <c:f>Sheet1!$D$1</c:f>
              <c:strCache>
                <c:ptCount val="1"/>
                <c:pt idx="0">
                  <c:v>2023</c:v>
                </c:pt>
              </c:strCache>
            </c:strRef>
          </c:tx>
          <c:spPr>
            <a:solidFill>
              <a:srgbClr val="C00000"/>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Sheet1!$D$2:$D$22</c:f>
              <c:numCache>
                <c:formatCode>0</c:formatCode>
                <c:ptCount val="21"/>
                <c:pt idx="0">
                  <c:v>2096</c:v>
                </c:pt>
                <c:pt idx="1">
                  <c:v>2193</c:v>
                </c:pt>
                <c:pt idx="2" formatCode="General">
                  <c:v>3001</c:v>
                </c:pt>
                <c:pt idx="3">
                  <c:v>3473</c:v>
                </c:pt>
                <c:pt idx="4">
                  <c:v>4204</c:v>
                </c:pt>
                <c:pt idx="5">
                  <c:v>5010</c:v>
                </c:pt>
                <c:pt idx="6">
                  <c:v>7736</c:v>
                </c:pt>
                <c:pt idx="7">
                  <c:v>8863</c:v>
                </c:pt>
                <c:pt idx="8">
                  <c:v>9331</c:v>
                </c:pt>
                <c:pt idx="9">
                  <c:v>9990</c:v>
                </c:pt>
                <c:pt idx="10">
                  <c:v>12346</c:v>
                </c:pt>
                <c:pt idx="11">
                  <c:v>13508</c:v>
                </c:pt>
                <c:pt idx="12">
                  <c:v>13919</c:v>
                </c:pt>
                <c:pt idx="13" formatCode="General">
                  <c:v>14449</c:v>
                </c:pt>
                <c:pt idx="14">
                  <c:v>14584</c:v>
                </c:pt>
                <c:pt idx="15">
                  <c:v>14619</c:v>
                </c:pt>
                <c:pt idx="16">
                  <c:v>15059</c:v>
                </c:pt>
                <c:pt idx="17">
                  <c:v>17048</c:v>
                </c:pt>
                <c:pt idx="18">
                  <c:v>19932</c:v>
                </c:pt>
                <c:pt idx="19">
                  <c:v>22873</c:v>
                </c:pt>
                <c:pt idx="20">
                  <c:v>24487</c:v>
                </c:pt>
              </c:numCache>
            </c:numRef>
          </c:val>
          <c:extLst>
            <c:ext xmlns:c16="http://schemas.microsoft.com/office/drawing/2014/chart" uri="{C3380CC4-5D6E-409C-BE32-E72D297353CC}">
              <c16:uniqueId val="{00000003-5C21-4D9A-A4DC-1AC977C056DD}"/>
            </c:ext>
          </c:extLst>
        </c:ser>
        <c:ser>
          <c:idx val="4"/>
          <c:order val="3"/>
          <c:tx>
            <c:strRef>
              <c:f>Sheet1!$E$1</c:f>
              <c:strCache>
                <c:ptCount val="1"/>
                <c:pt idx="0">
                  <c:v>2019 Copy This County</c:v>
                </c:pt>
              </c:strCache>
            </c:strRef>
          </c:tx>
          <c:spPr>
            <a:solidFill>
              <a:srgbClr val="FFFF00"/>
            </a:solidFill>
            <a:ln>
              <a:noFill/>
            </a:ln>
            <a:effectLst/>
          </c:spPr>
          <c:invertIfNegative val="0"/>
          <c:cat>
            <c:strRef>
              <c:f>Sheet1!$A$2:$A$22</c:f>
              <c:strCache>
                <c:ptCount val="21"/>
                <c:pt idx="0">
                  <c:v>Salem</c:v>
                </c:pt>
                <c:pt idx="1">
                  <c:v>Cape May</c:v>
                </c:pt>
                <c:pt idx="2">
                  <c:v>Warren</c:v>
                </c:pt>
                <c:pt idx="3">
                  <c:v>Hunterdon</c:v>
                </c:pt>
                <c:pt idx="4">
                  <c:v>Sussex</c:v>
                </c:pt>
                <c:pt idx="5">
                  <c:v>Cumberland</c:v>
                </c:pt>
                <c:pt idx="6">
                  <c:v>Atlantic</c:v>
                </c:pt>
                <c:pt idx="7">
                  <c:v>Somerset</c:v>
                </c:pt>
                <c:pt idx="8">
                  <c:v>Gloucester</c:v>
                </c:pt>
                <c:pt idx="9">
                  <c:v>Mercer</c:v>
                </c:pt>
                <c:pt idx="10">
                  <c:v>Hudson</c:v>
                </c:pt>
                <c:pt idx="11">
                  <c:v>Morris</c:v>
                </c:pt>
                <c:pt idx="12">
                  <c:v>Burlington</c:v>
                </c:pt>
                <c:pt idx="13">
                  <c:v>Ocean</c:v>
                </c:pt>
                <c:pt idx="14">
                  <c:v>Camden</c:v>
                </c:pt>
                <c:pt idx="15">
                  <c:v>Passaic</c:v>
                </c:pt>
                <c:pt idx="16">
                  <c:v>Union</c:v>
                </c:pt>
                <c:pt idx="17">
                  <c:v>Monmouth</c:v>
                </c:pt>
                <c:pt idx="18">
                  <c:v>Middlesex</c:v>
                </c:pt>
                <c:pt idx="19">
                  <c:v>Essex</c:v>
                </c:pt>
                <c:pt idx="20">
                  <c:v>Bergen</c:v>
                </c:pt>
              </c:strCache>
            </c:strRef>
          </c:cat>
          <c:val>
            <c:numRef>
              <c:f>Sheet1!$E$2:$E$22</c:f>
              <c:numCache>
                <c:formatCode>General</c:formatCode>
                <c:ptCount val="21"/>
                <c:pt idx="14">
                  <c:v>14584</c:v>
                </c:pt>
              </c:numCache>
            </c:numRef>
          </c:val>
          <c:extLst>
            <c:ext xmlns:c16="http://schemas.microsoft.com/office/drawing/2014/chart" uri="{C3380CC4-5D6E-409C-BE32-E72D297353CC}">
              <c16:uniqueId val="{00000004-5C21-4D9A-A4DC-1AC977C056DD}"/>
            </c:ext>
          </c:extLst>
        </c:ser>
        <c:dLbls>
          <c:showLegendKey val="0"/>
          <c:showVal val="0"/>
          <c:showCatName val="0"/>
          <c:showSerName val="0"/>
          <c:showPercent val="0"/>
          <c:showBubbleSize val="0"/>
        </c:dLbls>
        <c:gapWidth val="182"/>
        <c:axId val="382904472"/>
        <c:axId val="382904864"/>
      </c:barChart>
      <c:catAx>
        <c:axId val="382904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4864"/>
        <c:crosses val="autoZero"/>
        <c:auto val="1"/>
        <c:lblAlgn val="ctr"/>
        <c:lblOffset val="100"/>
        <c:noMultiLvlLbl val="0"/>
      </c:catAx>
      <c:valAx>
        <c:axId val="382904864"/>
        <c:scaling>
          <c:orientation val="minMax"/>
        </c:scaling>
        <c:delete val="1"/>
        <c:axPos val="b"/>
        <c:numFmt formatCode="General" sourceLinked="1"/>
        <c:majorTickMark val="none"/>
        <c:minorTickMark val="none"/>
        <c:tickLblPos val="nextTo"/>
        <c:crossAx val="382904472"/>
        <c:crosses val="autoZero"/>
        <c:crossBetween val="between"/>
      </c:valAx>
      <c:spPr>
        <a:noFill/>
        <a:ln>
          <a:noFill/>
        </a:ln>
        <a:effectLst/>
      </c:spPr>
    </c:plotArea>
    <c:legend>
      <c:legendPos val="b"/>
      <c:legendEntry>
        <c:idx val="0"/>
        <c:delete val="1"/>
      </c:legendEntry>
      <c:legendEntry>
        <c:idx val="3"/>
        <c:delete val="1"/>
      </c:legendEntry>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2018-2019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Sheet1!$B$2:$B$22</c:f>
              <c:numCache>
                <c:formatCode>General</c:formatCode>
                <c:ptCount val="21"/>
                <c:pt idx="0">
                  <c:v>91</c:v>
                </c:pt>
                <c:pt idx="1">
                  <c:v>112</c:v>
                </c:pt>
                <c:pt idx="2">
                  <c:v>133</c:v>
                </c:pt>
                <c:pt idx="3">
                  <c:v>136</c:v>
                </c:pt>
                <c:pt idx="4">
                  <c:v>212</c:v>
                </c:pt>
                <c:pt idx="5">
                  <c:v>213</c:v>
                </c:pt>
                <c:pt idx="6">
                  <c:v>382</c:v>
                </c:pt>
                <c:pt idx="7">
                  <c:v>451</c:v>
                </c:pt>
                <c:pt idx="8">
                  <c:v>472</c:v>
                </c:pt>
                <c:pt idx="9">
                  <c:v>643</c:v>
                </c:pt>
                <c:pt idx="10">
                  <c:v>803</c:v>
                </c:pt>
                <c:pt idx="11">
                  <c:v>815</c:v>
                </c:pt>
                <c:pt idx="13">
                  <c:v>1112</c:v>
                </c:pt>
                <c:pt idx="14">
                  <c:v>1153</c:v>
                </c:pt>
                <c:pt idx="15">
                  <c:v>1244</c:v>
                </c:pt>
                <c:pt idx="16">
                  <c:v>1391</c:v>
                </c:pt>
                <c:pt idx="17">
                  <c:v>1586</c:v>
                </c:pt>
                <c:pt idx="18">
                  <c:v>1596</c:v>
                </c:pt>
                <c:pt idx="19">
                  <c:v>1632</c:v>
                </c:pt>
                <c:pt idx="20">
                  <c:v>1943</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Salem</c:v>
                </c:pt>
                <c:pt idx="1">
                  <c:v>Cape May</c:v>
                </c:pt>
                <c:pt idx="2">
                  <c:v>Hunterdon</c:v>
                </c:pt>
                <c:pt idx="3">
                  <c:v>Warren</c:v>
                </c:pt>
                <c:pt idx="4">
                  <c:v>Cumberland</c:v>
                </c:pt>
                <c:pt idx="5">
                  <c:v>Sussex</c:v>
                </c:pt>
                <c:pt idx="6">
                  <c:v>Gloucester</c:v>
                </c:pt>
                <c:pt idx="7">
                  <c:v>Atlantic</c:v>
                </c:pt>
                <c:pt idx="8">
                  <c:v>Somerset</c:v>
                </c:pt>
                <c:pt idx="9">
                  <c:v>Mercer</c:v>
                </c:pt>
                <c:pt idx="10">
                  <c:v>Morris</c:v>
                </c:pt>
                <c:pt idx="11">
                  <c:v>Burlington</c:v>
                </c:pt>
                <c:pt idx="12">
                  <c:v>Camden</c:v>
                </c:pt>
                <c:pt idx="13">
                  <c:v>Union</c:v>
                </c:pt>
                <c:pt idx="14">
                  <c:v>Monmouth</c:v>
                </c:pt>
                <c:pt idx="15">
                  <c:v>Hudson</c:v>
                </c:pt>
                <c:pt idx="16">
                  <c:v>Passaic</c:v>
                </c:pt>
                <c:pt idx="17">
                  <c:v>Middlesex</c:v>
                </c:pt>
                <c:pt idx="18">
                  <c:v>Essex</c:v>
                </c:pt>
                <c:pt idx="19">
                  <c:v>Bergen</c:v>
                </c:pt>
                <c:pt idx="20">
                  <c:v>Ocean</c:v>
                </c:pt>
              </c:strCache>
            </c:strRef>
          </c:cat>
          <c:val>
            <c:numRef>
              <c:f>Sheet1!$C$2:$C$22</c:f>
              <c:numCache>
                <c:formatCode>General</c:formatCode>
                <c:ptCount val="21"/>
                <c:pt idx="12">
                  <c:v>982</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Youth Eligible for DD Services</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Sheet1!$B$2:$B$23</c:f>
              <c:numCache>
                <c:formatCode>General</c:formatCode>
                <c:ptCount val="22"/>
                <c:pt idx="0">
                  <c:v>50</c:v>
                </c:pt>
                <c:pt idx="1">
                  <c:v>147</c:v>
                </c:pt>
                <c:pt idx="2">
                  <c:v>149</c:v>
                </c:pt>
                <c:pt idx="3">
                  <c:v>163</c:v>
                </c:pt>
                <c:pt idx="4">
                  <c:v>182</c:v>
                </c:pt>
                <c:pt idx="5">
                  <c:v>210</c:v>
                </c:pt>
                <c:pt idx="6">
                  <c:v>428</c:v>
                </c:pt>
                <c:pt idx="7">
                  <c:v>460</c:v>
                </c:pt>
                <c:pt idx="8">
                  <c:v>511</c:v>
                </c:pt>
                <c:pt idx="9">
                  <c:v>515</c:v>
                </c:pt>
                <c:pt idx="10">
                  <c:v>633</c:v>
                </c:pt>
                <c:pt idx="11">
                  <c:v>803</c:v>
                </c:pt>
                <c:pt idx="12">
                  <c:v>808</c:v>
                </c:pt>
                <c:pt idx="13">
                  <c:v>833</c:v>
                </c:pt>
                <c:pt idx="14">
                  <c:v>834</c:v>
                </c:pt>
                <c:pt idx="15">
                  <c:v>919</c:v>
                </c:pt>
                <c:pt idx="17" formatCode="#,##0">
                  <c:v>1131</c:v>
                </c:pt>
                <c:pt idx="18" formatCode="#,##0">
                  <c:v>1152</c:v>
                </c:pt>
                <c:pt idx="19" formatCode="#,##0">
                  <c:v>1242</c:v>
                </c:pt>
                <c:pt idx="20" formatCode="#,##0">
                  <c:v>1278</c:v>
                </c:pt>
                <c:pt idx="21" formatCode="#,##0">
                  <c:v>1403</c:v>
                </c:pt>
              </c:numCache>
            </c:numRef>
          </c:val>
          <c:extLst>
            <c:ext xmlns:c16="http://schemas.microsoft.com/office/drawing/2014/chart" uri="{C3380CC4-5D6E-409C-BE32-E72D297353CC}">
              <c16:uniqueId val="{00000000-FEAC-42CD-B60F-515B0F9B4314}"/>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Salem</c:v>
                </c:pt>
                <c:pt idx="1">
                  <c:v>Cape May</c:v>
                </c:pt>
                <c:pt idx="2">
                  <c:v>Hunterdon</c:v>
                </c:pt>
                <c:pt idx="3">
                  <c:v>Warren</c:v>
                </c:pt>
                <c:pt idx="4">
                  <c:v>Sussex</c:v>
                </c:pt>
                <c:pt idx="5">
                  <c:v>Cumberland</c:v>
                </c:pt>
                <c:pt idx="6">
                  <c:v>Gloucester</c:v>
                </c:pt>
                <c:pt idx="7">
                  <c:v>Somerset</c:v>
                </c:pt>
                <c:pt idx="8">
                  <c:v>Mercer</c:v>
                </c:pt>
                <c:pt idx="9">
                  <c:v>Atlantic</c:v>
                </c:pt>
                <c:pt idx="10">
                  <c:v>Morris</c:v>
                </c:pt>
                <c:pt idx="11">
                  <c:v>Hudson</c:v>
                </c:pt>
                <c:pt idx="12">
                  <c:v>Burlington</c:v>
                </c:pt>
                <c:pt idx="13">
                  <c:v>Passaic</c:v>
                </c:pt>
                <c:pt idx="14">
                  <c:v>Union</c:v>
                </c:pt>
                <c:pt idx="15">
                  <c:v>Monmouth</c:v>
                </c:pt>
                <c:pt idx="16">
                  <c:v>Camden</c:v>
                </c:pt>
                <c:pt idx="17">
                  <c:v>Ocean</c:v>
                </c:pt>
                <c:pt idx="18">
                  <c:v>Middlesex</c:v>
                </c:pt>
                <c:pt idx="19">
                  <c:v>Essex</c:v>
                </c:pt>
                <c:pt idx="20">
                  <c:v>Other</c:v>
                </c:pt>
                <c:pt idx="21">
                  <c:v>Bergen</c:v>
                </c:pt>
              </c:strCache>
            </c:strRef>
          </c:cat>
          <c:val>
            <c:numRef>
              <c:f>Sheet1!$C$2:$C$23</c:f>
              <c:numCache>
                <c:formatCode>General</c:formatCode>
                <c:ptCount val="22"/>
                <c:pt idx="16">
                  <c:v>955</c:v>
                </c:pt>
              </c:numCache>
            </c:numRef>
          </c:val>
          <c:extLst>
            <c:ext xmlns:c16="http://schemas.microsoft.com/office/drawing/2014/chart" uri="{C3380CC4-5D6E-409C-BE32-E72D297353CC}">
              <c16:uniqueId val="{00000001-FEAC-42CD-B60F-515B0F9B4314}"/>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 deaths</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Sheet1!$A$2:$A$6</c:f>
              <c:numCache>
                <c:formatCode>General</c:formatCode>
                <c:ptCount val="5"/>
                <c:pt idx="0">
                  <c:v>2019</c:v>
                </c:pt>
                <c:pt idx="1">
                  <c:v>2020</c:v>
                </c:pt>
                <c:pt idx="2">
                  <c:v>2021</c:v>
                </c:pt>
                <c:pt idx="3">
                  <c:v>2022</c:v>
                </c:pt>
                <c:pt idx="4">
                  <c:v>2023</c:v>
                </c:pt>
              </c:numCache>
            </c:numRef>
          </c:cat>
          <c:val>
            <c:numRef>
              <c:f>Sheet1!$B$2:$B$6</c:f>
              <c:numCache>
                <c:formatCode>General</c:formatCode>
                <c:ptCount val="5"/>
                <c:pt idx="0">
                  <c:v>946</c:v>
                </c:pt>
                <c:pt idx="1">
                  <c:v>937</c:v>
                </c:pt>
                <c:pt idx="2">
                  <c:v>902</c:v>
                </c:pt>
                <c:pt idx="3">
                  <c:v>920</c:v>
                </c:pt>
                <c:pt idx="4">
                  <c:v>955</c:v>
                </c:pt>
              </c:numCache>
            </c:numRef>
          </c:val>
          <c:smooth val="0"/>
          <c:extLst>
            <c:ext xmlns:c16="http://schemas.microsoft.com/office/drawing/2014/chart" uri="{C3380CC4-5D6E-409C-BE32-E72D297353CC}">
              <c16:uniqueId val="{00000000-D20D-4A28-B5EC-C7A846A4DF3C}"/>
            </c:ext>
          </c:extLst>
        </c:ser>
        <c:dLbls>
          <c:showLegendKey val="0"/>
          <c:showVal val="0"/>
          <c:showCatName val="0"/>
          <c:showSerName val="0"/>
          <c:showPercent val="0"/>
          <c:showBubbleSize val="0"/>
        </c:dLbls>
        <c:marker val="1"/>
        <c:smooth val="0"/>
        <c:axId val="380651616"/>
        <c:axId val="380652008"/>
      </c:lineChart>
      <c:catAx>
        <c:axId val="3806516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2008"/>
        <c:crosses val="autoZero"/>
        <c:auto val="1"/>
        <c:lblAlgn val="ctr"/>
        <c:lblOffset val="100"/>
        <c:noMultiLvlLbl val="0"/>
      </c:catAx>
      <c:valAx>
        <c:axId val="380652008"/>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16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729739708004067E-2"/>
          <c:y val="3.7018227233275872E-2"/>
          <c:w val="0.89294577531714114"/>
          <c:h val="0.8644988856810617"/>
        </c:manualLayout>
      </c:layout>
      <c:barChart>
        <c:barDir val="bar"/>
        <c:grouping val="clustered"/>
        <c:varyColors val="0"/>
        <c:ser>
          <c:idx val="0"/>
          <c:order val="0"/>
          <c:tx>
            <c:strRef>
              <c:f>Sheet1!$B$1</c:f>
              <c:strCache>
                <c:ptCount val="1"/>
                <c:pt idx="0">
                  <c:v>&lt;6 Years</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Sheet1!$B$2:$B$22</c:f>
              <c:numCache>
                <c:formatCode>0.0%</c:formatCode>
                <c:ptCount val="21"/>
                <c:pt idx="0">
                  <c:v>5.0000000000000001E-3</c:v>
                </c:pt>
                <c:pt idx="1">
                  <c:v>8.9999999999999993E-3</c:v>
                </c:pt>
                <c:pt idx="2">
                  <c:v>8.9999999999999993E-3</c:v>
                </c:pt>
                <c:pt idx="3">
                  <c:v>8.9999999999999993E-3</c:v>
                </c:pt>
                <c:pt idx="4">
                  <c:v>1.0999999999999999E-2</c:v>
                </c:pt>
                <c:pt idx="5" formatCode="General">
                  <c:v>1.2E-2</c:v>
                </c:pt>
                <c:pt idx="6">
                  <c:v>1.2E-2</c:v>
                </c:pt>
                <c:pt idx="7">
                  <c:v>1.2E-2</c:v>
                </c:pt>
                <c:pt idx="8">
                  <c:v>1.2999999999999999E-2</c:v>
                </c:pt>
                <c:pt idx="9">
                  <c:v>1.2999999999999999E-2</c:v>
                </c:pt>
                <c:pt idx="11">
                  <c:v>1.4999999999999999E-2</c:v>
                </c:pt>
                <c:pt idx="12">
                  <c:v>1.6E-2</c:v>
                </c:pt>
                <c:pt idx="13">
                  <c:v>1.7999999999999999E-2</c:v>
                </c:pt>
                <c:pt idx="14">
                  <c:v>0.02</c:v>
                </c:pt>
                <c:pt idx="15">
                  <c:v>2.3E-2</c:v>
                </c:pt>
                <c:pt idx="16">
                  <c:v>2.5000000000000001E-2</c:v>
                </c:pt>
                <c:pt idx="17">
                  <c:v>0.03</c:v>
                </c:pt>
                <c:pt idx="18">
                  <c:v>3.3000000000000002E-2</c:v>
                </c:pt>
                <c:pt idx="19">
                  <c:v>3.4000000000000002E-2</c:v>
                </c:pt>
                <c:pt idx="20">
                  <c:v>3.9E-2</c:v>
                </c:pt>
              </c:numCache>
            </c:numRef>
          </c:val>
          <c:extLst>
            <c:ext xmlns:c16="http://schemas.microsoft.com/office/drawing/2014/chart" uri="{C3380CC4-5D6E-409C-BE32-E72D297353CC}">
              <c16:uniqueId val="{00000000-35CF-4BCC-9051-73967968C40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Sheet1!$C$2:$C$22</c:f>
              <c:numCache>
                <c:formatCode>General</c:formatCode>
                <c:ptCount val="21"/>
                <c:pt idx="10" formatCode="0.00%">
                  <c:v>1.4E-2</c:v>
                </c:pt>
              </c:numCache>
            </c:numRef>
          </c:val>
          <c:extLst>
            <c:ext xmlns:c16="http://schemas.microsoft.com/office/drawing/2014/chart" uri="{C3380CC4-5D6E-409C-BE32-E72D297353CC}">
              <c16:uniqueId val="{00000001-35CF-4BCC-9051-73967968C40A}"/>
            </c:ext>
          </c:extLst>
        </c:ser>
        <c:ser>
          <c:idx val="2"/>
          <c:order val="2"/>
          <c:tx>
            <c:strRef>
              <c:f>Sheet1!$D$1</c:f>
              <c:strCache>
                <c:ptCount val="1"/>
                <c:pt idx="0">
                  <c:v>NJ Avg. 1.9%</c:v>
                </c:pt>
              </c:strCache>
            </c:strRef>
          </c:tx>
          <c:spPr>
            <a:noFill/>
            <a:ln>
              <a:noFill/>
            </a:ln>
            <a:effectLst/>
          </c:spPr>
          <c:invertIfNegative val="0"/>
          <c:trendline>
            <c:spPr>
              <a:ln w="19050" cap="rnd">
                <a:solidFill>
                  <a:schemeClr val="bg1">
                    <a:lumMod val="65000"/>
                  </a:schemeClr>
                </a:solidFill>
                <a:prstDash val="sysDot"/>
              </a:ln>
              <a:effectLst/>
            </c:spPr>
            <c:trendlineType val="linear"/>
            <c:dispRSqr val="0"/>
            <c:dispEq val="0"/>
          </c:trendline>
          <c:cat>
            <c:strRef>
              <c:f>Sheet1!$A$2:$A$22</c:f>
              <c:strCache>
                <c:ptCount val="21"/>
                <c:pt idx="0">
                  <c:v>Ocean</c:v>
                </c:pt>
                <c:pt idx="1">
                  <c:v>Bergen</c:v>
                </c:pt>
                <c:pt idx="2">
                  <c:v>Monmouth</c:v>
                </c:pt>
                <c:pt idx="3">
                  <c:v>Sussex</c:v>
                </c:pt>
                <c:pt idx="4">
                  <c:v>Gloucester</c:v>
                </c:pt>
                <c:pt idx="5">
                  <c:v>Burlington</c:v>
                </c:pt>
                <c:pt idx="6">
                  <c:v>Morris</c:v>
                </c:pt>
                <c:pt idx="7">
                  <c:v>Somerset</c:v>
                </c:pt>
                <c:pt idx="8">
                  <c:v>Cape May</c:v>
                </c:pt>
                <c:pt idx="9">
                  <c:v>Hunterdon</c:v>
                </c:pt>
                <c:pt idx="10">
                  <c:v>Camden</c:v>
                </c:pt>
                <c:pt idx="11">
                  <c:v>Middlesex</c:v>
                </c:pt>
                <c:pt idx="12">
                  <c:v>Atlantic</c:v>
                </c:pt>
                <c:pt idx="13">
                  <c:v>Hudson</c:v>
                </c:pt>
                <c:pt idx="14">
                  <c:v>Warren</c:v>
                </c:pt>
                <c:pt idx="15">
                  <c:v>Union</c:v>
                </c:pt>
                <c:pt idx="16">
                  <c:v>Passaic</c:v>
                </c:pt>
                <c:pt idx="17">
                  <c:v>Salem</c:v>
                </c:pt>
                <c:pt idx="18">
                  <c:v>Essex</c:v>
                </c:pt>
                <c:pt idx="19">
                  <c:v>Mercer</c:v>
                </c:pt>
                <c:pt idx="20">
                  <c:v>Cumberland</c:v>
                </c:pt>
              </c:strCache>
            </c:strRef>
          </c:cat>
          <c:val>
            <c:numRef>
              <c:f>Sheet1!$D$2:$D$22</c:f>
              <c:numCache>
                <c:formatCode>0.00%</c:formatCode>
                <c:ptCount val="21"/>
                <c:pt idx="0">
                  <c:v>1.9E-2</c:v>
                </c:pt>
                <c:pt idx="1">
                  <c:v>1.9E-2</c:v>
                </c:pt>
                <c:pt idx="2">
                  <c:v>1.9E-2</c:v>
                </c:pt>
                <c:pt idx="3">
                  <c:v>1.9E-2</c:v>
                </c:pt>
                <c:pt idx="4">
                  <c:v>1.9E-2</c:v>
                </c:pt>
                <c:pt idx="5">
                  <c:v>1.9E-2</c:v>
                </c:pt>
                <c:pt idx="6">
                  <c:v>1.9E-2</c:v>
                </c:pt>
                <c:pt idx="7">
                  <c:v>1.9E-2</c:v>
                </c:pt>
                <c:pt idx="8">
                  <c:v>1.9E-2</c:v>
                </c:pt>
                <c:pt idx="9">
                  <c:v>1.9E-2</c:v>
                </c:pt>
                <c:pt idx="10">
                  <c:v>1.9E-2</c:v>
                </c:pt>
                <c:pt idx="11">
                  <c:v>1.9E-2</c:v>
                </c:pt>
                <c:pt idx="12">
                  <c:v>1.9E-2</c:v>
                </c:pt>
                <c:pt idx="13">
                  <c:v>1.9E-2</c:v>
                </c:pt>
                <c:pt idx="14">
                  <c:v>1.9E-2</c:v>
                </c:pt>
                <c:pt idx="15">
                  <c:v>1.9E-2</c:v>
                </c:pt>
                <c:pt idx="16">
                  <c:v>1.9E-2</c:v>
                </c:pt>
                <c:pt idx="17">
                  <c:v>1.9E-2</c:v>
                </c:pt>
                <c:pt idx="18">
                  <c:v>1.9E-2</c:v>
                </c:pt>
                <c:pt idx="19">
                  <c:v>1.9E-2</c:v>
                </c:pt>
                <c:pt idx="20">
                  <c:v>1.9E-2</c:v>
                </c:pt>
              </c:numCache>
            </c:numRef>
          </c:val>
          <c:extLst>
            <c:ext xmlns:c16="http://schemas.microsoft.com/office/drawing/2014/chart" uri="{C3380CC4-5D6E-409C-BE32-E72D297353CC}">
              <c16:uniqueId val="{00000002-35CF-4BCC-9051-73967968C40A}"/>
            </c:ext>
          </c:extLst>
        </c:ser>
        <c:dLbls>
          <c:showLegendKey val="0"/>
          <c:showVal val="0"/>
          <c:showCatName val="0"/>
          <c:showSerName val="0"/>
          <c:showPercent val="0"/>
          <c:showBubbleSize val="0"/>
        </c:dLbls>
        <c:gapWidth val="219"/>
        <c:axId val="382906824"/>
        <c:axId val="382907216"/>
      </c:barChart>
      <c:catAx>
        <c:axId val="382906824"/>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t"/>
        <c:numFmt formatCode="0.0%" sourceLinked="1"/>
        <c:majorTickMark val="none"/>
        <c:minorTickMark val="none"/>
        <c:tickLblPos val="nextTo"/>
        <c:crossAx val="382906824"/>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10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40438963653980398"/>
          <c:y val="0.88656500437445318"/>
          <c:w val="0.11452455282147037"/>
          <c:h val="3.7511689289678685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 enrolled 2019-2020</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Sheet1!$B$2:$B$22</c:f>
              <c:numCache>
                <c:formatCode>General</c:formatCode>
                <c:ptCount val="21"/>
                <c:pt idx="0">
                  <c:v>58</c:v>
                </c:pt>
                <c:pt idx="1">
                  <c:v>69</c:v>
                </c:pt>
                <c:pt idx="2">
                  <c:v>108</c:v>
                </c:pt>
                <c:pt idx="3">
                  <c:v>188</c:v>
                </c:pt>
                <c:pt idx="4">
                  <c:v>213</c:v>
                </c:pt>
                <c:pt idx="5">
                  <c:v>228</c:v>
                </c:pt>
                <c:pt idx="6">
                  <c:v>260</c:v>
                </c:pt>
                <c:pt idx="7">
                  <c:v>320</c:v>
                </c:pt>
                <c:pt idx="8">
                  <c:v>336</c:v>
                </c:pt>
                <c:pt idx="9">
                  <c:v>369</c:v>
                </c:pt>
                <c:pt idx="10">
                  <c:v>432</c:v>
                </c:pt>
                <c:pt idx="11">
                  <c:v>448</c:v>
                </c:pt>
                <c:pt idx="12">
                  <c:v>474</c:v>
                </c:pt>
                <c:pt idx="13">
                  <c:v>582</c:v>
                </c:pt>
                <c:pt idx="15">
                  <c:v>615</c:v>
                </c:pt>
                <c:pt idx="16">
                  <c:v>649</c:v>
                </c:pt>
                <c:pt idx="17">
                  <c:v>680</c:v>
                </c:pt>
                <c:pt idx="18">
                  <c:v>763</c:v>
                </c:pt>
                <c:pt idx="19">
                  <c:v>776</c:v>
                </c:pt>
                <c:pt idx="20">
                  <c:v>851</c:v>
                </c:pt>
              </c:numCache>
            </c:numRef>
          </c:val>
          <c:extLst>
            <c:ext xmlns:c16="http://schemas.microsoft.com/office/drawing/2014/chart" uri="{C3380CC4-5D6E-409C-BE32-E72D297353CC}">
              <c16:uniqueId val="{00000000-5B0B-4DAF-BD31-BD4A36E8B2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Cape May</c:v>
                </c:pt>
                <c:pt idx="1">
                  <c:v>Salem</c:v>
                </c:pt>
                <c:pt idx="2">
                  <c:v>Hunterdon</c:v>
                </c:pt>
                <c:pt idx="3">
                  <c:v>Sussex</c:v>
                </c:pt>
                <c:pt idx="4">
                  <c:v>Warren</c:v>
                </c:pt>
                <c:pt idx="5">
                  <c:v>Cumberland</c:v>
                </c:pt>
                <c:pt idx="6">
                  <c:v>Gloucester</c:v>
                </c:pt>
                <c:pt idx="7">
                  <c:v>Hudson</c:v>
                </c:pt>
                <c:pt idx="8">
                  <c:v>Atlantic</c:v>
                </c:pt>
                <c:pt idx="9">
                  <c:v>Somerset</c:v>
                </c:pt>
                <c:pt idx="10">
                  <c:v>Ocean</c:v>
                </c:pt>
                <c:pt idx="11">
                  <c:v>Mercer</c:v>
                </c:pt>
                <c:pt idx="12">
                  <c:v>Burlington</c:v>
                </c:pt>
                <c:pt idx="13">
                  <c:v>Essex</c:v>
                </c:pt>
                <c:pt idx="14">
                  <c:v>Camden</c:v>
                </c:pt>
                <c:pt idx="15">
                  <c:v>Morris</c:v>
                </c:pt>
                <c:pt idx="16">
                  <c:v>Union</c:v>
                </c:pt>
                <c:pt idx="17">
                  <c:v>Passaic</c:v>
                </c:pt>
                <c:pt idx="18">
                  <c:v>Monmouth</c:v>
                </c:pt>
                <c:pt idx="19">
                  <c:v>Middlesex</c:v>
                </c:pt>
                <c:pt idx="20">
                  <c:v>Bergen</c:v>
                </c:pt>
              </c:strCache>
            </c:strRef>
          </c:cat>
          <c:val>
            <c:numRef>
              <c:f>Sheet1!$C$2:$C$22</c:f>
              <c:numCache>
                <c:formatCode>General</c:formatCode>
                <c:ptCount val="21"/>
                <c:pt idx="14" formatCode="0">
                  <c:v>590</c:v>
                </c:pt>
              </c:numCache>
            </c:numRef>
          </c:val>
          <c:extLst>
            <c:ext xmlns:c16="http://schemas.microsoft.com/office/drawing/2014/chart" uri="{C3380CC4-5D6E-409C-BE32-E72D297353CC}">
              <c16:uniqueId val="{00000001-5B0B-4DAF-BD31-BD4A36E8B26A}"/>
            </c:ext>
          </c:extLst>
        </c:ser>
        <c:dLbls>
          <c:showLegendKey val="0"/>
          <c:showVal val="0"/>
          <c:showCatName val="0"/>
          <c:showSerName val="0"/>
          <c:showPercent val="0"/>
          <c:showBubbleSize val="0"/>
        </c:dLbls>
        <c:gapWidth val="219"/>
        <c:overlap val="-27"/>
        <c:axId val="382906824"/>
        <c:axId val="382907216"/>
      </c:barChart>
      <c:catAx>
        <c:axId val="382906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6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1"/>
          <c:order val="1"/>
          <c:tx>
            <c:strRef>
              <c:f>Sheet1!$C$1</c:f>
              <c:strCache>
                <c:ptCount val="1"/>
                <c:pt idx="0">
                  <c:v>In-Home</c:v>
                </c:pt>
              </c:strCache>
            </c:strRef>
          </c:tx>
          <c:spPr>
            <a:solidFill>
              <a:srgbClr val="C000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Sheet1!$C$2:$C$23</c:f>
              <c:numCache>
                <c:formatCode>General</c:formatCode>
                <c:ptCount val="22"/>
                <c:pt idx="0">
                  <c:v>151</c:v>
                </c:pt>
                <c:pt idx="1">
                  <c:v>332</c:v>
                </c:pt>
                <c:pt idx="2">
                  <c:v>322</c:v>
                </c:pt>
                <c:pt idx="3">
                  <c:v>368</c:v>
                </c:pt>
                <c:pt idx="4">
                  <c:v>558</c:v>
                </c:pt>
                <c:pt idx="5">
                  <c:v>568</c:v>
                </c:pt>
                <c:pt idx="6">
                  <c:v>747</c:v>
                </c:pt>
                <c:pt idx="7">
                  <c:v>909</c:v>
                </c:pt>
                <c:pt idx="8">
                  <c:v>1011</c:v>
                </c:pt>
                <c:pt idx="9">
                  <c:v>1088</c:v>
                </c:pt>
                <c:pt idx="10">
                  <c:v>1162</c:v>
                </c:pt>
                <c:pt idx="11">
                  <c:v>1261</c:v>
                </c:pt>
                <c:pt idx="12">
                  <c:v>1258</c:v>
                </c:pt>
                <c:pt idx="13">
                  <c:v>1265</c:v>
                </c:pt>
                <c:pt idx="14">
                  <c:v>1422</c:v>
                </c:pt>
                <c:pt idx="15">
                  <c:v>1520</c:v>
                </c:pt>
                <c:pt idx="16">
                  <c:v>1764</c:v>
                </c:pt>
                <c:pt idx="17">
                  <c:v>2062</c:v>
                </c:pt>
                <c:pt idx="18">
                  <c:v>2140</c:v>
                </c:pt>
                <c:pt idx="19">
                  <c:v>2415</c:v>
                </c:pt>
                <c:pt idx="20">
                  <c:v>2783</c:v>
                </c:pt>
                <c:pt idx="21">
                  <c:v>2447</c:v>
                </c:pt>
              </c:numCache>
            </c:numRef>
          </c:val>
          <c:extLst>
            <c:ext xmlns:c16="http://schemas.microsoft.com/office/drawing/2014/chart" uri="{C3380CC4-5D6E-409C-BE32-E72D297353CC}">
              <c16:uniqueId val="{00000001-09E3-4C73-A982-B02D1E1D5080}"/>
            </c:ext>
          </c:extLst>
        </c:ser>
        <c:ser>
          <c:idx val="2"/>
          <c:order val="2"/>
          <c:tx>
            <c:strRef>
              <c:f>Sheet1!$D$1</c:f>
              <c:strCache>
                <c:ptCount val="1"/>
                <c:pt idx="0">
                  <c:v>Out-of-Home Placement</c:v>
                </c:pt>
              </c:strCache>
            </c:strRef>
          </c:tx>
          <c:spPr>
            <a:solidFill>
              <a:schemeClr val="bg1">
                <a:lumMod val="75000"/>
              </a:schemeClr>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Sheet1!$D$2:$D$23</c:f>
              <c:numCache>
                <c:formatCode>General</c:formatCode>
                <c:ptCount val="22"/>
                <c:pt idx="0">
                  <c:v>8</c:v>
                </c:pt>
                <c:pt idx="1">
                  <c:v>30</c:v>
                </c:pt>
                <c:pt idx="2">
                  <c:v>49</c:v>
                </c:pt>
                <c:pt idx="3">
                  <c:v>68</c:v>
                </c:pt>
                <c:pt idx="4">
                  <c:v>29</c:v>
                </c:pt>
                <c:pt idx="5">
                  <c:v>32</c:v>
                </c:pt>
                <c:pt idx="6">
                  <c:v>62</c:v>
                </c:pt>
                <c:pt idx="7">
                  <c:v>95</c:v>
                </c:pt>
                <c:pt idx="8">
                  <c:v>161</c:v>
                </c:pt>
                <c:pt idx="9">
                  <c:v>212</c:v>
                </c:pt>
                <c:pt idx="10">
                  <c:v>180</c:v>
                </c:pt>
                <c:pt idx="11">
                  <c:v>85</c:v>
                </c:pt>
                <c:pt idx="12">
                  <c:v>167</c:v>
                </c:pt>
                <c:pt idx="13">
                  <c:v>183</c:v>
                </c:pt>
                <c:pt idx="14">
                  <c:v>154</c:v>
                </c:pt>
                <c:pt idx="15">
                  <c:v>185</c:v>
                </c:pt>
                <c:pt idx="16">
                  <c:v>166</c:v>
                </c:pt>
                <c:pt idx="17">
                  <c:v>167</c:v>
                </c:pt>
                <c:pt idx="18">
                  <c:v>173</c:v>
                </c:pt>
                <c:pt idx="19">
                  <c:v>370</c:v>
                </c:pt>
                <c:pt idx="20">
                  <c:v>6</c:v>
                </c:pt>
                <c:pt idx="21">
                  <c:v>427</c:v>
                </c:pt>
              </c:numCache>
            </c:numRef>
          </c:val>
          <c:extLst>
            <c:ext xmlns:c16="http://schemas.microsoft.com/office/drawing/2014/chart" uri="{C3380CC4-5D6E-409C-BE32-E72D297353CC}">
              <c16:uniqueId val="{00000000-EDFC-4B63-BD37-4E5D08F589DA}"/>
            </c:ext>
          </c:extLst>
        </c:ser>
        <c:ser>
          <c:idx val="3"/>
          <c:order val="3"/>
          <c:tx>
            <c:strRef>
              <c:f>Sheet1!$E$1</c:f>
              <c:strCache>
                <c:ptCount val="1"/>
                <c:pt idx="0">
                  <c:v>Total</c:v>
                </c:pt>
              </c:strCache>
            </c:strRef>
          </c:tx>
          <c:spPr>
            <a:no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dLblPos val="inBase"/>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Sheet1!$E$2:$E$23</c:f>
              <c:numCache>
                <c:formatCode>General</c:formatCode>
                <c:ptCount val="22"/>
                <c:pt idx="0">
                  <c:v>159</c:v>
                </c:pt>
                <c:pt idx="1">
                  <c:v>362</c:v>
                </c:pt>
                <c:pt idx="2">
                  <c:v>371</c:v>
                </c:pt>
                <c:pt idx="3">
                  <c:v>436</c:v>
                </c:pt>
                <c:pt idx="4">
                  <c:v>587</c:v>
                </c:pt>
                <c:pt idx="5">
                  <c:v>600</c:v>
                </c:pt>
                <c:pt idx="6">
                  <c:v>809</c:v>
                </c:pt>
                <c:pt idx="7">
                  <c:v>1004</c:v>
                </c:pt>
                <c:pt idx="8">
                  <c:v>1172</c:v>
                </c:pt>
                <c:pt idx="9">
                  <c:v>1300</c:v>
                </c:pt>
                <c:pt idx="10">
                  <c:v>1342</c:v>
                </c:pt>
                <c:pt idx="11">
                  <c:v>1346</c:v>
                </c:pt>
                <c:pt idx="12">
                  <c:v>1425</c:v>
                </c:pt>
                <c:pt idx="13">
                  <c:v>1448</c:v>
                </c:pt>
                <c:pt idx="14">
                  <c:v>1576</c:v>
                </c:pt>
                <c:pt idx="15">
                  <c:v>1705</c:v>
                </c:pt>
                <c:pt idx="16">
                  <c:v>1930</c:v>
                </c:pt>
                <c:pt idx="17">
                  <c:v>2229</c:v>
                </c:pt>
                <c:pt idx="18">
                  <c:v>2313</c:v>
                </c:pt>
                <c:pt idx="19">
                  <c:v>2785</c:v>
                </c:pt>
                <c:pt idx="20">
                  <c:v>2789</c:v>
                </c:pt>
                <c:pt idx="21">
                  <c:v>2874</c:v>
                </c:pt>
              </c:numCache>
            </c:numRef>
          </c:val>
          <c:extLst>
            <c:ext xmlns:c16="http://schemas.microsoft.com/office/drawing/2014/chart" uri="{C3380CC4-5D6E-409C-BE32-E72D297353CC}">
              <c16:uniqueId val="{00000000-FEE0-4A62-B5BF-CFDDEF686DDE}"/>
            </c:ext>
          </c:extLst>
        </c:ser>
        <c:dLbls>
          <c:showLegendKey val="0"/>
          <c:showVal val="0"/>
          <c:showCatName val="0"/>
          <c:showSerName val="0"/>
          <c:showPercent val="0"/>
          <c:showBubbleSize val="0"/>
        </c:dLbls>
        <c:gapWidth val="182"/>
        <c:overlap val="100"/>
        <c:axId val="342401552"/>
        <c:axId val="342401944"/>
      </c:barChart>
      <c:barChart>
        <c:barDir val="bar"/>
        <c:grouping val="clustered"/>
        <c:varyColors val="0"/>
        <c:ser>
          <c:idx val="0"/>
          <c:order val="0"/>
          <c:tx>
            <c:strRef>
              <c:f>Sheet1!$B$1</c:f>
              <c:strCache>
                <c:ptCount val="1"/>
                <c:pt idx="0">
                  <c:v>Copy County Total 1</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Sheet1!$B$2:$B$23</c:f>
              <c:numCache>
                <c:formatCode>General</c:formatCode>
                <c:ptCount val="22"/>
                <c:pt idx="21">
                  <c:v>2874</c:v>
                </c:pt>
              </c:numCache>
            </c:numRef>
          </c:val>
          <c:extLst>
            <c:ext xmlns:c16="http://schemas.microsoft.com/office/drawing/2014/chart" uri="{C3380CC4-5D6E-409C-BE32-E72D297353CC}">
              <c16:uniqueId val="{00000000-09E3-4C73-A982-B02D1E1D5080}"/>
            </c:ext>
          </c:extLst>
        </c:ser>
        <c:ser>
          <c:idx val="4"/>
          <c:order val="4"/>
          <c:tx>
            <c:strRef>
              <c:f>Sheet1!$F$1</c:f>
              <c:strCache>
                <c:ptCount val="1"/>
                <c:pt idx="0">
                  <c:v>Copy County Total 2</c:v>
                </c:pt>
              </c:strCache>
            </c:strRef>
          </c:tx>
          <c:spPr>
            <a:solidFill>
              <a:srgbClr val="FFFF00"/>
            </a:solidFill>
            <a:ln>
              <a:noFill/>
            </a:ln>
            <a:effectLst/>
          </c:spPr>
          <c:invertIfNegative val="0"/>
          <c:cat>
            <c:strRef>
              <c:f>Sheet1!$A$2:$A$23</c:f>
              <c:strCache>
                <c:ptCount val="22"/>
                <c:pt idx="0">
                  <c:v>Hunterdon</c:v>
                </c:pt>
                <c:pt idx="1">
                  <c:v>Sussex</c:v>
                </c:pt>
                <c:pt idx="2">
                  <c:v>Salem</c:v>
                </c:pt>
                <c:pt idx="3">
                  <c:v>Cape May</c:v>
                </c:pt>
                <c:pt idx="4">
                  <c:v>Somerset</c:v>
                </c:pt>
                <c:pt idx="5">
                  <c:v>Warren</c:v>
                </c:pt>
                <c:pt idx="6">
                  <c:v>Morris</c:v>
                </c:pt>
                <c:pt idx="7">
                  <c:v>Cumberland</c:v>
                </c:pt>
                <c:pt idx="8">
                  <c:v>Gloucester</c:v>
                </c:pt>
                <c:pt idx="9">
                  <c:v>Mercer</c:v>
                </c:pt>
                <c:pt idx="10">
                  <c:v>Monmouth</c:v>
                </c:pt>
                <c:pt idx="11">
                  <c:v>Bergen</c:v>
                </c:pt>
                <c:pt idx="12">
                  <c:v>Atlantic</c:v>
                </c:pt>
                <c:pt idx="13">
                  <c:v>Burlington</c:v>
                </c:pt>
                <c:pt idx="14">
                  <c:v>Union</c:v>
                </c:pt>
                <c:pt idx="15">
                  <c:v>Ocean</c:v>
                </c:pt>
                <c:pt idx="16">
                  <c:v>Passaic</c:v>
                </c:pt>
                <c:pt idx="17">
                  <c:v>Hudson</c:v>
                </c:pt>
                <c:pt idx="18">
                  <c:v>Middlesex</c:v>
                </c:pt>
                <c:pt idx="19">
                  <c:v>Essex</c:v>
                </c:pt>
                <c:pt idx="20">
                  <c:v>Other</c:v>
                </c:pt>
                <c:pt idx="21">
                  <c:v>Camden</c:v>
                </c:pt>
              </c:strCache>
            </c:strRef>
          </c:cat>
          <c:val>
            <c:numRef>
              <c:f>Sheet1!$F$2:$F$23</c:f>
              <c:numCache>
                <c:formatCode>General</c:formatCode>
                <c:ptCount val="22"/>
                <c:pt idx="21">
                  <c:v>2874</c:v>
                </c:pt>
              </c:numCache>
            </c:numRef>
          </c:val>
          <c:extLst>
            <c:ext xmlns:c16="http://schemas.microsoft.com/office/drawing/2014/chart" uri="{C3380CC4-5D6E-409C-BE32-E72D297353CC}">
              <c16:uniqueId val="{00000001-FEE0-4A62-B5BF-CFDDEF686DDE}"/>
            </c:ext>
          </c:extLst>
        </c:ser>
        <c:dLbls>
          <c:showLegendKey val="0"/>
          <c:showVal val="0"/>
          <c:showCatName val="0"/>
          <c:showSerName val="0"/>
          <c:showPercent val="0"/>
          <c:showBubbleSize val="0"/>
        </c:dLbls>
        <c:gapWidth val="100"/>
        <c:overlap val="-100"/>
        <c:axId val="342806656"/>
        <c:axId val="342806264"/>
      </c:barChart>
      <c:catAx>
        <c:axId val="3424015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944"/>
        <c:crosses val="autoZero"/>
        <c:auto val="1"/>
        <c:lblAlgn val="ctr"/>
        <c:lblOffset val="100"/>
        <c:noMultiLvlLbl val="0"/>
      </c:catAx>
      <c:valAx>
        <c:axId val="342401944"/>
        <c:scaling>
          <c:orientation val="minMax"/>
          <c:max val="7000"/>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401552"/>
        <c:crosses val="autoZero"/>
        <c:crossBetween val="between"/>
      </c:valAx>
      <c:valAx>
        <c:axId val="342806264"/>
        <c:scaling>
          <c:orientation val="minMax"/>
          <c:max val="7000"/>
        </c:scaling>
        <c:delete val="1"/>
        <c:axPos val="t"/>
        <c:numFmt formatCode="General" sourceLinked="1"/>
        <c:majorTickMark val="out"/>
        <c:minorTickMark val="none"/>
        <c:tickLblPos val="nextTo"/>
        <c:crossAx val="342806656"/>
        <c:crosses val="max"/>
        <c:crossBetween val="between"/>
      </c:valAx>
      <c:catAx>
        <c:axId val="342806656"/>
        <c:scaling>
          <c:orientation val="minMax"/>
        </c:scaling>
        <c:delete val="1"/>
        <c:axPos val="l"/>
        <c:numFmt formatCode="General" sourceLinked="1"/>
        <c:majorTickMark val="out"/>
        <c:minorTickMark val="none"/>
        <c:tickLblPos val="nextTo"/>
        <c:crossAx val="342806264"/>
        <c:crosses val="autoZero"/>
        <c:auto val="1"/>
        <c:lblAlgn val="ctr"/>
        <c:lblOffset val="100"/>
        <c:noMultiLvlLbl val="0"/>
      </c:catAx>
      <c:spPr>
        <a:noFill/>
        <a:ln>
          <a:noFill/>
        </a:ln>
        <a:effectLst/>
      </c:spPr>
    </c:plotArea>
    <c:legend>
      <c:legendPos val="r"/>
      <c:legendEntry>
        <c:idx val="2"/>
        <c:delete val="1"/>
      </c:legendEntry>
      <c:legendEntry>
        <c:idx val="3"/>
        <c:delete val="1"/>
      </c:legendEntry>
      <c:legendEntry>
        <c:idx val="4"/>
        <c:delete val="1"/>
      </c:legendEntry>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613048132024135E-2"/>
          <c:y val="2.9577782970494414E-2"/>
          <c:w val="0.94075789400255561"/>
          <c:h val="0.86367611473695571"/>
        </c:manualLayout>
      </c:layout>
      <c:barChart>
        <c:barDir val="col"/>
        <c:grouping val="stacked"/>
        <c:varyColors val="0"/>
        <c:ser>
          <c:idx val="0"/>
          <c:order val="0"/>
          <c:tx>
            <c:strRef>
              <c:f>Sheet1!$B$1</c:f>
              <c:strCache>
                <c:ptCount val="1"/>
                <c:pt idx="0">
                  <c:v>Kinship Resource Family</c:v>
                </c:pt>
              </c:strCache>
            </c:strRef>
          </c:tx>
          <c:spPr>
            <a:solidFill>
              <a:srgbClr val="C00000"/>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Sheet1!$B$2:$B$9</c:f>
              <c:numCache>
                <c:formatCode>General</c:formatCode>
                <c:ptCount val="8"/>
                <c:pt idx="0">
                  <c:v>214</c:v>
                </c:pt>
                <c:pt idx="1">
                  <c:v>258</c:v>
                </c:pt>
                <c:pt idx="2">
                  <c:v>280</c:v>
                </c:pt>
                <c:pt idx="3">
                  <c:v>249</c:v>
                </c:pt>
                <c:pt idx="4">
                  <c:v>197</c:v>
                </c:pt>
                <c:pt idx="5">
                  <c:v>186</c:v>
                </c:pt>
                <c:pt idx="6">
                  <c:v>152</c:v>
                </c:pt>
                <c:pt idx="7">
                  <c:v>201</c:v>
                </c:pt>
              </c:numCache>
            </c:numRef>
          </c:val>
          <c:extLst>
            <c:ext xmlns:c16="http://schemas.microsoft.com/office/drawing/2014/chart" uri="{C3380CC4-5D6E-409C-BE32-E72D297353CC}">
              <c16:uniqueId val="{00000000-7102-4291-BE62-DA325D8D88DA}"/>
            </c:ext>
          </c:extLst>
        </c:ser>
        <c:ser>
          <c:idx val="1"/>
          <c:order val="1"/>
          <c:tx>
            <c:strRef>
              <c:f>Sheet1!$C$1</c:f>
              <c:strCache>
                <c:ptCount val="1"/>
                <c:pt idx="0">
                  <c:v>Non-Kinship Placement</c:v>
                </c:pt>
              </c:strCache>
            </c:strRef>
          </c:tx>
          <c:spPr>
            <a:solidFill>
              <a:schemeClr val="bg1">
                <a:lumMod val="75000"/>
              </a:schemeClr>
            </a:solidFill>
            <a:ln>
              <a:noFill/>
            </a:ln>
            <a:effectLst/>
          </c:spPr>
          <c:invertIfNegative val="0"/>
          <c:dLbls>
            <c:spPr>
              <a:solidFill>
                <a:schemeClr val="lt1"/>
              </a:solidFill>
              <a:ln>
                <a:solidFill>
                  <a:schemeClr val="dk1">
                    <a:lumMod val="25000"/>
                    <a:lumOff val="75000"/>
                  </a:schemeClr>
                </a:solid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Sheet1!$A$2:$A$9</c:f>
              <c:numCache>
                <c:formatCode>General</c:formatCode>
                <c:ptCount val="8"/>
                <c:pt idx="0">
                  <c:v>2016</c:v>
                </c:pt>
                <c:pt idx="1">
                  <c:v>2017</c:v>
                </c:pt>
                <c:pt idx="2">
                  <c:v>2018</c:v>
                </c:pt>
                <c:pt idx="3">
                  <c:v>2019</c:v>
                </c:pt>
                <c:pt idx="4">
                  <c:v>2020</c:v>
                </c:pt>
                <c:pt idx="5">
                  <c:v>2021</c:v>
                </c:pt>
                <c:pt idx="6">
                  <c:v>2022</c:v>
                </c:pt>
                <c:pt idx="7">
                  <c:v>2023</c:v>
                </c:pt>
              </c:numCache>
            </c:numRef>
          </c:cat>
          <c:val>
            <c:numRef>
              <c:f>Sheet1!$C$2:$C$9</c:f>
              <c:numCache>
                <c:formatCode>General</c:formatCode>
                <c:ptCount val="8"/>
                <c:pt idx="0">
                  <c:v>311</c:v>
                </c:pt>
                <c:pt idx="1">
                  <c:v>329</c:v>
                </c:pt>
                <c:pt idx="2">
                  <c:v>339</c:v>
                </c:pt>
                <c:pt idx="3">
                  <c:v>256</c:v>
                </c:pt>
                <c:pt idx="4">
                  <c:v>238</c:v>
                </c:pt>
                <c:pt idx="5">
                  <c:v>197</c:v>
                </c:pt>
                <c:pt idx="6">
                  <c:v>191</c:v>
                </c:pt>
                <c:pt idx="7">
                  <c:v>201</c:v>
                </c:pt>
              </c:numCache>
            </c:numRef>
          </c:val>
          <c:extLst>
            <c:ext xmlns:c16="http://schemas.microsoft.com/office/drawing/2014/chart" uri="{C3380CC4-5D6E-409C-BE32-E72D297353CC}">
              <c16:uniqueId val="{00000001-7102-4291-BE62-DA325D8D88DA}"/>
            </c:ext>
          </c:extLst>
        </c:ser>
        <c:dLbls>
          <c:showLegendKey val="0"/>
          <c:showVal val="0"/>
          <c:showCatName val="0"/>
          <c:showSerName val="0"/>
          <c:showPercent val="0"/>
          <c:showBubbleSize val="0"/>
        </c:dLbls>
        <c:gapWidth val="150"/>
        <c:overlap val="100"/>
        <c:axId val="342807440"/>
        <c:axId val="342807832"/>
      </c:barChart>
      <c:catAx>
        <c:axId val="342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832"/>
        <c:crosses val="autoZero"/>
        <c:auto val="1"/>
        <c:lblAlgn val="ctr"/>
        <c:lblOffset val="100"/>
        <c:noMultiLvlLbl val="0"/>
      </c:catAx>
      <c:valAx>
        <c:axId val="342807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280744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 Foreign Born</c:v>
                </c:pt>
              </c:strCache>
            </c:strRef>
          </c:tx>
          <c:spPr>
            <a:solidFill>
              <a:srgbClr val="C00000"/>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Sheet1!$A$2:$A$11</c:f>
              <c:strCache>
                <c:ptCount val="10"/>
                <c:pt idx="0">
                  <c:v>Lindenwold borough</c:v>
                </c:pt>
                <c:pt idx="1">
                  <c:v>Voorhees township</c:v>
                </c:pt>
                <c:pt idx="2">
                  <c:v>Hi-Nella borough</c:v>
                </c:pt>
                <c:pt idx="3">
                  <c:v>Camden city</c:v>
                </c:pt>
                <c:pt idx="4">
                  <c:v>Berlin township</c:v>
                </c:pt>
                <c:pt idx="5">
                  <c:v>Cherry Hill township</c:v>
                </c:pt>
                <c:pt idx="6">
                  <c:v>Pennsauken township</c:v>
                </c:pt>
                <c:pt idx="7">
                  <c:v>Tavistock borough</c:v>
                </c:pt>
                <c:pt idx="8">
                  <c:v>Woodlynne borough</c:v>
                </c:pt>
                <c:pt idx="9">
                  <c:v>Bellmawr borough</c:v>
                </c:pt>
              </c:strCache>
            </c:strRef>
          </c:cat>
          <c:val>
            <c:numRef>
              <c:f>Sheet1!$B$2:$B$11</c:f>
              <c:numCache>
                <c:formatCode>0.00%</c:formatCode>
                <c:ptCount val="10"/>
                <c:pt idx="0">
                  <c:v>0.20599999999999999</c:v>
                </c:pt>
                <c:pt idx="1">
                  <c:v>0.19800000000000001</c:v>
                </c:pt>
                <c:pt idx="2">
                  <c:v>0.189</c:v>
                </c:pt>
                <c:pt idx="3">
                  <c:v>0.187</c:v>
                </c:pt>
                <c:pt idx="4">
                  <c:v>0.185</c:v>
                </c:pt>
                <c:pt idx="5">
                  <c:v>0.17699999999999999</c:v>
                </c:pt>
                <c:pt idx="6">
                  <c:v>0.17699999999999999</c:v>
                </c:pt>
                <c:pt idx="7">
                  <c:v>0.16700000000000001</c:v>
                </c:pt>
                <c:pt idx="8">
                  <c:v>0.13200000000000001</c:v>
                </c:pt>
                <c:pt idx="9">
                  <c:v>0.11</c:v>
                </c:pt>
              </c:numCache>
            </c:numRef>
          </c:val>
          <c:extLst>
            <c:ext xmlns:c16="http://schemas.microsoft.com/office/drawing/2014/chart" uri="{C3380CC4-5D6E-409C-BE32-E72D297353CC}">
              <c16:uniqueId val="{00000000-8666-4443-968D-51C96F1164B2}"/>
            </c:ext>
          </c:extLst>
        </c:ser>
        <c:ser>
          <c:idx val="2"/>
          <c:order val="1"/>
          <c:tx>
            <c:strRef>
              <c:f>Sheet1!$C$1</c:f>
              <c:strCache>
                <c:ptCount val="1"/>
                <c:pt idx="0">
                  <c:v>Camden County avg 12.2%</c:v>
                </c:pt>
              </c:strCache>
            </c:strRef>
          </c:tx>
          <c:spPr>
            <a:noFill/>
            <a:ln>
              <a:noFill/>
            </a:ln>
            <a:effectLst/>
          </c:spPr>
          <c:invertIfNegative val="0"/>
          <c:trendline>
            <c:name>Passaic avg 29%</c:name>
            <c:spPr>
              <a:ln w="19050" cap="rnd">
                <a:solidFill>
                  <a:schemeClr val="accent3"/>
                </a:solidFill>
                <a:prstDash val="sysDot"/>
              </a:ln>
              <a:effectLst/>
            </c:spPr>
            <c:trendlineType val="linear"/>
            <c:dispRSqr val="0"/>
            <c:dispEq val="0"/>
          </c:trendline>
          <c:cat>
            <c:strRef>
              <c:f>Sheet1!$A$2:$A$11</c:f>
              <c:strCache>
                <c:ptCount val="10"/>
                <c:pt idx="0">
                  <c:v>Lindenwold borough</c:v>
                </c:pt>
                <c:pt idx="1">
                  <c:v>Voorhees township</c:v>
                </c:pt>
                <c:pt idx="2">
                  <c:v>Hi-Nella borough</c:v>
                </c:pt>
                <c:pt idx="3">
                  <c:v>Camden city</c:v>
                </c:pt>
                <c:pt idx="4">
                  <c:v>Berlin township</c:v>
                </c:pt>
                <c:pt idx="5">
                  <c:v>Cherry Hill township</c:v>
                </c:pt>
                <c:pt idx="6">
                  <c:v>Pennsauken township</c:v>
                </c:pt>
                <c:pt idx="7">
                  <c:v>Tavistock borough</c:v>
                </c:pt>
                <c:pt idx="8">
                  <c:v>Woodlynne borough</c:v>
                </c:pt>
                <c:pt idx="9">
                  <c:v>Bellmawr borough</c:v>
                </c:pt>
              </c:strCache>
            </c:strRef>
          </c:cat>
          <c:val>
            <c:numRef>
              <c:f>Sheet1!$C$2:$C$11</c:f>
              <c:numCache>
                <c:formatCode>0%</c:formatCode>
                <c:ptCount val="10"/>
                <c:pt idx="0">
                  <c:v>0.122</c:v>
                </c:pt>
                <c:pt idx="1">
                  <c:v>0.122</c:v>
                </c:pt>
                <c:pt idx="2">
                  <c:v>0.122</c:v>
                </c:pt>
                <c:pt idx="3">
                  <c:v>0.122</c:v>
                </c:pt>
                <c:pt idx="4">
                  <c:v>0.122</c:v>
                </c:pt>
                <c:pt idx="5">
                  <c:v>0.122</c:v>
                </c:pt>
                <c:pt idx="6">
                  <c:v>0.122</c:v>
                </c:pt>
                <c:pt idx="7">
                  <c:v>0.122</c:v>
                </c:pt>
                <c:pt idx="8">
                  <c:v>0.122</c:v>
                </c:pt>
                <c:pt idx="9">
                  <c:v>0.122</c:v>
                </c:pt>
              </c:numCache>
            </c:numRef>
          </c:val>
          <c:extLst>
            <c:ext xmlns:c16="http://schemas.microsoft.com/office/drawing/2014/chart" uri="{C3380CC4-5D6E-409C-BE32-E72D297353CC}">
              <c16:uniqueId val="{00000002-8666-4443-968D-51C96F1164B2}"/>
            </c:ext>
          </c:extLst>
        </c:ser>
        <c:dLbls>
          <c:showLegendKey val="0"/>
          <c:showVal val="0"/>
          <c:showCatName val="0"/>
          <c:showSerName val="0"/>
          <c:showPercent val="0"/>
          <c:showBubbleSize val="0"/>
        </c:dLbls>
        <c:gapWidth val="500"/>
        <c:overlap val="100"/>
        <c:axId val="341758536"/>
        <c:axId val="341758928"/>
      </c:barChart>
      <c:catAx>
        <c:axId val="3417585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41758928"/>
        <c:crosses val="autoZero"/>
        <c:auto val="1"/>
        <c:lblAlgn val="ctr"/>
        <c:lblOffset val="100"/>
        <c:noMultiLvlLbl val="0"/>
      </c:catAx>
      <c:valAx>
        <c:axId val="341758928"/>
        <c:scaling>
          <c:orientation val="minMax"/>
        </c:scaling>
        <c:delete val="1"/>
        <c:axPos val="b"/>
        <c:numFmt formatCode="0.00%" sourceLinked="1"/>
        <c:majorTickMark val="none"/>
        <c:minorTickMark val="none"/>
        <c:tickLblPos val="nextTo"/>
        <c:crossAx val="341758536"/>
        <c:crosses val="autoZero"/>
        <c:crossBetween val="between"/>
      </c:valAx>
      <c:spPr>
        <a:noFill/>
        <a:ln>
          <a:noFill/>
        </a:ln>
        <a:effectLst/>
      </c:spPr>
    </c:plotArea>
    <c:legend>
      <c:legendPos val="r"/>
      <c:legendEntry>
        <c:idx val="0"/>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1"/>
        <c:delete val="1"/>
      </c:legendEntry>
      <c:legendEntry>
        <c:idx val="2"/>
        <c:delete val="1"/>
      </c:legendEntry>
      <c:layout>
        <c:manualLayout>
          <c:xMode val="edge"/>
          <c:yMode val="edge"/>
          <c:x val="0.33931323818897635"/>
          <c:y val="0.94711245404081856"/>
          <c:w val="0.28187463090551179"/>
          <c:h val="3.774120092635328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2019</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Sheet1!$B$2:$B$22</c:f>
              <c:numCache>
                <c:formatCode>General</c:formatCode>
                <c:ptCount val="21"/>
                <c:pt idx="0">
                  <c:v>903</c:v>
                </c:pt>
                <c:pt idx="1">
                  <c:v>947</c:v>
                </c:pt>
                <c:pt idx="2">
                  <c:v>1251</c:v>
                </c:pt>
                <c:pt idx="3">
                  <c:v>1562</c:v>
                </c:pt>
                <c:pt idx="4">
                  <c:v>1744</c:v>
                </c:pt>
                <c:pt idx="5" formatCode="#,##0">
                  <c:v>2916</c:v>
                </c:pt>
                <c:pt idx="6" formatCode="#,##0">
                  <c:v>4132</c:v>
                </c:pt>
                <c:pt idx="7" formatCode="#,##0">
                  <c:v>4722</c:v>
                </c:pt>
                <c:pt idx="8" formatCode="#,##0">
                  <c:v>4872</c:v>
                </c:pt>
                <c:pt idx="9" formatCode="#,##0">
                  <c:v>5417</c:v>
                </c:pt>
                <c:pt idx="10" formatCode="#,##0">
                  <c:v>5953</c:v>
                </c:pt>
                <c:pt idx="11" formatCode="#,##0">
                  <c:v>6371</c:v>
                </c:pt>
                <c:pt idx="12" formatCode="#,##0">
                  <c:v>6603</c:v>
                </c:pt>
                <c:pt idx="13">
                  <c:v>6608</c:v>
                </c:pt>
                <c:pt idx="15" formatCode="#,##0">
                  <c:v>11368</c:v>
                </c:pt>
                <c:pt idx="16" formatCode="#,##0">
                  <c:v>11849</c:v>
                </c:pt>
                <c:pt idx="17" formatCode="#,##0">
                  <c:v>11999</c:v>
                </c:pt>
                <c:pt idx="18" formatCode="#,##0">
                  <c:v>13410</c:v>
                </c:pt>
                <c:pt idx="19" formatCode="#,##0">
                  <c:v>14159</c:v>
                </c:pt>
                <c:pt idx="20" formatCode="#,##0">
                  <c:v>18630</c:v>
                </c:pt>
              </c:numCache>
            </c:numRef>
          </c:val>
          <c:extLst>
            <c:ext xmlns:c16="http://schemas.microsoft.com/office/drawing/2014/chart" uri="{C3380CC4-5D6E-409C-BE32-E72D297353CC}">
              <c16:uniqueId val="{00000000-1B0B-48A2-ABB3-47980774E8A5}"/>
            </c:ext>
          </c:extLst>
        </c:ser>
        <c:ser>
          <c:idx val="1"/>
          <c:order val="1"/>
          <c:tx>
            <c:strRef>
              <c:f>Sheet1!$C$1</c:f>
              <c:strCache>
                <c:ptCount val="1"/>
                <c:pt idx="0">
                  <c:v>County</c:v>
                </c:pt>
              </c:strCache>
            </c:strRef>
          </c:tx>
          <c:spPr>
            <a:solidFill>
              <a:schemeClr val="bg1">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Warren</c:v>
                </c:pt>
                <c:pt idx="1">
                  <c:v>Salem</c:v>
                </c:pt>
                <c:pt idx="2">
                  <c:v>Cape May</c:v>
                </c:pt>
                <c:pt idx="3">
                  <c:v>Hunterdon</c:v>
                </c:pt>
                <c:pt idx="4">
                  <c:v>Sussex</c:v>
                </c:pt>
                <c:pt idx="5">
                  <c:v>Cumberland</c:v>
                </c:pt>
                <c:pt idx="6">
                  <c:v>Atlantic</c:v>
                </c:pt>
                <c:pt idx="7">
                  <c:v>Gloucester</c:v>
                </c:pt>
                <c:pt idx="8">
                  <c:v>Mercer</c:v>
                </c:pt>
                <c:pt idx="9">
                  <c:v>Somerset</c:v>
                </c:pt>
                <c:pt idx="10">
                  <c:v>Morris</c:v>
                </c:pt>
                <c:pt idx="11">
                  <c:v>Monmouth</c:v>
                </c:pt>
                <c:pt idx="12">
                  <c:v>Ocean</c:v>
                </c:pt>
                <c:pt idx="13">
                  <c:v>Burlington</c:v>
                </c:pt>
                <c:pt idx="14">
                  <c:v>Camden</c:v>
                </c:pt>
                <c:pt idx="15">
                  <c:v>Union</c:v>
                </c:pt>
                <c:pt idx="16">
                  <c:v>Hudson</c:v>
                </c:pt>
                <c:pt idx="17">
                  <c:v>Passaic</c:v>
                </c:pt>
                <c:pt idx="18">
                  <c:v>Essex</c:v>
                </c:pt>
                <c:pt idx="19">
                  <c:v>Bergen</c:v>
                </c:pt>
                <c:pt idx="20">
                  <c:v>Middlesex</c:v>
                </c:pt>
              </c:strCache>
            </c:strRef>
          </c:cat>
          <c:val>
            <c:numRef>
              <c:f>Sheet1!$C$2:$C$22</c:f>
              <c:numCache>
                <c:formatCode>General</c:formatCode>
                <c:ptCount val="21"/>
                <c:pt idx="14">
                  <c:v>7759</c:v>
                </c:pt>
              </c:numCache>
            </c:numRef>
          </c:val>
          <c:extLst>
            <c:ext xmlns:c16="http://schemas.microsoft.com/office/drawing/2014/chart" uri="{C3380CC4-5D6E-409C-BE32-E72D297353CC}">
              <c16:uniqueId val="{00000001-1B0B-48A2-ABB3-47980774E8A5}"/>
            </c:ext>
          </c:extLst>
        </c:ser>
        <c:dLbls>
          <c:showLegendKey val="0"/>
          <c:showVal val="0"/>
          <c:showCatName val="0"/>
          <c:showSerName val="0"/>
          <c:showPercent val="0"/>
          <c:showBubbleSize val="0"/>
        </c:dLbls>
        <c:gapWidth val="219"/>
        <c:axId val="382906824"/>
        <c:axId val="382907216"/>
      </c:barChart>
      <c:catAx>
        <c:axId val="38290682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2907216"/>
        <c:crosses val="autoZero"/>
        <c:auto val="1"/>
        <c:lblAlgn val="ctr"/>
        <c:lblOffset val="100"/>
        <c:noMultiLvlLbl val="0"/>
      </c:catAx>
      <c:valAx>
        <c:axId val="382907216"/>
        <c:scaling>
          <c:orientation val="minMax"/>
        </c:scaling>
        <c:delete val="1"/>
        <c:axPos val="b"/>
        <c:numFmt formatCode="General" sourceLinked="1"/>
        <c:majorTickMark val="none"/>
        <c:minorTickMark val="none"/>
        <c:tickLblPos val="nextTo"/>
        <c:crossAx val="382906824"/>
        <c:crosses val="autoZero"/>
        <c:crossBetween val="between"/>
      </c:valAx>
      <c:spPr>
        <a:noFill/>
        <a:ln w="25400">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Sheet1!$B$2:$B$23</c:f>
              <c:numCache>
                <c:formatCode>General</c:formatCode>
                <c:ptCount val="22"/>
                <c:pt idx="8">
                  <c:v>0.36</c:v>
                </c:pt>
              </c:numCache>
            </c:numRef>
          </c:val>
          <c:extLst>
            <c:ext xmlns:c16="http://schemas.microsoft.com/office/drawing/2014/chart" uri="{C3380CC4-5D6E-409C-BE32-E72D297353CC}">
              <c16:uniqueId val="{00000000-A1DA-41C2-8B4B-0A1D4F0A91E6}"/>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Sheet1!$C$2:$C$23</c:f>
              <c:numCache>
                <c:formatCode>0%</c:formatCode>
                <c:ptCount val="22"/>
                <c:pt idx="0">
                  <c:v>0.21</c:v>
                </c:pt>
                <c:pt idx="1">
                  <c:v>0.27</c:v>
                </c:pt>
                <c:pt idx="2">
                  <c:v>0.28999999999999998</c:v>
                </c:pt>
                <c:pt idx="3">
                  <c:v>0.36</c:v>
                </c:pt>
                <c:pt idx="4">
                  <c:v>0.34</c:v>
                </c:pt>
                <c:pt idx="5">
                  <c:v>0.32</c:v>
                </c:pt>
                <c:pt idx="6">
                  <c:v>0.37</c:v>
                </c:pt>
                <c:pt idx="7">
                  <c:v>0.36</c:v>
                </c:pt>
                <c:pt idx="8">
                  <c:v>0.36</c:v>
                </c:pt>
                <c:pt idx="9">
                  <c:v>0.4</c:v>
                </c:pt>
                <c:pt idx="10">
                  <c:v>0.41</c:v>
                </c:pt>
                <c:pt idx="11">
                  <c:v>0.41</c:v>
                </c:pt>
                <c:pt idx="12">
                  <c:v>0.39</c:v>
                </c:pt>
                <c:pt idx="13">
                  <c:v>0.41</c:v>
                </c:pt>
                <c:pt idx="14">
                  <c:v>0.41</c:v>
                </c:pt>
                <c:pt idx="15">
                  <c:v>0.45</c:v>
                </c:pt>
                <c:pt idx="16">
                  <c:v>0.4</c:v>
                </c:pt>
                <c:pt idx="17">
                  <c:v>0.49</c:v>
                </c:pt>
                <c:pt idx="18">
                  <c:v>0.49</c:v>
                </c:pt>
                <c:pt idx="19">
                  <c:v>0.57999999999999996</c:v>
                </c:pt>
                <c:pt idx="20">
                  <c:v>0.59</c:v>
                </c:pt>
                <c:pt idx="21">
                  <c:v>0.42</c:v>
                </c:pt>
              </c:numCache>
            </c:numRef>
          </c:val>
          <c:extLst>
            <c:ext xmlns:c16="http://schemas.microsoft.com/office/drawing/2014/chart" uri="{C3380CC4-5D6E-409C-BE32-E72D297353CC}">
              <c16:uniqueId val="{00000001-A1DA-41C2-8B4B-0A1D4F0A91E6}"/>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A1DA-41C2-8B4B-0A1D4F0A91E6}"/>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1DA-41C2-8B4B-0A1D4F0A91E6}"/>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Sheet1!$D$2:$D$23</c:f>
              <c:numCache>
                <c:formatCode>0%</c:formatCode>
                <c:ptCount val="22"/>
                <c:pt idx="0">
                  <c:v>0.17</c:v>
                </c:pt>
                <c:pt idx="1">
                  <c:v>0.24</c:v>
                </c:pt>
                <c:pt idx="2">
                  <c:v>0.28000000000000003</c:v>
                </c:pt>
                <c:pt idx="3">
                  <c:v>0.31</c:v>
                </c:pt>
                <c:pt idx="4">
                  <c:v>0.32</c:v>
                </c:pt>
                <c:pt idx="5">
                  <c:v>0.33</c:v>
                </c:pt>
                <c:pt idx="6">
                  <c:v>0.34</c:v>
                </c:pt>
                <c:pt idx="7">
                  <c:v>0.34</c:v>
                </c:pt>
                <c:pt idx="8">
                  <c:v>0.36</c:v>
                </c:pt>
                <c:pt idx="9">
                  <c:v>0.37</c:v>
                </c:pt>
                <c:pt idx="10">
                  <c:v>0.38</c:v>
                </c:pt>
                <c:pt idx="11">
                  <c:v>0.38</c:v>
                </c:pt>
                <c:pt idx="12">
                  <c:v>0.4</c:v>
                </c:pt>
                <c:pt idx="13">
                  <c:v>0.41</c:v>
                </c:pt>
                <c:pt idx="14">
                  <c:v>0.42</c:v>
                </c:pt>
                <c:pt idx="15">
                  <c:v>0.44</c:v>
                </c:pt>
                <c:pt idx="16">
                  <c:v>0.46</c:v>
                </c:pt>
                <c:pt idx="17">
                  <c:v>0.47</c:v>
                </c:pt>
                <c:pt idx="18">
                  <c:v>0.5</c:v>
                </c:pt>
                <c:pt idx="19">
                  <c:v>0.57999999999999996</c:v>
                </c:pt>
                <c:pt idx="20">
                  <c:v>0.6</c:v>
                </c:pt>
                <c:pt idx="21">
                  <c:v>0.42</c:v>
                </c:pt>
              </c:numCache>
            </c:numRef>
          </c:val>
          <c:extLst>
            <c:ext xmlns:c16="http://schemas.microsoft.com/office/drawing/2014/chart" uri="{C3380CC4-5D6E-409C-BE32-E72D297353CC}">
              <c16:uniqueId val="{00000004-A1DA-41C2-8B4B-0A1D4F0A91E6}"/>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Atlantic </c:v>
                </c:pt>
                <c:pt idx="2">
                  <c:v>Passaic </c:v>
                </c:pt>
                <c:pt idx="3">
                  <c:v>Cape May </c:v>
                </c:pt>
                <c:pt idx="4">
                  <c:v>Salem </c:v>
                </c:pt>
                <c:pt idx="5">
                  <c:v>Warren </c:v>
                </c:pt>
                <c:pt idx="6">
                  <c:v>Mercer </c:v>
                </c:pt>
                <c:pt idx="7">
                  <c:v>Ocean </c:v>
                </c:pt>
                <c:pt idx="8">
                  <c:v>Camden </c:v>
                </c:pt>
                <c:pt idx="9">
                  <c:v>Burlington </c:v>
                </c:pt>
                <c:pt idx="10">
                  <c:v>Gloucester</c:v>
                </c:pt>
                <c:pt idx="11">
                  <c:v>Sussex </c:v>
                </c:pt>
                <c:pt idx="12">
                  <c:v>Hudson</c:v>
                </c:pt>
                <c:pt idx="13">
                  <c:v>Essex </c:v>
                </c:pt>
                <c:pt idx="14">
                  <c:v>Union </c:v>
                </c:pt>
                <c:pt idx="15">
                  <c:v>Middlesex </c:v>
                </c:pt>
                <c:pt idx="16">
                  <c:v>Hunterdon </c:v>
                </c:pt>
                <c:pt idx="17">
                  <c:v>Monmouth </c:v>
                </c:pt>
                <c:pt idx="18">
                  <c:v>Somerset </c:v>
                </c:pt>
                <c:pt idx="19">
                  <c:v>Morris </c:v>
                </c:pt>
                <c:pt idx="20">
                  <c:v>Bergen </c:v>
                </c:pt>
                <c:pt idx="21">
                  <c:v>New Jersey</c:v>
                </c:pt>
              </c:strCache>
            </c:strRef>
          </c:cat>
          <c:val>
            <c:numRef>
              <c:f>Sheet1!$E$2:$E$23</c:f>
              <c:numCache>
                <c:formatCode>General</c:formatCode>
                <c:ptCount val="22"/>
                <c:pt idx="8">
                  <c:v>0.36</c:v>
                </c:pt>
              </c:numCache>
            </c:numRef>
          </c:val>
          <c:extLst>
            <c:ext xmlns:c16="http://schemas.microsoft.com/office/drawing/2014/chart" uri="{C3380CC4-5D6E-409C-BE32-E72D297353CC}">
              <c16:uniqueId val="{00000005-A1DA-41C2-8B4B-0A1D4F0A91E6}"/>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53552868140534E-2"/>
          <c:y val="0"/>
          <c:w val="0.88658944389763783"/>
          <c:h val="0.95991504921782422"/>
        </c:manualLayout>
      </c:layout>
      <c:barChart>
        <c:barDir val="bar"/>
        <c:grouping val="clustered"/>
        <c:varyColors val="0"/>
        <c:ser>
          <c:idx val="0"/>
          <c:order val="0"/>
          <c:tx>
            <c:strRef>
              <c:f>Sheet1!$B$1</c:f>
              <c:strCache>
                <c:ptCount val="1"/>
                <c:pt idx="0">
                  <c:v>COPY COUNTY 2021-2022</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Sheet1!$B$2:$B$23</c:f>
              <c:numCache>
                <c:formatCode>General</c:formatCode>
                <c:ptCount val="22"/>
                <c:pt idx="8">
                  <c:v>0.37</c:v>
                </c:pt>
              </c:numCache>
            </c:numRef>
          </c:val>
          <c:extLst>
            <c:ext xmlns:c16="http://schemas.microsoft.com/office/drawing/2014/chart" uri="{C3380CC4-5D6E-409C-BE32-E72D297353CC}">
              <c16:uniqueId val="{00000000-8AF7-4414-87CA-D57FB04FEEF2}"/>
            </c:ext>
          </c:extLst>
        </c:ser>
        <c:ser>
          <c:idx val="1"/>
          <c:order val="1"/>
          <c:tx>
            <c:strRef>
              <c:f>Sheet1!$C$1</c:f>
              <c:strCache>
                <c:ptCount val="1"/>
                <c:pt idx="0">
                  <c:v>2021-2022</c:v>
                </c:pt>
              </c:strCache>
            </c:strRef>
          </c:tx>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Sheet1!$C$2:$C$23</c:f>
              <c:numCache>
                <c:formatCode>0%</c:formatCode>
                <c:ptCount val="22"/>
                <c:pt idx="0">
                  <c:v>0.21</c:v>
                </c:pt>
                <c:pt idx="1">
                  <c:v>0.32</c:v>
                </c:pt>
                <c:pt idx="2">
                  <c:v>0.33</c:v>
                </c:pt>
                <c:pt idx="3">
                  <c:v>0.43</c:v>
                </c:pt>
                <c:pt idx="4">
                  <c:v>0.34</c:v>
                </c:pt>
                <c:pt idx="5">
                  <c:v>0.38</c:v>
                </c:pt>
                <c:pt idx="6">
                  <c:v>0.39</c:v>
                </c:pt>
                <c:pt idx="7">
                  <c:v>0.4</c:v>
                </c:pt>
                <c:pt idx="8">
                  <c:v>0.37</c:v>
                </c:pt>
                <c:pt idx="9">
                  <c:v>0.38</c:v>
                </c:pt>
                <c:pt idx="10">
                  <c:v>0.43</c:v>
                </c:pt>
                <c:pt idx="11">
                  <c:v>0.45</c:v>
                </c:pt>
                <c:pt idx="12">
                  <c:v>0.46</c:v>
                </c:pt>
                <c:pt idx="13">
                  <c:v>0.45</c:v>
                </c:pt>
                <c:pt idx="14">
                  <c:v>0.47</c:v>
                </c:pt>
                <c:pt idx="15">
                  <c:v>0.49</c:v>
                </c:pt>
                <c:pt idx="16">
                  <c:v>0.55000000000000004</c:v>
                </c:pt>
                <c:pt idx="17">
                  <c:v>0.53</c:v>
                </c:pt>
                <c:pt idx="18">
                  <c:v>0.56000000000000005</c:v>
                </c:pt>
                <c:pt idx="19">
                  <c:v>0.62</c:v>
                </c:pt>
                <c:pt idx="20">
                  <c:v>0.63</c:v>
                </c:pt>
                <c:pt idx="21">
                  <c:v>0.45</c:v>
                </c:pt>
              </c:numCache>
            </c:numRef>
          </c:val>
          <c:extLst>
            <c:ext xmlns:c16="http://schemas.microsoft.com/office/drawing/2014/chart" uri="{C3380CC4-5D6E-409C-BE32-E72D297353CC}">
              <c16:uniqueId val="{00000001-8AF7-4414-87CA-D57FB04FEEF2}"/>
            </c:ext>
          </c:extLst>
        </c:ser>
        <c:ser>
          <c:idx val="2"/>
          <c:order val="2"/>
          <c:tx>
            <c:strRef>
              <c:f>Sheet1!$D$1</c:f>
              <c:strCache>
                <c:ptCount val="1"/>
                <c:pt idx="0">
                  <c:v>2022-2023</c:v>
                </c:pt>
              </c:strCache>
            </c:strRef>
          </c:tx>
          <c:spPr>
            <a:solidFill>
              <a:schemeClr val="bg1">
                <a:lumMod val="75000"/>
              </a:schemeClr>
            </a:solidFill>
            <a:ln>
              <a:noFill/>
            </a:ln>
            <a:effectLst/>
          </c:spPr>
          <c:invertIfNegative val="0"/>
          <c:dLbls>
            <c:dLbl>
              <c:idx val="3"/>
              <c:layout>
                <c:manualLayout>
                  <c:x val="0"/>
                  <c:y val="-2.26664327443230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AF7-4414-87CA-D57FB04FEEF2}"/>
                </c:ext>
              </c:extLst>
            </c:dLbl>
            <c:dLbl>
              <c:idx val="20"/>
              <c:layout>
                <c:manualLayout>
                  <c:x val="-1.0407727330808165E-16"/>
                  <c:y val="-2.266643274432144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AF7-4414-87CA-D57FB04FEEF2}"/>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Sheet1!$D$2:$D$23</c:f>
              <c:numCache>
                <c:formatCode>0%</c:formatCode>
                <c:ptCount val="22"/>
                <c:pt idx="0">
                  <c:v>0.24</c:v>
                </c:pt>
                <c:pt idx="1">
                  <c:v>0.31</c:v>
                </c:pt>
                <c:pt idx="2">
                  <c:v>0.33</c:v>
                </c:pt>
                <c:pt idx="3">
                  <c:v>0.34</c:v>
                </c:pt>
                <c:pt idx="4">
                  <c:v>0.35</c:v>
                </c:pt>
                <c:pt idx="5">
                  <c:v>0.39</c:v>
                </c:pt>
                <c:pt idx="6">
                  <c:v>0.39</c:v>
                </c:pt>
                <c:pt idx="7">
                  <c:v>0.39</c:v>
                </c:pt>
                <c:pt idx="8">
                  <c:v>0.4</c:v>
                </c:pt>
                <c:pt idx="9">
                  <c:v>0.4</c:v>
                </c:pt>
                <c:pt idx="10">
                  <c:v>0.4</c:v>
                </c:pt>
                <c:pt idx="11">
                  <c:v>0.44</c:v>
                </c:pt>
                <c:pt idx="12">
                  <c:v>0.45</c:v>
                </c:pt>
                <c:pt idx="13">
                  <c:v>0.46</c:v>
                </c:pt>
                <c:pt idx="14">
                  <c:v>0.47</c:v>
                </c:pt>
                <c:pt idx="15">
                  <c:v>0.49</c:v>
                </c:pt>
                <c:pt idx="16">
                  <c:v>0.54</c:v>
                </c:pt>
                <c:pt idx="17">
                  <c:v>0.56999999999999995</c:v>
                </c:pt>
                <c:pt idx="18">
                  <c:v>0.56999999999999995</c:v>
                </c:pt>
                <c:pt idx="19">
                  <c:v>0.62</c:v>
                </c:pt>
                <c:pt idx="20">
                  <c:v>0.63</c:v>
                </c:pt>
                <c:pt idx="21">
                  <c:v>0.46</c:v>
                </c:pt>
              </c:numCache>
            </c:numRef>
          </c:val>
          <c:extLst>
            <c:ext xmlns:c16="http://schemas.microsoft.com/office/drawing/2014/chart" uri="{C3380CC4-5D6E-409C-BE32-E72D297353CC}">
              <c16:uniqueId val="{00000004-8AF7-4414-87CA-D57FB04FEEF2}"/>
            </c:ext>
          </c:extLst>
        </c:ser>
        <c:ser>
          <c:idx val="3"/>
          <c:order val="3"/>
          <c:tx>
            <c:strRef>
              <c:f>Sheet1!$E$1</c:f>
              <c:strCache>
                <c:ptCount val="1"/>
                <c:pt idx="0">
                  <c:v>COPY COUNTY 2022-2023</c:v>
                </c:pt>
              </c:strCache>
            </c:strRef>
          </c:tx>
          <c:spPr>
            <a:solidFill>
              <a:srgbClr val="FFFF00"/>
            </a:solidFill>
            <a:ln>
              <a:noFill/>
            </a:ln>
            <a:effectLst/>
          </c:spPr>
          <c:invertIfNegative val="0"/>
          <c:cat>
            <c:strRef>
              <c:f>Sheet1!$A$2:$A$23</c:f>
              <c:strCache>
                <c:ptCount val="22"/>
                <c:pt idx="0">
                  <c:v>Cumberland </c:v>
                </c:pt>
                <c:pt idx="1">
                  <c:v>Passaic </c:v>
                </c:pt>
                <c:pt idx="2">
                  <c:v>Atlantic </c:v>
                </c:pt>
                <c:pt idx="3">
                  <c:v>Cape May </c:v>
                </c:pt>
                <c:pt idx="4">
                  <c:v>Salem </c:v>
                </c:pt>
                <c:pt idx="5">
                  <c:v>Hudson</c:v>
                </c:pt>
                <c:pt idx="6">
                  <c:v>Mercer </c:v>
                </c:pt>
                <c:pt idx="7">
                  <c:v>Warren </c:v>
                </c:pt>
                <c:pt idx="8">
                  <c:v>Camden </c:v>
                </c:pt>
                <c:pt idx="9">
                  <c:v>Essex </c:v>
                </c:pt>
                <c:pt idx="10">
                  <c:v>Ocean </c:v>
                </c:pt>
                <c:pt idx="11">
                  <c:v>Burlington </c:v>
                </c:pt>
                <c:pt idx="12">
                  <c:v>Sussex </c:v>
                </c:pt>
                <c:pt idx="13">
                  <c:v>Union </c:v>
                </c:pt>
                <c:pt idx="14">
                  <c:v>Gloucester</c:v>
                </c:pt>
                <c:pt idx="15">
                  <c:v>Middlesex </c:v>
                </c:pt>
                <c:pt idx="16">
                  <c:v>Monmouth </c:v>
                </c:pt>
                <c:pt idx="17">
                  <c:v>Hunterdon </c:v>
                </c:pt>
                <c:pt idx="18">
                  <c:v>Somerset </c:v>
                </c:pt>
                <c:pt idx="19">
                  <c:v>Bergen </c:v>
                </c:pt>
                <c:pt idx="20">
                  <c:v>Morris </c:v>
                </c:pt>
                <c:pt idx="21">
                  <c:v>New Jersey</c:v>
                </c:pt>
              </c:strCache>
            </c:strRef>
          </c:cat>
          <c:val>
            <c:numRef>
              <c:f>Sheet1!$E$2:$E$23</c:f>
              <c:numCache>
                <c:formatCode>General</c:formatCode>
                <c:ptCount val="22"/>
                <c:pt idx="8" formatCode="0%">
                  <c:v>0.4</c:v>
                </c:pt>
              </c:numCache>
            </c:numRef>
          </c:val>
          <c:extLst>
            <c:ext xmlns:c16="http://schemas.microsoft.com/office/drawing/2014/chart" uri="{C3380CC4-5D6E-409C-BE32-E72D297353CC}">
              <c16:uniqueId val="{00000005-8AF7-4414-87CA-D57FB04FEEF2}"/>
            </c:ext>
          </c:extLst>
        </c:ser>
        <c:dLbls>
          <c:showLegendKey val="0"/>
          <c:showVal val="0"/>
          <c:showCatName val="0"/>
          <c:showSerName val="0"/>
          <c:showPercent val="0"/>
          <c:showBubbleSize val="0"/>
        </c:dLbls>
        <c:gapWidth val="0"/>
        <c:overlap val="-26"/>
        <c:axId val="378091760"/>
        <c:axId val="378092152"/>
      </c:barChart>
      <c:catAx>
        <c:axId val="3780917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78092152"/>
        <c:crosses val="autoZero"/>
        <c:auto val="1"/>
        <c:lblAlgn val="ctr"/>
        <c:lblOffset val="100"/>
        <c:noMultiLvlLbl val="0"/>
      </c:catAx>
      <c:valAx>
        <c:axId val="378092152"/>
        <c:scaling>
          <c:orientation val="minMax"/>
        </c:scaling>
        <c:delete val="1"/>
        <c:axPos val="b"/>
        <c:numFmt formatCode="General" sourceLinked="1"/>
        <c:majorTickMark val="none"/>
        <c:minorTickMark val="none"/>
        <c:tickLblPos val="nextTo"/>
        <c:crossAx val="378091760"/>
        <c:crosses val="autoZero"/>
        <c:crossBetween val="between"/>
      </c:valAx>
      <c:spPr>
        <a:noFill/>
        <a:ln>
          <a:noFill/>
        </a:ln>
        <a:effectLst/>
      </c:spPr>
    </c:plotArea>
    <c:legend>
      <c:legendPos val="b"/>
      <c:legendEntry>
        <c:idx val="0"/>
        <c:delete val="1"/>
      </c:legendEntry>
      <c:legendEntry>
        <c:idx val="3"/>
        <c:delete val="1"/>
      </c:legendEntry>
      <c:layout>
        <c:manualLayout>
          <c:xMode val="edge"/>
          <c:yMode val="edge"/>
          <c:x val="0.72774467679945487"/>
          <c:y val="0"/>
          <c:w val="0.18268745077319054"/>
          <c:h val="2.2096611840970112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Franklin Gothic Medium" panose="020B0603020102020204"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221435928103926E-2"/>
          <c:y val="4.2078842055059962E-2"/>
          <c:w val="0.90608126515831089"/>
          <c:h val="0.95807744452303834"/>
        </c:manualLayout>
      </c:layout>
      <c:barChart>
        <c:barDir val="bar"/>
        <c:grouping val="clustered"/>
        <c:varyColors val="0"/>
        <c:ser>
          <c:idx val="0"/>
          <c:order val="0"/>
          <c:tx>
            <c:strRef>
              <c:f>Sheet1!$B$1</c:f>
              <c:strCache>
                <c:ptCount val="1"/>
                <c:pt idx="0">
                  <c:v>% change</c:v>
                </c:pt>
              </c:strCache>
            </c:strRef>
          </c:tx>
          <c:spPr>
            <a:solidFill>
              <a:srgbClr val="C00000"/>
            </a:solidFill>
            <a:ln>
              <a:noFill/>
            </a:ln>
            <a:effectLst/>
          </c:spPr>
          <c:invertIfNegative val="0"/>
          <c:dLbls>
            <c:dLbl>
              <c:idx val="0"/>
              <c:layout>
                <c:manualLayout>
                  <c:x val="0"/>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7039-4C72-8F56-B17E07FE2D6A}"/>
                </c:ext>
              </c:extLst>
            </c:dLbl>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Sheet1!$B$2:$B$22</c:f>
              <c:numCache>
                <c:formatCode>0%</c:formatCode>
                <c:ptCount val="21"/>
                <c:pt idx="0">
                  <c:v>0.61</c:v>
                </c:pt>
                <c:pt idx="1">
                  <c:v>0.3</c:v>
                </c:pt>
                <c:pt idx="2">
                  <c:v>0.3</c:v>
                </c:pt>
                <c:pt idx="3">
                  <c:v>0.22</c:v>
                </c:pt>
                <c:pt idx="4">
                  <c:v>0.22</c:v>
                </c:pt>
                <c:pt idx="5">
                  <c:v>0.22</c:v>
                </c:pt>
                <c:pt idx="6">
                  <c:v>0.16</c:v>
                </c:pt>
                <c:pt idx="7">
                  <c:v>0.14000000000000001</c:v>
                </c:pt>
                <c:pt idx="8">
                  <c:v>0.14000000000000001</c:v>
                </c:pt>
                <c:pt idx="10">
                  <c:v>0.11</c:v>
                </c:pt>
                <c:pt idx="11">
                  <c:v>0.1</c:v>
                </c:pt>
                <c:pt idx="12">
                  <c:v>0.08</c:v>
                </c:pt>
                <c:pt idx="13" formatCode="General">
                  <c:v>0.08</c:v>
                </c:pt>
                <c:pt idx="14">
                  <c:v>0.08</c:v>
                </c:pt>
                <c:pt idx="15">
                  <c:v>7.0000000000000007E-2</c:v>
                </c:pt>
                <c:pt idx="16">
                  <c:v>0.06</c:v>
                </c:pt>
                <c:pt idx="17">
                  <c:v>0.03</c:v>
                </c:pt>
                <c:pt idx="18">
                  <c:v>0.03</c:v>
                </c:pt>
                <c:pt idx="19">
                  <c:v>0.01</c:v>
                </c:pt>
                <c:pt idx="20">
                  <c:v>-0.08</c:v>
                </c:pt>
              </c:numCache>
            </c:numRef>
          </c:val>
          <c:extLst>
            <c:ext xmlns:c16="http://schemas.microsoft.com/office/drawing/2014/chart" uri="{C3380CC4-5D6E-409C-BE32-E72D297353CC}">
              <c16:uniqueId val="{00000001-7039-4C72-8F56-B17E07FE2D6A}"/>
            </c:ext>
          </c:extLst>
        </c:ser>
        <c:ser>
          <c:idx val="1"/>
          <c:order val="1"/>
          <c:tx>
            <c:strRef>
              <c:f>Sheet1!$C$1</c:f>
              <c:strCache>
                <c:ptCount val="1"/>
                <c:pt idx="0">
                  <c:v>County</c:v>
                </c:pt>
              </c:strCache>
            </c:strRef>
          </c:tx>
          <c:spPr>
            <a:solidFill>
              <a:schemeClr val="bg1">
                <a:lumMod val="75000"/>
              </a:schemeClr>
            </a:solidFill>
            <a:ln>
              <a:noFill/>
            </a:ln>
            <a:effectLst/>
          </c:spPr>
          <c:invertIfNegative val="0"/>
          <c:dLbls>
            <c:numFmt formatCode="0.0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Sheet1!$C$2:$C$22</c:f>
              <c:numCache>
                <c:formatCode>General</c:formatCode>
                <c:ptCount val="21"/>
                <c:pt idx="9">
                  <c:v>0.12</c:v>
                </c:pt>
              </c:numCache>
            </c:numRef>
          </c:val>
          <c:extLst>
            <c:ext xmlns:c16="http://schemas.microsoft.com/office/drawing/2014/chart" uri="{C3380CC4-5D6E-409C-BE32-E72D297353CC}">
              <c16:uniqueId val="{00000002-7039-4C72-8F56-B17E07FE2D6A}"/>
            </c:ext>
          </c:extLst>
        </c:ser>
        <c:ser>
          <c:idx val="2"/>
          <c:order val="2"/>
          <c:tx>
            <c:strRef>
              <c:f>Sheet1!$D$1</c:f>
              <c:strCache>
                <c:ptCount val="1"/>
                <c:pt idx="0">
                  <c:v>NJ 10% change</c:v>
                </c:pt>
              </c:strCache>
            </c:strRef>
          </c:tx>
          <c:spPr>
            <a:solidFill>
              <a:schemeClr val="bg1"/>
            </a:solidFill>
            <a:ln>
              <a:noFill/>
            </a:ln>
            <a:effectLst/>
          </c:spPr>
          <c:invertIfNegative val="0"/>
          <c:trendline>
            <c:spPr>
              <a:ln w="19050" cap="rnd">
                <a:solidFill>
                  <a:schemeClr val="accent3"/>
                </a:solidFill>
                <a:prstDash val="sysDot"/>
              </a:ln>
              <a:effectLst/>
            </c:spPr>
            <c:trendlineType val="linear"/>
            <c:dispRSqr val="0"/>
            <c:dispEq val="0"/>
          </c:trendline>
          <c:cat>
            <c:strRef>
              <c:f>Sheet1!$A$2:$A$22</c:f>
              <c:strCache>
                <c:ptCount val="21"/>
                <c:pt idx="0">
                  <c:v>Hunterdon </c:v>
                </c:pt>
                <c:pt idx="1">
                  <c:v>Gloucester</c:v>
                </c:pt>
                <c:pt idx="2">
                  <c:v>Ocean </c:v>
                </c:pt>
                <c:pt idx="3">
                  <c:v>Burlington </c:v>
                </c:pt>
                <c:pt idx="4">
                  <c:v>Salem </c:v>
                </c:pt>
                <c:pt idx="5">
                  <c:v>Warren </c:v>
                </c:pt>
                <c:pt idx="6">
                  <c:v>Atlantic </c:v>
                </c:pt>
                <c:pt idx="7">
                  <c:v>Monmouth </c:v>
                </c:pt>
                <c:pt idx="8">
                  <c:v>Morris </c:v>
                </c:pt>
                <c:pt idx="9">
                  <c:v>Camden </c:v>
                </c:pt>
                <c:pt idx="10">
                  <c:v>Sussex </c:v>
                </c:pt>
                <c:pt idx="11">
                  <c:v>Somerset </c:v>
                </c:pt>
                <c:pt idx="12">
                  <c:v>Essex </c:v>
                </c:pt>
                <c:pt idx="13">
                  <c:v>Passaic </c:v>
                </c:pt>
                <c:pt idx="14">
                  <c:v>Union </c:v>
                </c:pt>
                <c:pt idx="15">
                  <c:v>Hudson</c:v>
                </c:pt>
                <c:pt idx="16">
                  <c:v>Middlesex </c:v>
                </c:pt>
                <c:pt idx="17">
                  <c:v>Bergen </c:v>
                </c:pt>
                <c:pt idx="18">
                  <c:v>Cumberland </c:v>
                </c:pt>
                <c:pt idx="19">
                  <c:v>Cape May </c:v>
                </c:pt>
                <c:pt idx="20">
                  <c:v>Mercer </c:v>
                </c:pt>
              </c:strCache>
            </c:strRef>
          </c:cat>
          <c:val>
            <c:numRef>
              <c:f>Sheet1!$D$2:$D$22</c:f>
              <c:numCache>
                <c:formatCode>0%</c:formatCode>
                <c:ptCount val="21"/>
                <c:pt idx="0">
                  <c:v>0.1</c:v>
                </c:pt>
                <c:pt idx="1">
                  <c:v>0.1</c:v>
                </c:pt>
                <c:pt idx="2">
                  <c:v>0.1</c:v>
                </c:pt>
                <c:pt idx="3">
                  <c:v>0.1</c:v>
                </c:pt>
                <c:pt idx="4">
                  <c:v>0.1</c:v>
                </c:pt>
                <c:pt idx="5">
                  <c:v>0.1</c:v>
                </c:pt>
                <c:pt idx="6">
                  <c:v>0.1</c:v>
                </c:pt>
                <c:pt idx="7">
                  <c:v>0.1</c:v>
                </c:pt>
                <c:pt idx="8">
                  <c:v>0.1</c:v>
                </c:pt>
                <c:pt idx="9">
                  <c:v>0.1</c:v>
                </c:pt>
                <c:pt idx="10">
                  <c:v>0.1</c:v>
                </c:pt>
                <c:pt idx="11">
                  <c:v>0.1</c:v>
                </c:pt>
                <c:pt idx="12">
                  <c:v>0.1</c:v>
                </c:pt>
                <c:pt idx="13">
                  <c:v>0.1</c:v>
                </c:pt>
                <c:pt idx="14">
                  <c:v>0.1</c:v>
                </c:pt>
                <c:pt idx="15">
                  <c:v>0.1</c:v>
                </c:pt>
                <c:pt idx="16">
                  <c:v>0.1</c:v>
                </c:pt>
                <c:pt idx="17">
                  <c:v>0.1</c:v>
                </c:pt>
                <c:pt idx="18">
                  <c:v>0.1</c:v>
                </c:pt>
                <c:pt idx="19">
                  <c:v>0.1</c:v>
                </c:pt>
                <c:pt idx="20">
                  <c:v>0.1</c:v>
                </c:pt>
              </c:numCache>
            </c:numRef>
          </c:val>
          <c:extLst>
            <c:ext xmlns:c16="http://schemas.microsoft.com/office/drawing/2014/chart" uri="{C3380CC4-5D6E-409C-BE32-E72D297353CC}">
              <c16:uniqueId val="{00000004-7039-4C72-8F56-B17E07FE2D6A}"/>
            </c:ext>
          </c:extLst>
        </c:ser>
        <c:dLbls>
          <c:showLegendKey val="0"/>
          <c:showVal val="0"/>
          <c:showCatName val="0"/>
          <c:showSerName val="0"/>
          <c:showPercent val="0"/>
          <c:showBubbleSize val="0"/>
        </c:dLbls>
        <c:gapWidth val="182"/>
        <c:axId val="380652792"/>
        <c:axId val="380653184"/>
      </c:barChart>
      <c:catAx>
        <c:axId val="380652792"/>
        <c:scaling>
          <c:orientation val="maxMin"/>
        </c:scaling>
        <c:delete val="0"/>
        <c:axPos val="l"/>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crossAx val="380653184"/>
        <c:crosses val="autoZero"/>
        <c:auto val="1"/>
        <c:lblAlgn val="ctr"/>
        <c:lblOffset val="100"/>
        <c:noMultiLvlLbl val="0"/>
      </c:catAx>
      <c:valAx>
        <c:axId val="380653184"/>
        <c:scaling>
          <c:orientation val="minMax"/>
          <c:min val="-0.5"/>
        </c:scaling>
        <c:delete val="1"/>
        <c:axPos val="t"/>
        <c:numFmt formatCode="0%" sourceLinked="1"/>
        <c:majorTickMark val="out"/>
        <c:minorTickMark val="none"/>
        <c:tickLblPos val="nextTo"/>
        <c:crossAx val="380652792"/>
        <c:crosses val="autoZero"/>
        <c:crossBetween val="between"/>
      </c:valAx>
      <c:spPr>
        <a:noFill/>
        <a:ln>
          <a:noFill/>
        </a:ln>
        <a:effectLst/>
      </c:spPr>
    </c:plotArea>
    <c:legend>
      <c:legendPos val="b"/>
      <c:legendEntry>
        <c:idx val="0"/>
        <c:delete val="1"/>
      </c:legendEntry>
      <c:legendEntry>
        <c:idx val="1"/>
        <c:delete val="1"/>
      </c:legendEntry>
      <c:legendEntry>
        <c:idx val="2"/>
        <c:txPr>
          <a:bodyPr rot="0" spcFirstLastPara="1" vertOverflow="ellipsis" vert="horz" wrap="square" anchor="ctr" anchorCtr="1"/>
          <a:lstStyle/>
          <a:p>
            <a:pPr>
              <a:defRPr sz="900" b="0" i="0" u="none" strike="noStrike" kern="1200" baseline="0">
                <a:solidFill>
                  <a:schemeClr val="tx1"/>
                </a:solidFill>
                <a:latin typeface="Franklin Gothic Medium" panose="020B0603020102020204" pitchFamily="34" charset="0"/>
                <a:ea typeface="+mn-ea"/>
                <a:cs typeface="+mn-cs"/>
              </a:defRPr>
            </a:pPr>
            <a:endParaRPr lang="en-US"/>
          </a:p>
        </c:txPr>
      </c:legendEntry>
      <c:legendEntry>
        <c:idx val="3"/>
        <c:delete val="1"/>
      </c:legendEntry>
      <c:layout>
        <c:manualLayout>
          <c:xMode val="edge"/>
          <c:yMode val="edge"/>
          <c:x val="0.53429874382312692"/>
          <c:y val="0.96169257688942733"/>
          <c:w val="0.19921671171678976"/>
          <c:h val="3.7643997166028641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3.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5.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5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4.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6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1.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2.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7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20">
  <a:schemeClr val="dk1"/>
  <cs:variation>
    <a:tint val="88500"/>
  </cs:variation>
  <cs:variation>
    <a:tint val="55000"/>
  </cs:variation>
  <cs:variation>
    <a:tint val="75000"/>
  </cs:variation>
  <cs:variation>
    <a:tint val="98500"/>
  </cs:variation>
  <cs:variation>
    <a:tint val="30000"/>
  </cs:variation>
  <cs:variation>
    <a:tint val="60000"/>
  </cs:variation>
  <cs:variation>
    <a:tint val="80000"/>
  </cs:variation>
</cs:colorStyle>
</file>

<file path=ppt/charts/colors8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3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6.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0.50002</cdr:x>
      <cdr:y>0.7804</cdr:y>
    </cdr:from>
    <cdr:to>
      <cdr:x>0.65422</cdr:x>
      <cdr:y>0.81607</cdr:y>
    </cdr:to>
    <cdr:sp macro="" textlink="">
      <cdr:nvSpPr>
        <cdr:cNvPr id="2" name="TextBox 5"/>
        <cdr:cNvSpPr txBox="1"/>
      </cdr:nvSpPr>
      <cdr:spPr>
        <a:xfrm xmlns:a="http://schemas.openxmlformats.org/drawingml/2006/main">
          <a:off x="3038290" y="5050586"/>
          <a:ext cx="936971"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4.1%</a:t>
          </a:r>
        </a:p>
      </cdr:txBody>
    </cdr:sp>
  </cdr:relSizeAnchor>
</c:userShapes>
</file>

<file path=ppt/drawings/drawing2.xml><?xml version="1.0" encoding="utf-8"?>
<c:userShapes xmlns:c="http://schemas.openxmlformats.org/drawingml/2006/chart">
  <cdr:relSizeAnchor xmlns:cdr="http://schemas.openxmlformats.org/drawingml/2006/chartDrawing">
    <cdr:from>
      <cdr:x>0.30191</cdr:x>
      <cdr:y>0.91522</cdr:y>
    </cdr:from>
    <cdr:to>
      <cdr:x>0.45611</cdr:x>
      <cdr:y>0.95089</cdr:y>
    </cdr:to>
    <cdr:sp macro="" textlink="">
      <cdr:nvSpPr>
        <cdr:cNvPr id="2" name="TextBox 5"/>
        <cdr:cNvSpPr txBox="1"/>
      </cdr:nvSpPr>
      <cdr:spPr>
        <a:xfrm xmlns:a="http://schemas.openxmlformats.org/drawingml/2006/main">
          <a:off x="2961778" y="5923113"/>
          <a:ext cx="1512723"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sz="900" dirty="0">
              <a:latin typeface="Franklin Gothic Medium" panose="020B0603020102020204" pitchFamily="34" charset="0"/>
            </a:rPr>
            <a:t>NJ avg. 33.2%</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AB5323F-6A16-4F6A-8B25-3A543FDCE62C}" type="datetimeFigureOut">
              <a:rPr lang="en-US" smtClean="0"/>
              <a:t>4/3/2025</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BCB9161-36C9-4EBB-9A76-51E60A3AD9BA}" type="slidenum">
              <a:rPr lang="en-US" smtClean="0"/>
              <a:t>‹#›</a:t>
            </a:fld>
            <a:endParaRPr lang="en-US" dirty="0"/>
          </a:p>
        </p:txBody>
      </p:sp>
    </p:spTree>
    <p:extLst>
      <p:ext uri="{BB962C8B-B14F-4D97-AF65-F5344CB8AC3E}">
        <p14:creationId xmlns:p14="http://schemas.microsoft.com/office/powerpoint/2010/main" val="285955099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2137B8-42A2-406D-8080-D538BA1B944C}" type="datetimeFigureOut">
              <a:rPr lang="en-US" smtClean="0"/>
              <a:t>4/3/2025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348A3-7091-4FB3-AE37-CB43F4A5F199}" type="slidenum">
              <a:rPr lang="en-US" smtClean="0"/>
              <a:t>‹#›</a:t>
            </a:fld>
            <a:endParaRPr lang="en-US" dirty="0"/>
          </a:p>
        </p:txBody>
      </p:sp>
    </p:spTree>
    <p:extLst>
      <p:ext uri="{BB962C8B-B14F-4D97-AF65-F5344CB8AC3E}">
        <p14:creationId xmlns:p14="http://schemas.microsoft.com/office/powerpoint/2010/main" val="6485114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8" Type="http://schemas.openxmlformats.org/officeDocument/2006/relationships/hyperlink" Target="https://www.camdencmo.org/" TargetMode="External"/><Relationship Id="rId3" Type="http://schemas.openxmlformats.org/officeDocument/2006/relationships/hyperlink" Target="http://www.camdenresourcenet.org/" TargetMode="External"/><Relationship Id="rId7" Type="http://schemas.openxmlformats.org/officeDocument/2006/relationships/hyperlink" Target="https://www.bianj.org/"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rwjms.rutgers.edu/boggscenter/" TargetMode="External"/><Relationship Id="rId11" Type="http://schemas.openxmlformats.org/officeDocument/2006/relationships/hyperlink" Target="https://southjersey.jewishabilities.org/" TargetMode="External"/><Relationship Id="rId5" Type="http://schemas.openxmlformats.org/officeDocument/2006/relationships/hyperlink" Target="https://www.thearcfamilyinstitute.org/" TargetMode="External"/><Relationship Id="rId10" Type="http://schemas.openxmlformats.org/officeDocument/2006/relationships/hyperlink" Target="https://hispanicfamilycenter.com/" TargetMode="External"/><Relationship Id="rId4" Type="http://schemas.openxmlformats.org/officeDocument/2006/relationships/hyperlink" Target="https://snjreic.org/" TargetMode="External"/><Relationship Id="rId9" Type="http://schemas.openxmlformats.org/officeDocument/2006/relationships/hyperlink" Target="https://justempower.me/" TargetMode="Externa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3" Type="http://schemas.openxmlformats.org/officeDocument/2006/relationships/hyperlink" Target="https://www.probononj.org/ProviderDirectory.aspx"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Revision 4/3/2025</a:t>
            </a:r>
          </a:p>
        </p:txBody>
      </p:sp>
      <p:sp>
        <p:nvSpPr>
          <p:cNvPr id="4" name="Slide Number Placeholder 3"/>
          <p:cNvSpPr>
            <a:spLocks noGrp="1"/>
          </p:cNvSpPr>
          <p:nvPr>
            <p:ph type="sldNum" sz="quarter" idx="10"/>
          </p:nvPr>
        </p:nvSpPr>
        <p:spPr/>
        <p:txBody>
          <a:bodyPr/>
          <a:lstStyle/>
          <a:p>
            <a:fld id="{2D8348A3-7091-4FB3-AE37-CB43F4A5F199}" type="slidenum">
              <a:rPr lang="en-US" smtClean="0"/>
              <a:t>1</a:t>
            </a:fld>
            <a:endParaRPr lang="en-US" dirty="0"/>
          </a:p>
        </p:txBody>
      </p:sp>
    </p:spTree>
    <p:extLst>
      <p:ext uri="{BB962C8B-B14F-4D97-AF65-F5344CB8AC3E}">
        <p14:creationId xmlns:p14="http://schemas.microsoft.com/office/powerpoint/2010/main" val="1474716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Lindenwold and Voorhees have the highest proportions of foreign-born residents.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15</a:t>
            </a:fld>
            <a:endParaRPr lang="en-US" dirty="0"/>
          </a:p>
        </p:txBody>
      </p:sp>
    </p:spTree>
    <p:extLst>
      <p:ext uri="{BB962C8B-B14F-4D97-AF65-F5344CB8AC3E}">
        <p14:creationId xmlns:p14="http://schemas.microsoft.com/office/powerpoint/2010/main" val="3375214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proportion of residents who speak English ONLY is above the state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who speaks English ONLY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16</a:t>
            </a:fld>
            <a:endParaRPr lang="en-US" dirty="0"/>
          </a:p>
        </p:txBody>
      </p:sp>
    </p:spTree>
    <p:extLst>
      <p:ext uri="{BB962C8B-B14F-4D97-AF65-F5344CB8AC3E}">
        <p14:creationId xmlns:p14="http://schemas.microsoft.com/office/powerpoint/2010/main" val="12609145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number of children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(Note that total county population size has not been accounted for in this indicator).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17</a:t>
            </a:fld>
            <a:endParaRPr lang="en-US" dirty="0"/>
          </a:p>
        </p:txBody>
      </p:sp>
    </p:spTree>
    <p:extLst>
      <p:ext uri="{BB962C8B-B14F-4D97-AF65-F5344CB8AC3E}">
        <p14:creationId xmlns:p14="http://schemas.microsoft.com/office/powerpoint/2010/main" val="4614742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and Cherry Hill have the highest numbers of children.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18</a:t>
            </a:fld>
            <a:endParaRPr lang="en-US" dirty="0"/>
          </a:p>
        </p:txBody>
      </p:sp>
    </p:spTree>
    <p:extLst>
      <p:ext uri="{BB962C8B-B14F-4D97-AF65-F5344CB8AC3E}">
        <p14:creationId xmlns:p14="http://schemas.microsoft.com/office/powerpoint/2010/main" val="31958881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children in single-parent households in this county is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children in single parent households has tended to decrease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19</a:t>
            </a:fld>
            <a:endParaRPr lang="en-US" dirty="0"/>
          </a:p>
        </p:txBody>
      </p:sp>
    </p:spTree>
    <p:extLst>
      <p:ext uri="{BB962C8B-B14F-4D97-AF65-F5344CB8AC3E}">
        <p14:creationId xmlns:p14="http://schemas.microsoft.com/office/powerpoint/2010/main" val="1987694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most costly of</a:t>
            </a:r>
            <a:r>
              <a:rPr lang="en-US" sz="1200" kern="1200" baseline="0" dirty="0">
                <a:solidFill>
                  <a:schemeClr val="tx1"/>
                </a:solidFill>
                <a:effectLst/>
                <a:latin typeface="+mn-lt"/>
                <a:ea typeface="+mn-ea"/>
                <a:cs typeface="+mn-cs"/>
              </a:rPr>
              <a:t> these </a:t>
            </a:r>
            <a:r>
              <a:rPr lang="en-US" sz="1200" kern="1200" dirty="0">
                <a:solidFill>
                  <a:schemeClr val="tx1"/>
                </a:solidFill>
                <a:effectLst/>
                <a:latin typeface="+mn-lt"/>
                <a:ea typeface="+mn-ea"/>
                <a:cs typeface="+mn-cs"/>
              </a:rPr>
              <a:t>budget components in this county tends to be child 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Economic Policy Institute’s Family Budget Calculator estimates community-specific costs for a two parent-two child family to provide a measure of economic security in America. This monthly cost of living budget estimates how much income a family is likely to need (across 7 components) to attain a modest yet adequate standard of living.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Overall values for NJ are also not available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21</a:t>
            </a:fld>
            <a:endParaRPr lang="en-US" dirty="0"/>
          </a:p>
        </p:txBody>
      </p:sp>
    </p:spTree>
    <p:extLst>
      <p:ext uri="{BB962C8B-B14F-4D97-AF65-F5344CB8AC3E}">
        <p14:creationId xmlns:p14="http://schemas.microsoft.com/office/powerpoint/2010/main" val="37404997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least expensive NJ county to live in, based on EPI’s Family Budget Calculator total annual cost of living estimates.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Economic Policy Institute’s Family Budget Calculator estimates community-specific costs for a two-parent,</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two-child family to provide a measure of economic security in America.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 </a:t>
            </a: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22</a:t>
            </a:fld>
            <a:endParaRPr lang="en-US" dirty="0"/>
          </a:p>
        </p:txBody>
      </p:sp>
    </p:spTree>
    <p:extLst>
      <p:ext uri="{BB962C8B-B14F-4D97-AF65-F5344CB8AC3E}">
        <p14:creationId xmlns:p14="http://schemas.microsoft.com/office/powerpoint/2010/main" val="2564515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is higher than the national median and lower than the state median.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household income tended to increase time.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r>
              <a:rPr lang="en-US" sz="1200" kern="1200" baseline="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23</a:t>
            </a:fld>
            <a:endParaRPr lang="en-US" dirty="0"/>
          </a:p>
        </p:txBody>
      </p:sp>
    </p:spTree>
    <p:extLst>
      <p:ext uri="{BB962C8B-B14F-4D97-AF65-F5344CB8AC3E}">
        <p14:creationId xmlns:p14="http://schemas.microsoft.com/office/powerpoint/2010/main" val="42213041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Camden and Audubon Park have the lowest median household income.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Median Household Income.</a:t>
            </a:r>
            <a:r>
              <a:rPr lang="en-US" sz="1200" kern="1200" dirty="0">
                <a:solidFill>
                  <a:schemeClr val="tx1"/>
                </a:solidFill>
                <a:effectLst/>
                <a:latin typeface="+mn-lt"/>
                <a:ea typeface="+mn-ea"/>
                <a:cs typeface="+mn-cs"/>
              </a:rPr>
              <a:t> This figure includes the income of the householder and all other individuals 15 years old and over in a household, whether they are related or not. The median is the middle of all incomes, meaning that exactly half of all people earn more and half earn less.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Median income tends to be a more accurate measurement than average income, as average income can be skewed by only a few incredibly high earners.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24</a:t>
            </a:fld>
            <a:endParaRPr lang="en-US" dirty="0"/>
          </a:p>
        </p:txBody>
      </p:sp>
    </p:spTree>
    <p:extLst>
      <p:ext uri="{BB962C8B-B14F-4D97-AF65-F5344CB8AC3E}">
        <p14:creationId xmlns:p14="http://schemas.microsoft.com/office/powerpoint/2010/main" val="18617065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families living in poverty is higher than the NJ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6 counties in NJ have higher or similar percentages of families living in poverty as compared to the U.S.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percentage of families living in poverty has tended to vary over time.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Census Bureau’s determination of poverty status: </a:t>
            </a:r>
            <a:r>
              <a:rPr lang="en-US" sz="1200" kern="1200" dirty="0">
                <a:solidFill>
                  <a:schemeClr val="tx1"/>
                </a:solidFill>
                <a:effectLst/>
                <a:latin typeface="+mn-lt"/>
                <a:ea typeface="+mn-ea"/>
                <a:cs typeface="+mn-cs"/>
              </a:rPr>
              <a:t>Poverty</a:t>
            </a:r>
            <a:r>
              <a:rPr lang="en-US" sz="1200" kern="1200" baseline="0" dirty="0">
                <a:solidFill>
                  <a:schemeClr val="tx1"/>
                </a:solidFill>
                <a:effectLst/>
                <a:latin typeface="+mn-lt"/>
                <a:ea typeface="+mn-ea"/>
                <a:cs typeface="+mn-cs"/>
              </a:rPr>
              <a:t> status is based on </a:t>
            </a:r>
            <a:r>
              <a:rPr lang="en-US" sz="1200" kern="1200" dirty="0">
                <a:solidFill>
                  <a:schemeClr val="tx1"/>
                </a:solidFill>
                <a:effectLst/>
                <a:latin typeface="+mn-lt"/>
                <a:ea typeface="+mn-ea"/>
                <a:cs typeface="+mn-cs"/>
              </a:rPr>
              <a:t>total family income in the last 12 months, which is compared to a poverty threshold related to their</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family size, number of related children,</a:t>
            </a:r>
            <a:r>
              <a:rPr lang="en-US" sz="1200" kern="1200" baseline="0" dirty="0">
                <a:solidFill>
                  <a:schemeClr val="tx1"/>
                </a:solidFill>
                <a:effectLst/>
                <a:latin typeface="+mn-lt"/>
                <a:ea typeface="+mn-ea"/>
                <a:cs typeface="+mn-cs"/>
              </a:rPr>
              <a:t> and for 1- and 2- person families, age of householder</a:t>
            </a:r>
            <a:r>
              <a:rPr lang="en-US" sz="1200" kern="1200" dirty="0">
                <a:solidFill>
                  <a:schemeClr val="tx1"/>
                </a:solidFill>
                <a:effectLst/>
                <a:latin typeface="+mn-lt"/>
                <a:ea typeface="+mn-ea"/>
                <a:cs typeface="+mn-cs"/>
              </a:rPr>
              <a:t>. If total family income is less than the threshold, then the family is considered “below the poverty level.” The income of people living in the household who are unrelated to the householder is not considered when determining the poverty status of a household, nor does their presence affect the family size in determining the appropriate threshold.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25</a:t>
            </a:fld>
            <a:endParaRPr lang="en-US" dirty="0"/>
          </a:p>
        </p:txBody>
      </p:sp>
    </p:spTree>
    <p:extLst>
      <p:ext uri="{BB962C8B-B14F-4D97-AF65-F5344CB8AC3E}">
        <p14:creationId xmlns:p14="http://schemas.microsoft.com/office/powerpoint/2010/main" val="40357301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a:t>
            </a:fld>
            <a:endParaRPr lang="en-US" dirty="0"/>
          </a:p>
        </p:txBody>
      </p:sp>
    </p:spTree>
    <p:extLst>
      <p:ext uri="{BB962C8B-B14F-4D97-AF65-F5344CB8AC3E}">
        <p14:creationId xmlns:p14="http://schemas.microsoft.com/office/powerpoint/2010/main" val="32267145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Lindenwold and Camden have the highest poverty rates.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Municipality and county data on this slide are based on ACS 5-year estimates, which cannot be directly compared to county data using ACS 1-year estimates on the previous slide.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26</a:t>
            </a:fld>
            <a:endParaRPr lang="en-US" dirty="0"/>
          </a:p>
        </p:txBody>
      </p:sp>
    </p:spTree>
    <p:extLst>
      <p:ext uri="{BB962C8B-B14F-4D97-AF65-F5344CB8AC3E}">
        <p14:creationId xmlns:p14="http://schemas.microsoft.com/office/powerpoint/2010/main" val="25614925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cost burden is similar to the NJ average.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Cost Burden is the percentage of households that spend 50% or more of their household income on housing.</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28</a:t>
            </a:fld>
            <a:endParaRPr lang="en-US" dirty="0"/>
          </a:p>
        </p:txBody>
      </p:sp>
    </p:spTree>
    <p:extLst>
      <p:ext uri="{BB962C8B-B14F-4D97-AF65-F5344CB8AC3E}">
        <p14:creationId xmlns:p14="http://schemas.microsoft.com/office/powerpoint/2010/main" val="3364086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households experiencing severe housing burden has tended to decrease over</a:t>
            </a:r>
            <a:r>
              <a:rPr lang="en-US" sz="1200" kern="1200" baseline="0" dirty="0">
                <a:solidFill>
                  <a:schemeClr val="tx1"/>
                </a:solidFill>
                <a:effectLst/>
                <a:latin typeface="+mn-lt"/>
                <a:ea typeface="+mn-ea"/>
                <a:cs typeface="+mn-cs"/>
              </a:rPr>
              <a:t> time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Severe housing burden is defined as households with at least 1 of 4 housing problems including: overcrowding, high housing costs, lack of kitchen facilities, or lack of plumbing facilities.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U.S. Department of Housing and Urban Development (HUD) periodically receives "custom tabulations" of data from the U.S. Census Bureau that are largely not available through standard Census products. These data, known as the "CHAS" data (Comprehensive Housing Affordability Strategy), demonstrate the extent of housing problems and housing needs, particularly for low income households. The CHAS data are used by local governments to plan how to spend HUD funds, and may also be used by HUD to distribute grant funds.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29</a:t>
            </a:fld>
            <a:endParaRPr lang="en-US" dirty="0"/>
          </a:p>
        </p:txBody>
      </p:sp>
    </p:spTree>
    <p:extLst>
      <p:ext uri="{BB962C8B-B14F-4D97-AF65-F5344CB8AC3E}">
        <p14:creationId xmlns:p14="http://schemas.microsoft.com/office/powerpoint/2010/main" val="39765872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food insecurity rate is higher than the state average and is lower than the U.S.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tended to vary from 2020-2022.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Food insecurity rates decreased for most counties from 208-2020.  Feeding American made two improvements to the model used to estimate local food insecurity.  The estimates now account for disability status and reflect a refined definition of poverty. These changes both improve the accuracy of our estimates and align the model with the most up-to-date research on the key determinants of food insecurity. Due to this, data prior to 2018 won't be comparable to prior years.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b="0"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31</a:t>
            </a:fld>
            <a:endParaRPr lang="en-US" dirty="0"/>
          </a:p>
        </p:txBody>
      </p:sp>
    </p:spTree>
    <p:extLst>
      <p:ext uri="{BB962C8B-B14F-4D97-AF65-F5344CB8AC3E}">
        <p14:creationId xmlns:p14="http://schemas.microsoft.com/office/powerpoint/2010/main" val="36070899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this county: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women, infants and children enrolled in the WIC Nutrition Program has tended to decrease between 2018 and 2022.</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FRL has tended to decrease across the school years shown.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Data are not reported for the 2020-2021 and 2021-2022 school years due to the following: While operating remotely, districts altered traditional breakfast and lunch service, distributing multiple days' meals at select local sites.  Due to federal legislation aimed at reducing food insecurity during the COVID-19 pandemic, all students, regardless of income, were eligible to receive free breakfast and lunch.</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receiving NJ SNAP benefits (formerly food stamps) has tended to increase between 2020 and 2024.</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NJ SNAP</a:t>
            </a:r>
            <a:r>
              <a:rPr lang="en-US" sz="1200" kern="1200" dirty="0">
                <a:solidFill>
                  <a:schemeClr val="tx1"/>
                </a:solidFill>
                <a:effectLst/>
                <a:latin typeface="+mn-lt"/>
                <a:ea typeface="+mn-ea"/>
                <a:cs typeface="+mn-cs"/>
              </a:rPr>
              <a:t>, formerly </a:t>
            </a:r>
            <a:r>
              <a:rPr lang="en-US" sz="1200" b="1" kern="1200" dirty="0">
                <a:solidFill>
                  <a:schemeClr val="tx1"/>
                </a:solidFill>
                <a:effectLst/>
                <a:latin typeface="+mn-lt"/>
                <a:ea typeface="+mn-ea"/>
                <a:cs typeface="+mn-cs"/>
              </a:rPr>
              <a:t>Food Stamps</a:t>
            </a:r>
            <a:r>
              <a:rPr lang="en-US" sz="1200" kern="1200" dirty="0">
                <a:solidFill>
                  <a:schemeClr val="tx1"/>
                </a:solidFill>
                <a:effectLst/>
                <a:latin typeface="+mn-lt"/>
                <a:ea typeface="+mn-ea"/>
                <a:cs typeface="+mn-cs"/>
              </a:rPr>
              <a:t>, is </a:t>
            </a:r>
            <a:r>
              <a:rPr lang="en-US" sz="1200" b="1" kern="1200" dirty="0">
                <a:solidFill>
                  <a:schemeClr val="tx1"/>
                </a:solidFill>
                <a:effectLst/>
                <a:latin typeface="+mn-lt"/>
                <a:ea typeface="+mn-ea"/>
                <a:cs typeface="+mn-cs"/>
              </a:rPr>
              <a:t>New Jersey's Supplemental Nutrition Assistance Program</a:t>
            </a:r>
            <a:r>
              <a:rPr lang="en-US" sz="1200" kern="1200" dirty="0">
                <a:solidFill>
                  <a:schemeClr val="tx1"/>
                </a:solidFill>
                <a:effectLst/>
                <a:latin typeface="+mn-lt"/>
                <a:ea typeface="+mn-ea"/>
                <a:cs typeface="+mn-cs"/>
              </a:rPr>
              <a:t> that can help low-income families buy the groceries they need to eat healthy. </a:t>
            </a:r>
          </a:p>
          <a:p>
            <a:r>
              <a:rPr lang="en-US" sz="1200" kern="1200" dirty="0">
                <a:solidFill>
                  <a:schemeClr val="tx1"/>
                </a:solidFill>
                <a:effectLst/>
                <a:latin typeface="+mn-lt"/>
                <a:ea typeface="+mn-ea"/>
                <a:cs typeface="+mn-cs"/>
              </a:rPr>
              <a:t>Eligibility depends on several factors like income, household size, resources, etc.  Visit </a:t>
            </a:r>
            <a:r>
              <a:rPr lang="en-US" sz="1200" u="sng" kern="1200" dirty="0">
                <a:solidFill>
                  <a:schemeClr val="tx1"/>
                </a:solidFill>
                <a:effectLst/>
                <a:latin typeface="+mn-lt"/>
                <a:ea typeface="+mn-ea"/>
                <a:cs typeface="+mn-cs"/>
              </a:rPr>
              <a:t>https://www.nj.gov/humanservices/dfd/programs/njsnap/</a:t>
            </a:r>
            <a:r>
              <a:rPr lang="en-US" sz="1200" kern="1200" dirty="0">
                <a:solidFill>
                  <a:schemeClr val="tx1"/>
                </a:solidFill>
                <a:effectLst/>
                <a:latin typeface="+mn-lt"/>
                <a:ea typeface="+mn-ea"/>
                <a:cs typeface="+mn-cs"/>
              </a:rPr>
              <a:t>  for  information on eligibility standards and program participation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32</a:t>
            </a:fld>
            <a:endParaRPr lang="en-US" dirty="0"/>
          </a:p>
        </p:txBody>
      </p:sp>
    </p:spTree>
    <p:extLst>
      <p:ext uri="{BB962C8B-B14F-4D97-AF65-F5344CB8AC3E}">
        <p14:creationId xmlns:p14="http://schemas.microsoft.com/office/powerpoint/2010/main" val="17542271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Infant, toddler, pre-K, and school-age median monthly childcare costs in this county tend to be middling for the state.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34</a:t>
            </a:fld>
            <a:endParaRPr lang="en-US" dirty="0"/>
          </a:p>
        </p:txBody>
      </p:sp>
    </p:spTree>
    <p:extLst>
      <p:ext uri="{BB962C8B-B14F-4D97-AF65-F5344CB8AC3E}">
        <p14:creationId xmlns:p14="http://schemas.microsoft.com/office/powerpoint/2010/main" val="17076783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When compared to the county’s median household income, costs appear higher than expected for infant, toddler, and pre-K childcare and lower than expected for school-age childcare.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includes responses from more than 1,000 daycare centers. Free daycare programs, such as Head Start, are not included in the analysis.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35</a:t>
            </a:fld>
            <a:endParaRPr lang="en-US" dirty="0"/>
          </a:p>
        </p:txBody>
      </p:sp>
    </p:spTree>
    <p:extLst>
      <p:ext uri="{BB962C8B-B14F-4D97-AF65-F5344CB8AC3E}">
        <p14:creationId xmlns:p14="http://schemas.microsoft.com/office/powerpoint/2010/main" val="32445047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commuters tend to have a slightly shorter commute time to work as compared to the state average of 31.4 minutes.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3 counties in NJ have estimated average commute times shorter than the national average.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average travel time to work has tended to vary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37</a:t>
            </a:fld>
            <a:endParaRPr lang="en-US" dirty="0"/>
          </a:p>
        </p:txBody>
      </p:sp>
    </p:spTree>
    <p:extLst>
      <p:ext uri="{BB962C8B-B14F-4D97-AF65-F5344CB8AC3E}">
        <p14:creationId xmlns:p14="http://schemas.microsoft.com/office/powerpoint/2010/main" val="19228936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Residents in this county spend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proportion of their income on transportation as compared to other NJ counties.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Transportation costs are largely a function of the characteristics of the neighborhood in which a household chooses to live. Neighborhood characteristics include job access, access to public transit, and density and walkability of neighborhood.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Results are based on a "typical regional" profile for income, commuters, and household size for the county. These values are included in Table 6.3 of the County workbook.</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An overall value for NJ is also not available.</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38</a:t>
            </a:fld>
            <a:endParaRPr lang="en-US" dirty="0"/>
          </a:p>
        </p:txBody>
      </p:sp>
    </p:spTree>
    <p:extLst>
      <p:ext uri="{BB962C8B-B14F-4D97-AF65-F5344CB8AC3E}">
        <p14:creationId xmlns:p14="http://schemas.microsoft.com/office/powerpoint/2010/main" val="21622837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minors without insurance is slightly lower than the state average.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Only 5 counties in NJ have estimated percentages of children without insurance that are higher than the national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minors without insurance has tended to increase over time.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40</a:t>
            </a:fld>
            <a:endParaRPr lang="en-US" dirty="0"/>
          </a:p>
        </p:txBody>
      </p:sp>
    </p:spTree>
    <p:extLst>
      <p:ext uri="{BB962C8B-B14F-4D97-AF65-F5344CB8AC3E}">
        <p14:creationId xmlns:p14="http://schemas.microsoft.com/office/powerpoint/2010/main" val="8967104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a:t>
            </a:fld>
            <a:endParaRPr lang="en-US" dirty="0"/>
          </a:p>
        </p:txBody>
      </p:sp>
    </p:spTree>
    <p:extLst>
      <p:ext uri="{BB962C8B-B14F-4D97-AF65-F5344CB8AC3E}">
        <p14:creationId xmlns:p14="http://schemas.microsoft.com/office/powerpoint/2010/main" val="38222441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municipalities with data available for this county, Runnemede and Bellmawr have the largest percentages of minors without insurance.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(Note: Municipality and county data on this slide are based on ACS 5-year estimates, which cannot be directly compared to county data using ACS 1-year estimates on the previous slide).</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may include data for additional municipalities.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41</a:t>
            </a:fld>
            <a:endParaRPr lang="en-US" dirty="0"/>
          </a:p>
        </p:txBody>
      </p:sp>
    </p:spTree>
    <p:extLst>
      <p:ext uri="{BB962C8B-B14F-4D97-AF65-F5344CB8AC3E}">
        <p14:creationId xmlns:p14="http://schemas.microsoft.com/office/powerpoint/2010/main" val="4217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NJ Family Care Medicaid Participation of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42</a:t>
            </a:fld>
            <a:endParaRPr lang="en-US" dirty="0"/>
          </a:p>
        </p:txBody>
      </p:sp>
    </p:spTree>
    <p:extLst>
      <p:ext uri="{BB962C8B-B14F-4D97-AF65-F5344CB8AC3E}">
        <p14:creationId xmlns:p14="http://schemas.microsoft.com/office/powerpoint/2010/main" val="27972608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Across all counties, the majority of children have met all immunization requirements.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43</a:t>
            </a:fld>
            <a:endParaRPr lang="en-US" dirty="0"/>
          </a:p>
        </p:txBody>
      </p:sp>
    </p:spTree>
    <p:extLst>
      <p:ext uri="{BB962C8B-B14F-4D97-AF65-F5344CB8AC3E}">
        <p14:creationId xmlns:p14="http://schemas.microsoft.com/office/powerpoint/2010/main" val="22349666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child immunization rates have tended to vary over time.</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2D8348A3-7091-4FB3-AE37-CB43F4A5F199}" type="slidenum">
              <a:rPr lang="en-US" smtClean="0"/>
              <a:t>44</a:t>
            </a:fld>
            <a:endParaRPr lang="en-US" dirty="0"/>
          </a:p>
        </p:txBody>
      </p:sp>
    </p:spTree>
    <p:extLst>
      <p:ext uri="{BB962C8B-B14F-4D97-AF65-F5344CB8AC3E}">
        <p14:creationId xmlns:p14="http://schemas.microsoft.com/office/powerpoint/2010/main" val="20005958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report of women receiving early prenatal care of the NJ counties.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45</a:t>
            </a:fld>
            <a:endParaRPr lang="en-US" dirty="0"/>
          </a:p>
        </p:txBody>
      </p:sp>
    </p:spTree>
    <p:extLst>
      <p:ext uri="{BB962C8B-B14F-4D97-AF65-F5344CB8AC3E}">
        <p14:creationId xmlns:p14="http://schemas.microsoft.com/office/powerpoint/2010/main" val="24562025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 this county, White women reported receiving early prenatal care most frequently, followed by Asian, then women reporting Two or More Races.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Live births for which the mother received prenatal care beginning in the first trimester.  ** indicates data are suppressed.  N/A indicates data are not available.  Some races/ethnicities are not included due to either data suppression or data unavailability.</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46</a:t>
            </a:fld>
            <a:endParaRPr lang="en-US" dirty="0"/>
          </a:p>
        </p:txBody>
      </p:sp>
    </p:spTree>
    <p:extLst>
      <p:ext uri="{BB962C8B-B14F-4D97-AF65-F5344CB8AC3E}">
        <p14:creationId xmlns:p14="http://schemas.microsoft.com/office/powerpoint/2010/main" val="49256943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cesarean delivery rate is lower than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cesarean delivery rate has tended to vary over time.</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47</a:t>
            </a:fld>
            <a:endParaRPr lang="en-US" dirty="0"/>
          </a:p>
        </p:txBody>
      </p:sp>
    </p:spTree>
    <p:extLst>
      <p:ext uri="{BB962C8B-B14F-4D97-AF65-F5344CB8AC3E}">
        <p14:creationId xmlns:p14="http://schemas.microsoft.com/office/powerpoint/2010/main" val="32837289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county’s unemployment rate tends to be slightly higher than the state's rate, and tends to follow a similar pattern across the year.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49</a:t>
            </a:fld>
            <a:endParaRPr lang="en-US" dirty="0"/>
          </a:p>
        </p:txBody>
      </p:sp>
    </p:spTree>
    <p:extLst>
      <p:ext uri="{BB962C8B-B14F-4D97-AF65-F5344CB8AC3E}">
        <p14:creationId xmlns:p14="http://schemas.microsoft.com/office/powerpoint/2010/main" val="3098052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median unemployment rate is higher than the state median.</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Not seasonally adjusted.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50</a:t>
            </a:fld>
            <a:endParaRPr lang="en-US" dirty="0"/>
          </a:p>
        </p:txBody>
      </p:sp>
    </p:spTree>
    <p:extLst>
      <p:ext uri="{BB962C8B-B14F-4D97-AF65-F5344CB8AC3E}">
        <p14:creationId xmlns:p14="http://schemas.microsoft.com/office/powerpoint/2010/main" val="32544154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disconnected youth between 16 and 19 years of age in this county is the 10</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disconnected youth between 16 and 19 years of age has tended to vary over time.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51</a:t>
            </a:fld>
            <a:endParaRPr lang="en-US" dirty="0"/>
          </a:p>
        </p:txBody>
      </p:sp>
    </p:spTree>
    <p:extLst>
      <p:ext uri="{BB962C8B-B14F-4D97-AF65-F5344CB8AC3E}">
        <p14:creationId xmlns:p14="http://schemas.microsoft.com/office/powerpoint/2010/main" val="3956736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a:t>
            </a:r>
            <a:r>
              <a:rPr lang="en-US" sz="1200" kern="1200">
                <a:solidFill>
                  <a:schemeClr val="tx1"/>
                </a:solidFill>
                <a:effectLst/>
                <a:latin typeface="+mn-lt"/>
                <a:ea typeface="+mn-ea"/>
                <a:cs typeface="+mn-cs"/>
              </a:rPr>
              <a:t>compare counties but </a:t>
            </a:r>
            <a:r>
              <a:rPr lang="en-US" sz="1200" kern="1200" dirty="0">
                <a:solidFill>
                  <a:schemeClr val="tx1"/>
                </a:solidFill>
                <a:effectLst/>
                <a:latin typeface="+mn-lt"/>
                <a:ea typeface="+mn-ea"/>
                <a:cs typeface="+mn-cs"/>
              </a:rPr>
              <a:t>counts tend to increase as county population size increases. In other words, counts may indicate the total number of children or families with a need, but may not indicate how well or poorly a county is addressing that need.</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a:t>
            </a:fld>
            <a:endParaRPr lang="en-US" dirty="0"/>
          </a:p>
        </p:txBody>
      </p:sp>
    </p:spTree>
    <p:extLst>
      <p:ext uri="{BB962C8B-B14F-4D97-AF65-F5344CB8AC3E}">
        <p14:creationId xmlns:p14="http://schemas.microsoft.com/office/powerpoint/2010/main" val="27686705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Of the school districts with data available for this county, Freedom Prep Charter School and Camden City have the lowest graduation rates.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County workbook</a:t>
            </a:r>
            <a:r>
              <a:rPr lang="en-US" sz="1200" kern="1200" dirty="0">
                <a:solidFill>
                  <a:schemeClr val="tx1"/>
                </a:solidFill>
                <a:effectLst/>
                <a:latin typeface="+mn-lt"/>
                <a:ea typeface="+mn-ea"/>
                <a:cs typeface="+mn-cs"/>
              </a:rPr>
              <a:t> includes over time data for 2020, 2021, 2022, and 2023. It may also include data for additional school districts.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52</a:t>
            </a:fld>
            <a:endParaRPr lang="en-US" dirty="0"/>
          </a:p>
        </p:txBody>
      </p:sp>
    </p:spTree>
    <p:extLst>
      <p:ext uri="{BB962C8B-B14F-4D97-AF65-F5344CB8AC3E}">
        <p14:creationId xmlns:p14="http://schemas.microsoft.com/office/powerpoint/2010/main" val="34520807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 of households with broadband access in this county is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households with broadband access has tended to increase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53</a:t>
            </a:fld>
            <a:endParaRPr lang="en-US" dirty="0"/>
          </a:p>
        </p:txBody>
      </p:sp>
    </p:spTree>
    <p:extLst>
      <p:ext uri="{BB962C8B-B14F-4D97-AF65-F5344CB8AC3E}">
        <p14:creationId xmlns:p14="http://schemas.microsoft.com/office/powerpoint/2010/main" val="21598357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violent crime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 </a:t>
            </a:r>
          </a:p>
          <a:p>
            <a:r>
              <a:rPr lang="en-US" sz="1200" kern="1200" dirty="0">
                <a:solidFill>
                  <a:schemeClr val="tx1"/>
                </a:solidFill>
                <a:effectLst/>
                <a:latin typeface="+mn-lt"/>
                <a:ea typeface="+mn-ea"/>
                <a:cs typeface="+mn-cs"/>
              </a:rPr>
              <a:t>Comparisons of crime rates between counties should not be made without considering seasonal population volume, transience, tourism, and labor forces.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Info</a:t>
            </a:r>
            <a:r>
              <a:rPr lang="en-US" sz="1200" kern="1200" dirty="0">
                <a:solidFill>
                  <a:schemeClr val="tx1"/>
                </a:solidFill>
                <a:effectLst/>
                <a:latin typeface="+mn-lt"/>
                <a:ea typeface="+mn-ea"/>
                <a:cs typeface="+mn-cs"/>
              </a:rPr>
              <a:t>: Violent crime rates are based on permanent, year-round populations and refer to instances of murder, rape, robbery and aggravated assault.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55</a:t>
            </a:fld>
            <a:endParaRPr lang="en-US" dirty="0"/>
          </a:p>
        </p:txBody>
      </p:sp>
    </p:spTree>
    <p:extLst>
      <p:ext uri="{BB962C8B-B14F-4D97-AF65-F5344CB8AC3E}">
        <p14:creationId xmlns:p14="http://schemas.microsoft.com/office/powerpoint/2010/main" val="152537560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violent crimes were attributed to aggravated assault and robbery and most nonviolent crimes were attributed to larceny.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56</a:t>
            </a:fld>
            <a:endParaRPr lang="en-US" dirty="0"/>
          </a:p>
        </p:txBody>
      </p:sp>
    </p:spTree>
    <p:extLst>
      <p:ext uri="{BB962C8B-B14F-4D97-AF65-F5344CB8AC3E}">
        <p14:creationId xmlns:p14="http://schemas.microsoft.com/office/powerpoint/2010/main" val="416697768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juvenile arrest rate is the 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the state.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This county’s rate has tended to decrease over time, and is generally above the rate for NJ.  </a:t>
            </a:r>
          </a:p>
          <a:p>
            <a:r>
              <a:rPr lang="en-US" sz="1200" kern="1200" dirty="0">
                <a:solidFill>
                  <a:schemeClr val="tx1"/>
                </a:solidFill>
                <a:effectLst/>
                <a:latin typeface="+mn-lt"/>
                <a:ea typeface="+mn-ea"/>
                <a:cs typeface="+mn-cs"/>
              </a:rPr>
              <a:t> The 2021 data is in two different formats, making it difficult to compile, and not very accurate.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NJ juvenile arrest rate is per 1,000 youth under age 18.</a:t>
            </a: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57</a:t>
            </a:fld>
            <a:endParaRPr lang="en-US" dirty="0"/>
          </a:p>
        </p:txBody>
      </p:sp>
    </p:spTree>
    <p:extLst>
      <p:ext uri="{BB962C8B-B14F-4D97-AF65-F5344CB8AC3E}">
        <p14:creationId xmlns:p14="http://schemas.microsoft.com/office/powerpoint/2010/main" val="46485998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dirty="0">
                <a:solidFill>
                  <a:schemeClr val="tx1"/>
                </a:solidFill>
                <a:effectLst/>
                <a:latin typeface="+mn-lt"/>
                <a:ea typeface="+mn-ea"/>
                <a:cs typeface="+mn-cs"/>
              </a:rPr>
              <a:t>Without accounting for population size, of the NJ counties, this county has the:</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4</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vandalism incidents;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2</a:t>
            </a:r>
            <a:r>
              <a:rPr lang="en-US" sz="1200" kern="1200" baseline="30000" dirty="0">
                <a:solidFill>
                  <a:schemeClr val="tx1"/>
                </a:solidFill>
                <a:effectLst/>
                <a:latin typeface="+mn-lt"/>
                <a:ea typeface="+mn-ea"/>
                <a:cs typeface="+mn-cs"/>
              </a:rPr>
              <a:t>nd</a:t>
            </a:r>
            <a:r>
              <a:rPr lang="en-US" sz="1200" kern="1200" dirty="0">
                <a:solidFill>
                  <a:schemeClr val="tx1"/>
                </a:solidFill>
                <a:effectLst/>
                <a:latin typeface="+mn-lt"/>
                <a:ea typeface="+mn-ea"/>
                <a:cs typeface="+mn-cs"/>
              </a:rPr>
              <a:t> highest number of school reported violence incidents.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58</a:t>
            </a:fld>
            <a:endParaRPr lang="en-US" dirty="0"/>
          </a:p>
        </p:txBody>
      </p:sp>
    </p:spTree>
    <p:extLst>
      <p:ext uri="{BB962C8B-B14F-4D97-AF65-F5344CB8AC3E}">
        <p14:creationId xmlns:p14="http://schemas.microsoft.com/office/powerpoint/2010/main" val="395630954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rate (per 10,000) of social associations in this county is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rate of social associations has tended to decrease over time.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59</a:t>
            </a:fld>
            <a:endParaRPr lang="en-US" dirty="0"/>
          </a:p>
        </p:txBody>
      </p:sp>
    </p:spTree>
    <p:extLst>
      <p:ext uri="{BB962C8B-B14F-4D97-AF65-F5344CB8AC3E}">
        <p14:creationId xmlns:p14="http://schemas.microsoft.com/office/powerpoint/2010/main" val="2503695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highest rate of reported domestic violence incidents of</a:t>
            </a:r>
            <a:r>
              <a:rPr lang="en-US" sz="1200" kern="1200" baseline="0" dirty="0">
                <a:solidFill>
                  <a:schemeClr val="tx1"/>
                </a:solidFill>
                <a:effectLst/>
                <a:latin typeface="+mn-lt"/>
                <a:ea typeface="+mn-ea"/>
                <a:cs typeface="+mn-cs"/>
              </a:rPr>
              <a:t> the</a:t>
            </a:r>
            <a:r>
              <a:rPr lang="en-US" sz="1200" kern="1200" dirty="0">
                <a:solidFill>
                  <a:schemeClr val="tx1"/>
                </a:solidFill>
                <a:effectLst/>
                <a:latin typeface="+mn-lt"/>
                <a:ea typeface="+mn-ea"/>
                <a:cs typeface="+mn-cs"/>
              </a:rPr>
              <a:t> NJ counties.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p:txBody>
      </p:sp>
      <p:sp>
        <p:nvSpPr>
          <p:cNvPr id="4" name="Slide Number Placeholder 3"/>
          <p:cNvSpPr>
            <a:spLocks noGrp="1"/>
          </p:cNvSpPr>
          <p:nvPr>
            <p:ph type="sldNum" sz="quarter" idx="10"/>
          </p:nvPr>
        </p:nvSpPr>
        <p:spPr/>
        <p:txBody>
          <a:bodyPr/>
          <a:lstStyle/>
          <a:p>
            <a:fld id="{2D8348A3-7091-4FB3-AE37-CB43F4A5F199}" type="slidenum">
              <a:rPr lang="en-US" smtClean="0"/>
              <a:t>61</a:t>
            </a:fld>
            <a:endParaRPr lang="en-US" dirty="0"/>
          </a:p>
        </p:txBody>
      </p:sp>
    </p:spTree>
    <p:extLst>
      <p:ext uri="{BB962C8B-B14F-4D97-AF65-F5344CB8AC3E}">
        <p14:creationId xmlns:p14="http://schemas.microsoft.com/office/powerpoint/2010/main" val="42496615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domestic violence incidents in this county has tended to increase over 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62</a:t>
            </a:fld>
            <a:endParaRPr lang="en-US" dirty="0"/>
          </a:p>
        </p:txBody>
      </p:sp>
    </p:spTree>
    <p:extLst>
      <p:ext uri="{BB962C8B-B14F-4D97-AF65-F5344CB8AC3E}">
        <p14:creationId xmlns:p14="http://schemas.microsoft.com/office/powerpoint/2010/main" val="366750612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the county, most domestic violence offenses were categorized as assault.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New Jersey State Police UCR Unit relies on the individual reporting agencies for accuracy of the reported data.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63</a:t>
            </a:fld>
            <a:endParaRPr lang="en-US" dirty="0"/>
          </a:p>
        </p:txBody>
      </p:sp>
    </p:spTree>
    <p:extLst>
      <p:ext uri="{BB962C8B-B14F-4D97-AF65-F5344CB8AC3E}">
        <p14:creationId xmlns:p14="http://schemas.microsoft.com/office/powerpoint/2010/main" val="340488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Slider location indicates the level of need for this county (from Greater Need to Lesser Need), as compared to other counties in NJ. Some comparisons are based on count data, while other comparisons are based on percentage data. See full chart (# listed in first column) for more details.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When considering areas of need and reviewing charts, keep in mind:</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Percentages are comparable across counties, whether counties have large or small total population sizes.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Count data can also compare counties, but counts tend to increase as county population size increases. In other words, counts may indicate the total number of children or families with a need, but may not indicate how well or poorly a county is addressing that need.</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9</a:t>
            </a:fld>
            <a:endParaRPr lang="en-US" dirty="0"/>
          </a:p>
        </p:txBody>
      </p:sp>
    </p:spTree>
    <p:extLst>
      <p:ext uri="{BB962C8B-B14F-4D97-AF65-F5344CB8AC3E}">
        <p14:creationId xmlns:p14="http://schemas.microsoft.com/office/powerpoint/2010/main" val="16789134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 has the highest number of new complaints filed in the state.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64</a:t>
            </a:fld>
            <a:endParaRPr lang="en-US" dirty="0"/>
          </a:p>
        </p:txBody>
      </p:sp>
    </p:spTree>
    <p:extLst>
      <p:ext uri="{BB962C8B-B14F-4D97-AF65-F5344CB8AC3E}">
        <p14:creationId xmlns:p14="http://schemas.microsoft.com/office/powerpoint/2010/main" val="41524157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each NJ county, men tend to have higher annual incomes than women.</a:t>
            </a:r>
          </a:p>
        </p:txBody>
      </p:sp>
      <p:sp>
        <p:nvSpPr>
          <p:cNvPr id="4" name="Slide Number Placeholder 3"/>
          <p:cNvSpPr>
            <a:spLocks noGrp="1"/>
          </p:cNvSpPr>
          <p:nvPr>
            <p:ph type="sldNum" sz="quarter" idx="10"/>
          </p:nvPr>
        </p:nvSpPr>
        <p:spPr/>
        <p:txBody>
          <a:bodyPr/>
          <a:lstStyle/>
          <a:p>
            <a:fld id="{2D8348A3-7091-4FB3-AE37-CB43F4A5F199}" type="slidenum">
              <a:rPr lang="en-US" smtClean="0"/>
              <a:t>65</a:t>
            </a:fld>
            <a:endParaRPr lang="en-US" dirty="0"/>
          </a:p>
        </p:txBody>
      </p:sp>
    </p:spTree>
    <p:extLst>
      <p:ext uri="{BB962C8B-B14F-4D97-AF65-F5344CB8AC3E}">
        <p14:creationId xmlns:p14="http://schemas.microsoft.com/office/powerpoint/2010/main" val="198817168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median income for: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males has increased slightly over time.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females has varied over time.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Men tended to earned about $8K more than women.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66</a:t>
            </a:fld>
            <a:endParaRPr lang="en-US" dirty="0"/>
          </a:p>
        </p:txBody>
      </p:sp>
    </p:spTree>
    <p:extLst>
      <p:ext uri="{BB962C8B-B14F-4D97-AF65-F5344CB8AC3E}">
        <p14:creationId xmlns:p14="http://schemas.microsoft.com/office/powerpoint/2010/main" val="13133804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substance incidents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68</a:t>
            </a:fld>
            <a:endParaRPr lang="en-US" dirty="0"/>
          </a:p>
        </p:txBody>
      </p:sp>
    </p:spTree>
    <p:extLst>
      <p:ext uri="{BB962C8B-B14F-4D97-AF65-F5344CB8AC3E}">
        <p14:creationId xmlns:p14="http://schemas.microsoft.com/office/powerpoint/2010/main" val="68629244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3 counties experienced an increase in the percentage of suspected opioid deaths (positive percentages), while the remaining 16 NJ counties experienced a decrease (negative percentages).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-7.91% change indicates a decrease in suspected overdose deaths across 2022 to 2023.</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Between 2019 and 2023, the number of suspected opioid deaths in this county has tended to vary.</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69</a:t>
            </a:fld>
            <a:endParaRPr lang="en-US" dirty="0"/>
          </a:p>
        </p:txBody>
      </p:sp>
    </p:spTree>
    <p:extLst>
      <p:ext uri="{BB962C8B-B14F-4D97-AF65-F5344CB8AC3E}">
        <p14:creationId xmlns:p14="http://schemas.microsoft.com/office/powerpoint/2010/main" val="332713333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most treatment center admissions were due to alcohol and heroin usage.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This statewide Substance Abuse Overview provides statistics on substance abuse treatment in New Jersey for calendar year 2023. In 2023, there were 82,176 treatment admissions and 81,957 discharges reported to the New Jersey Department of Human Services, Division of Mental Health and Addiction Services by substance use disorder treatment providers. These data were submitted through the web-based New Jersey Substance Abuse Monitoring System (NJSAMS). This report is based on the information provided in the March 2024 NJSAMS download data.</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70</a:t>
            </a:fld>
            <a:endParaRPr lang="en-US" dirty="0"/>
          </a:p>
        </p:txBody>
      </p:sp>
    </p:spTree>
    <p:extLst>
      <p:ext uri="{BB962C8B-B14F-4D97-AF65-F5344CB8AC3E}">
        <p14:creationId xmlns:p14="http://schemas.microsoft.com/office/powerpoint/2010/main" val="303507983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largest numbers of mental health programs available include community support services (CSS) and residential services.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72</a:t>
            </a:fld>
            <a:endParaRPr lang="en-US" dirty="0"/>
          </a:p>
        </p:txBody>
      </p:sp>
    </p:spTree>
    <p:extLst>
      <p:ext uri="{BB962C8B-B14F-4D97-AF65-F5344CB8AC3E}">
        <p14:creationId xmlns:p14="http://schemas.microsoft.com/office/powerpoint/2010/main" val="164693673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mental health distress in this county is estimated to be the 5</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mental health distress in this phone survey has tended to vary over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a:effectLst/>
                <a:latin typeface="Aptos" panose="020B0004020202020204" pitchFamily="34" charset="0"/>
                <a:ea typeface="Aptos" panose="020B0004020202020204" pitchFamily="34" charset="0"/>
                <a:cs typeface="Times New Roman" panose="02020603050405020304" pitchFamily="18" charset="0"/>
              </a:rPr>
              <a:t>Data is unavailable for Cape May and Salem Counties.</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2D8348A3-7091-4FB3-AE37-CB43F4A5F199}" type="slidenum">
              <a:rPr lang="en-US" smtClean="0"/>
              <a:t>73</a:t>
            </a:fld>
            <a:endParaRPr lang="en-US" dirty="0"/>
          </a:p>
        </p:txBody>
      </p:sp>
    </p:spTree>
    <p:extLst>
      <p:ext uri="{BB962C8B-B14F-4D97-AF65-F5344CB8AC3E}">
        <p14:creationId xmlns:p14="http://schemas.microsoft.com/office/powerpoint/2010/main" val="43443778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White residents reported symptoms of mental health distress most frequently.</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Symptoms of mental health distress were reported by Women at a higher rate as compared to Men. </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Frequent Mental distress: Based on responses indicating 14 or more of the past 30 days "not good".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74</a:t>
            </a:fld>
            <a:endParaRPr lang="en-US" dirty="0"/>
          </a:p>
        </p:txBody>
      </p:sp>
    </p:spTree>
    <p:extLst>
      <p:ext uri="{BB962C8B-B14F-4D97-AF65-F5344CB8AC3E}">
        <p14:creationId xmlns:p14="http://schemas.microsoft.com/office/powerpoint/2010/main" val="32873784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estimated frequency (%) of diagnosed depression in this county is estimated to be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as compared to other NJ counties.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percentage of the population reporting depression in this phone survey has tended to vary over time.</a:t>
            </a:r>
          </a:p>
          <a:p>
            <a:r>
              <a:rPr lang="en-US" sz="1800" dirty="0">
                <a:effectLst/>
                <a:latin typeface="Aptos" panose="020B0004020202020204" pitchFamily="34" charset="0"/>
                <a:ea typeface="Aptos" panose="020B0004020202020204" pitchFamily="34" charset="0"/>
                <a:cs typeface="Times New Roman" panose="02020603050405020304" pitchFamily="18" charset="0"/>
              </a:rPr>
              <a:t>Data is unavailable for Salem and Warren counties. </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Percentages based on fewer than 50 completed surveys and/or relative standard error (RSE) &gt; 30% are not shown because they do not meet the CDC BRFSS standard for data release.</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endParaRPr lang="en-US" sz="1200" b="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75</a:t>
            </a:fld>
            <a:endParaRPr lang="en-US" dirty="0"/>
          </a:p>
        </p:txBody>
      </p:sp>
    </p:spTree>
    <p:extLst>
      <p:ext uri="{BB962C8B-B14F-4D97-AF65-F5344CB8AC3E}">
        <p14:creationId xmlns:p14="http://schemas.microsoft.com/office/powerpoint/2010/main" val="18842409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Differences between the county and the state’s demographic make-up include higher proportions of Black/African American and American Indian/Alaska Native residents, and lower proportions of White, Asian, and Hispanic/Latino residents in this county.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11</a:t>
            </a:fld>
            <a:endParaRPr lang="en-US" dirty="0"/>
          </a:p>
        </p:txBody>
      </p:sp>
    </p:spTree>
    <p:extLst>
      <p:ext uri="{BB962C8B-B14F-4D97-AF65-F5344CB8AC3E}">
        <p14:creationId xmlns:p14="http://schemas.microsoft.com/office/powerpoint/2010/main" val="666478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In this county, White residents reported diagnosed depression most frequently.</a:t>
            </a:r>
          </a:p>
          <a:p>
            <a:pPr lvl="0"/>
            <a:r>
              <a:rPr lang="en-US" sz="1200" kern="1200" dirty="0">
                <a:solidFill>
                  <a:schemeClr val="tx1"/>
                </a:solidFill>
                <a:effectLst/>
                <a:latin typeface="+mn-lt"/>
                <a:ea typeface="+mn-ea"/>
                <a:cs typeface="+mn-cs"/>
              </a:rPr>
              <a:t>Diagnosed depression was reported by Women at a higher rate as compared to Men.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Depression: Based on responses indicating depression diagnosis from a professional at any time during one’s lifetime.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Data from New Jersey Behavioral Risk Factor Survey Data - Age adjusted. The survey is conducted using scientific telephone survey methods. Excluded are adults living in group quarters such as college dormitories, nursing homes, military barracks, and prisons. Results have been weighted to the adult population by age, sex, and geographic area of residence. The data in this query module are collected and maintained by the New Jersey Department of Health, Center for Health Statistics, in collaboration with the US Centers for Disease Control and Prevention.</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 Municipality data </a:t>
            </a:r>
            <a:r>
              <a:rPr lang="en-US" sz="1200" b="1" u="sng" kern="1200" dirty="0">
                <a:solidFill>
                  <a:schemeClr val="tx1"/>
                </a:solidFill>
                <a:effectLst/>
                <a:latin typeface="+mn-lt"/>
                <a:ea typeface="+mn-ea"/>
                <a:cs typeface="+mn-cs"/>
              </a:rPr>
              <a:t>not </a:t>
            </a:r>
            <a:r>
              <a:rPr lang="en-US" sz="1200" b="1" kern="1200" dirty="0">
                <a:solidFill>
                  <a:schemeClr val="tx1"/>
                </a:solidFill>
                <a:effectLst/>
                <a:latin typeface="+mn-lt"/>
                <a:ea typeface="+mn-ea"/>
                <a:cs typeface="+mn-cs"/>
              </a:rPr>
              <a:t>available.</a:t>
            </a:r>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76</a:t>
            </a:fld>
            <a:endParaRPr lang="en-US" dirty="0"/>
          </a:p>
        </p:txBody>
      </p:sp>
    </p:spTree>
    <p:extLst>
      <p:ext uri="{BB962C8B-B14F-4D97-AF65-F5344CB8AC3E}">
        <p14:creationId xmlns:p14="http://schemas.microsoft.com/office/powerpoint/2010/main" val="1902709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8</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rate of suicide deaths, of the NJ counties.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77</a:t>
            </a:fld>
            <a:endParaRPr lang="en-US" dirty="0"/>
          </a:p>
        </p:txBody>
      </p:sp>
    </p:spTree>
    <p:extLst>
      <p:ext uri="{BB962C8B-B14F-4D97-AF65-F5344CB8AC3E}">
        <p14:creationId xmlns:p14="http://schemas.microsoft.com/office/powerpoint/2010/main" val="96320282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enrolled in Special Ed services of the NJ counties. </a:t>
            </a: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Charter schools were included in the county of registered address.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79</a:t>
            </a:fld>
            <a:endParaRPr lang="en-US" dirty="0"/>
          </a:p>
        </p:txBody>
      </p:sp>
    </p:spTree>
    <p:extLst>
      <p:ext uri="{BB962C8B-B14F-4D97-AF65-F5344CB8AC3E}">
        <p14:creationId xmlns:p14="http://schemas.microsoft.com/office/powerpoint/2010/main" val="15651144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Without accounting for population size, 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children receiving early intervention services of the NJ counties.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80</a:t>
            </a:fld>
            <a:endParaRPr lang="en-US" dirty="0"/>
          </a:p>
        </p:txBody>
      </p:sp>
    </p:spTree>
    <p:extLst>
      <p:ext uri="{BB962C8B-B14F-4D97-AF65-F5344CB8AC3E}">
        <p14:creationId xmlns:p14="http://schemas.microsoft.com/office/powerpoint/2010/main" val="96751706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The total # of developmental disabilities eligible youth in this county is the 6</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 NJ.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 this county, the # of developmental disabilities eligible youth has tended to vary over time.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81</a:t>
            </a:fld>
            <a:endParaRPr lang="en-US" dirty="0"/>
          </a:p>
        </p:txBody>
      </p:sp>
    </p:spTree>
    <p:extLst>
      <p:ext uri="{BB962C8B-B14F-4D97-AF65-F5344CB8AC3E}">
        <p14:creationId xmlns:p14="http://schemas.microsoft.com/office/powerpoint/2010/main" val="41613916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11</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children with elevated blood lead levels, of the NJ counties.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82</a:t>
            </a:fld>
            <a:endParaRPr lang="en-US" dirty="0"/>
          </a:p>
        </p:txBody>
      </p:sp>
    </p:spTree>
    <p:extLst>
      <p:ext uri="{BB962C8B-B14F-4D97-AF65-F5344CB8AC3E}">
        <p14:creationId xmlns:p14="http://schemas.microsoft.com/office/powerpoint/2010/main" val="70356684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school reported HIB incidents of the NJ counties.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83</a:t>
            </a:fld>
            <a:endParaRPr lang="en-US" dirty="0"/>
          </a:p>
        </p:txBody>
      </p:sp>
    </p:spTree>
    <p:extLst>
      <p:ext uri="{BB962C8B-B14F-4D97-AF65-F5344CB8AC3E}">
        <p14:creationId xmlns:p14="http://schemas.microsoft.com/office/powerpoint/2010/main" val="3483919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2023, this county had the highest number of children served by CP&amp;P of NJ counties. (Note that county population size has not been accounted for in this indicator).</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 number of children served (from workbook and the data table behind graph 1.12):</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In-home:  2,447</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Out-of-home placement: 427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Hunterdon out-of-home placement data is suppressed. In order to protect the privacy of children and families represented in this report, when data is less than 10, these values are suppressed.</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85</a:t>
            </a:fld>
            <a:endParaRPr lang="en-US" dirty="0"/>
          </a:p>
        </p:txBody>
      </p:sp>
    </p:spTree>
    <p:extLst>
      <p:ext uri="{BB962C8B-B14F-4D97-AF65-F5344CB8AC3E}">
        <p14:creationId xmlns:p14="http://schemas.microsoft.com/office/powerpoint/2010/main" val="7268212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At the point in time of December 31 each year, the number of children in CP&amp;P out-of-home placements was about the same in 2023 as compared to most previous years.</a:t>
            </a: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Note</a:t>
            </a:r>
            <a:r>
              <a:rPr lang="en-US" sz="1200" kern="1200" dirty="0">
                <a:solidFill>
                  <a:schemeClr val="tx1"/>
                </a:solidFill>
                <a:effectLst/>
                <a:latin typeface="+mn-lt"/>
                <a:ea typeface="+mn-ea"/>
                <a:cs typeface="+mn-cs"/>
              </a:rPr>
              <a:t>: As this data is from a single point-in-time (last day of the 2023 calendar year) the number of children served in total across the full year by CP&amp;P would be higher.</a:t>
            </a:r>
          </a:p>
          <a:p>
            <a:endParaRPr lang="en-US" dirty="0"/>
          </a:p>
        </p:txBody>
      </p:sp>
      <p:sp>
        <p:nvSpPr>
          <p:cNvPr id="4" name="Slide Number Placeholder 3"/>
          <p:cNvSpPr>
            <a:spLocks noGrp="1"/>
          </p:cNvSpPr>
          <p:nvPr>
            <p:ph type="sldNum" sz="quarter" idx="10"/>
          </p:nvPr>
        </p:nvSpPr>
        <p:spPr/>
        <p:txBody>
          <a:bodyPr/>
          <a:lstStyle/>
          <a:p>
            <a:fld id="{2D8348A3-7091-4FB3-AE37-CB43F4A5F199}" type="slidenum">
              <a:rPr lang="en-US" smtClean="0"/>
              <a:t>86</a:t>
            </a:fld>
            <a:endParaRPr lang="en-US" dirty="0"/>
          </a:p>
        </p:txBody>
      </p:sp>
    </p:spTree>
    <p:extLst>
      <p:ext uri="{BB962C8B-B14F-4D97-AF65-F5344CB8AC3E}">
        <p14:creationId xmlns:p14="http://schemas.microsoft.com/office/powerpoint/2010/main" val="335945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Without accounting for population size, this county has the 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number of grandparents responsible for their own grandchildren, of the NJ counties. </a:t>
            </a:r>
          </a:p>
        </p:txBody>
      </p:sp>
      <p:sp>
        <p:nvSpPr>
          <p:cNvPr id="4" name="Slide Number Placeholder 3"/>
          <p:cNvSpPr>
            <a:spLocks noGrp="1"/>
          </p:cNvSpPr>
          <p:nvPr>
            <p:ph type="sldNum" sz="quarter" idx="5"/>
          </p:nvPr>
        </p:nvSpPr>
        <p:spPr/>
        <p:txBody>
          <a:bodyPr/>
          <a:lstStyle/>
          <a:p>
            <a:fld id="{2D8348A3-7091-4FB3-AE37-CB43F4A5F199}" type="slidenum">
              <a:rPr lang="en-US" smtClean="0"/>
              <a:t>87</a:t>
            </a:fld>
            <a:endParaRPr lang="en-US" dirty="0"/>
          </a:p>
        </p:txBody>
      </p:sp>
    </p:spTree>
    <p:extLst>
      <p:ext uri="{BB962C8B-B14F-4D97-AF65-F5344CB8AC3E}">
        <p14:creationId xmlns:p14="http://schemas.microsoft.com/office/powerpoint/2010/main" val="4283324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Over the last 5 years for which we have Census data, this county’s proportion of White residents has decreased slightly while the proportion of Black/African American, Hispanic/Latino, and American Indian/Alaska Native residents has increased slightly. Other ethnic/racial groups appear fairly steady.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12</a:t>
            </a:fld>
            <a:endParaRPr lang="en-US" dirty="0"/>
          </a:p>
        </p:txBody>
      </p:sp>
    </p:spTree>
    <p:extLst>
      <p:ext uri="{BB962C8B-B14F-4D97-AF65-F5344CB8AC3E}">
        <p14:creationId xmlns:p14="http://schemas.microsoft.com/office/powerpoint/2010/main" val="32719933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200" kern="1200" dirty="0">
                <a:solidFill>
                  <a:schemeClr val="tx1"/>
                </a:solidFill>
                <a:effectLst/>
                <a:latin typeface="+mn-lt"/>
                <a:ea typeface="+mn-ea"/>
                <a:cs typeface="+mn-cs"/>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14.4 Multiple sources identified: </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http://www.camdenresourcenet.org/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4"/>
              </a:rPr>
              <a:t>https://snjreic.org/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5"/>
              </a:rPr>
              <a:t>https://www.thearcfamilyinstitute.org/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6"/>
              </a:rPr>
              <a:t>https://rwjms.rutgers.edu/boggscenter/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7"/>
              </a:rPr>
              <a:t>https://www.bianj.org/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8"/>
              </a:rPr>
              <a:t>https://www.camdencmo.org/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https://www.snjpc.org/</a:t>
            </a:r>
            <a:br>
              <a:rPr lang="en-US" sz="1800" dirty="0">
                <a:effectLst/>
                <a:latin typeface="Calibri" panose="020F0502020204030204" pitchFamily="34" charset="0"/>
                <a:ea typeface="Calibri" panose="020F0502020204030204" pitchFamily="34" charset="0"/>
                <a:cs typeface="Times New Roman" panose="02020603050405020304" pitchFamily="18" charset="0"/>
              </a:rPr>
            </a:b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9"/>
              </a:rPr>
              <a:t>https://justempower.me/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50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0"/>
              </a:rPr>
              <a:t>https://hispanicfamilycenter.com/</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11"/>
              </a:rPr>
              <a:t>https://southjersey.jewishabilities.org/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alibri" panose="020F0502020204030204" pitchFamily="34" charset="0"/>
                <a:ea typeface="Calibri" panose="020F0502020204030204" pitchFamily="34" charset="0"/>
                <a:cs typeface="Times New Roman" panose="02020603050405020304" pitchFamily="18" charset="0"/>
              </a:rPr>
              <a:t>https://www.nj.gov/dcf/families/support/success/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88</a:t>
            </a:fld>
            <a:endParaRPr lang="en-US" dirty="0"/>
          </a:p>
        </p:txBody>
      </p:sp>
    </p:spTree>
    <p:extLst>
      <p:ext uri="{BB962C8B-B14F-4D97-AF65-F5344CB8AC3E}">
        <p14:creationId xmlns:p14="http://schemas.microsoft.com/office/powerpoint/2010/main" val="24260955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English Language Arts.  </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90</a:t>
            </a:fld>
            <a:endParaRPr lang="en-US" dirty="0"/>
          </a:p>
        </p:txBody>
      </p:sp>
    </p:spTree>
    <p:extLst>
      <p:ext uri="{BB962C8B-B14F-4D97-AF65-F5344CB8AC3E}">
        <p14:creationId xmlns:p14="http://schemas.microsoft.com/office/powerpoint/2010/main" val="359173194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lowest percentage of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graders meeting or exceeding expectations on New Jersey Student Learning Assessments for Mathematics.</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91</a:t>
            </a:fld>
            <a:endParaRPr lang="en-US" dirty="0"/>
          </a:p>
        </p:txBody>
      </p:sp>
    </p:spTree>
    <p:extLst>
      <p:ext uri="{BB962C8B-B14F-4D97-AF65-F5344CB8AC3E}">
        <p14:creationId xmlns:p14="http://schemas.microsoft.com/office/powerpoint/2010/main" val="1311412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Across a two-year period (2022 to 2023), only one county experienced a decrease in the percentage of state funded preschool enrollment (negative percentages), while the remaining 20 NJ counties experienced an increase (positive percentages).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this county, the 12% change indicates an increase in state funded preschool enrollment across 2022 to 2023.</a:t>
            </a:r>
          </a:p>
          <a:p>
            <a:endParaRPr lang="en-US" dirty="0"/>
          </a:p>
        </p:txBody>
      </p:sp>
      <p:sp>
        <p:nvSpPr>
          <p:cNvPr id="4" name="Slide Number Placeholder 3"/>
          <p:cNvSpPr>
            <a:spLocks noGrp="1"/>
          </p:cNvSpPr>
          <p:nvPr>
            <p:ph type="sldNum" sz="quarter" idx="5"/>
          </p:nvPr>
        </p:nvSpPr>
        <p:spPr/>
        <p:txBody>
          <a:bodyPr/>
          <a:lstStyle/>
          <a:p>
            <a:fld id="{2D8348A3-7091-4FB3-AE37-CB43F4A5F199}" type="slidenum">
              <a:rPr lang="en-US" smtClean="0"/>
              <a:t>92</a:t>
            </a:fld>
            <a:endParaRPr lang="en-US" dirty="0"/>
          </a:p>
        </p:txBody>
      </p:sp>
    </p:spTree>
    <p:extLst>
      <p:ext uri="{BB962C8B-B14F-4D97-AF65-F5344CB8AC3E}">
        <p14:creationId xmlns:p14="http://schemas.microsoft.com/office/powerpoint/2010/main" val="78312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These lists of supports were identified by searching for providers who work with residents of this county. Many supports are available state-wide.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Did not include individual counselors. Is not an exhaustive list.</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16.1 Sources Include:</a:t>
            </a:r>
          </a:p>
          <a:p>
            <a:pPr marL="0" marR="0">
              <a:lnSpc>
                <a:spcPct val="107000"/>
              </a:lnSpc>
              <a:spcBef>
                <a:spcPts val="0"/>
              </a:spcBef>
              <a:spcAft>
                <a:spcPts val="800"/>
              </a:spcAft>
            </a:pPr>
            <a:r>
              <a:rPr lang="en-US" sz="1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https://www.probononj.org/ProviderDirectory.aspx</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D8348A3-7091-4FB3-AE37-CB43F4A5F199}" type="slidenum">
              <a:rPr lang="en-US" smtClean="0"/>
              <a:t>94</a:t>
            </a:fld>
            <a:endParaRPr lang="en-US" dirty="0"/>
          </a:p>
        </p:txBody>
      </p:sp>
    </p:spTree>
    <p:extLst>
      <p:ext uri="{BB962C8B-B14F-4D97-AF65-F5344CB8AC3E}">
        <p14:creationId xmlns:p14="http://schemas.microsoft.com/office/powerpoint/2010/main" val="2529007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county has the 9</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highest index of Black/White residential segregation of the NJ counties. </a:t>
            </a:r>
          </a:p>
          <a:p>
            <a:r>
              <a:rPr lang="en-US" dirty="0"/>
              <a:t>The index of Black/White residential segregation in this county has slightly increased over time.</a:t>
            </a:r>
          </a:p>
        </p:txBody>
      </p:sp>
      <p:sp>
        <p:nvSpPr>
          <p:cNvPr id="4" name="Slide Number Placeholder 3"/>
          <p:cNvSpPr>
            <a:spLocks noGrp="1"/>
          </p:cNvSpPr>
          <p:nvPr>
            <p:ph type="sldNum" sz="quarter" idx="10"/>
          </p:nvPr>
        </p:nvSpPr>
        <p:spPr/>
        <p:txBody>
          <a:bodyPr/>
          <a:lstStyle/>
          <a:p>
            <a:fld id="{2D8348A3-7091-4FB3-AE37-CB43F4A5F199}" type="slidenum">
              <a:rPr lang="en-US" smtClean="0"/>
              <a:t>13</a:t>
            </a:fld>
            <a:endParaRPr lang="en-US" dirty="0"/>
          </a:p>
        </p:txBody>
      </p:sp>
    </p:spTree>
    <p:extLst>
      <p:ext uri="{BB962C8B-B14F-4D97-AF65-F5344CB8AC3E}">
        <p14:creationId xmlns:p14="http://schemas.microsoft.com/office/powerpoint/2010/main" val="3661388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is below the state average.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This county’s percentage of foreign-born residents has tended to increase over time.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2D8348A3-7091-4FB3-AE37-CB43F4A5F199}" type="slidenum">
              <a:rPr lang="en-US" smtClean="0"/>
              <a:t>14</a:t>
            </a:fld>
            <a:endParaRPr lang="en-US" dirty="0"/>
          </a:p>
        </p:txBody>
      </p:sp>
    </p:spTree>
    <p:extLst>
      <p:ext uri="{BB962C8B-B14F-4D97-AF65-F5344CB8AC3E}">
        <p14:creationId xmlns:p14="http://schemas.microsoft.com/office/powerpoint/2010/main" val="24955552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8.jpe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2.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2.xml"/><Relationship Id="rId4" Type="http://schemas.openxmlformats.org/officeDocument/2006/relationships/image" Target="../media/image1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19.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2.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jpe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4" name="TextBox 3">
            <a:extLst>
              <a:ext uri="{FF2B5EF4-FFF2-40B4-BE49-F238E27FC236}">
                <a16:creationId xmlns:a16="http://schemas.microsoft.com/office/drawing/2014/main" id="{4FC3502E-998F-4187-BA0A-B415E6C52E45}"/>
              </a:ext>
            </a:extLst>
          </p:cNvPr>
          <p:cNvSpPr txBox="1"/>
          <p:nvPr userDrawn="1"/>
        </p:nvSpPr>
        <p:spPr>
          <a:xfrm>
            <a:off x="-165100" y="4800600"/>
            <a:ext cx="3454400" cy="984885"/>
          </a:xfrm>
          <a:prstGeom prst="rect">
            <a:avLst/>
          </a:prstGeom>
          <a:noFill/>
        </p:spPr>
        <p:txBody>
          <a:bodyPr wrap="square" rtlCol="0">
            <a:spAutoFit/>
          </a:bodyPr>
          <a:lstStyle/>
          <a:p>
            <a:pPr algn="ctr"/>
            <a:r>
              <a:rPr lang="en-US" sz="3400" b="0" dirty="0">
                <a:solidFill>
                  <a:schemeClr val="bg1"/>
                </a:solidFill>
                <a:latin typeface="Franklin Gothic Demi" panose="020B0703020102020204" pitchFamily="34" charset="0"/>
              </a:rPr>
              <a:t>Camden County</a:t>
            </a:r>
          </a:p>
          <a:p>
            <a:pPr algn="ctr"/>
            <a:r>
              <a:rPr lang="en-US" sz="2400" b="0" dirty="0">
                <a:solidFill>
                  <a:schemeClr val="bg1"/>
                </a:solidFill>
                <a:latin typeface="Franklin Gothic Demi" panose="020B0703020102020204" pitchFamily="34" charset="0"/>
              </a:rPr>
              <a:t>New Jersey</a:t>
            </a:r>
          </a:p>
        </p:txBody>
      </p:sp>
    </p:spTree>
    <p:extLst>
      <p:ext uri="{BB962C8B-B14F-4D97-AF65-F5344CB8AC3E}">
        <p14:creationId xmlns:p14="http://schemas.microsoft.com/office/powerpoint/2010/main" val="297001868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83C402AB-8596-9548-ECAB-6892C6AC10B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04521804-475E-8F2A-0B2B-7EE054E72ABA}"/>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65796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7" name="Rectangle 6">
            <a:extLst>
              <a:ext uri="{FF2B5EF4-FFF2-40B4-BE49-F238E27FC236}">
                <a16:creationId xmlns:a16="http://schemas.microsoft.com/office/drawing/2014/main" id="{907F832F-DBC0-4F1C-9100-237B0BE509F8}"/>
              </a:ext>
            </a:extLst>
          </p:cNvPr>
          <p:cNvSpPr/>
          <p:nvPr userDrawn="1"/>
        </p:nvSpPr>
        <p:spPr>
          <a:xfrm>
            <a:off x="8001000" y="640080"/>
            <a:ext cx="3886200" cy="5577840"/>
          </a:xfrm>
          <a:prstGeom prst="rect">
            <a:avLst/>
          </a:prstGeom>
        </p:spPr>
        <p:txBody>
          <a:bodyPr wrap="square">
            <a:noAutofit/>
          </a:bodyPr>
          <a:lstStyle/>
          <a:p>
            <a:endParaRPr lang="en-US" sz="14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BAB4CE7F-09EF-441C-952D-B65CB5883507}"/>
              </a:ext>
            </a:extLst>
          </p:cNvPr>
          <p:cNvSpPr txBox="1"/>
          <p:nvPr userDrawn="1"/>
        </p:nvSpPr>
        <p:spPr>
          <a:xfrm>
            <a:off x="152400" y="2590800"/>
            <a:ext cx="2819400" cy="1077218"/>
          </a:xfrm>
          <a:prstGeom prst="rect">
            <a:avLst/>
          </a:prstGeom>
          <a:noFill/>
        </p:spPr>
        <p:txBody>
          <a:bodyPr wrap="square" rtlCol="0">
            <a:spAutoFit/>
          </a:bodyPr>
          <a:lstStyle/>
          <a:p>
            <a:pPr algn="ctr"/>
            <a:r>
              <a:rPr lang="en-US" sz="4000" dirty="0">
                <a:solidFill>
                  <a:schemeClr val="bg1"/>
                </a:solidFill>
                <a:latin typeface="Franklin Gothic Demi" panose="020B0703020102020204" pitchFamily="34" charset="0"/>
              </a:rPr>
              <a:t>Resources</a:t>
            </a:r>
          </a:p>
          <a:p>
            <a:pPr algn="ctr"/>
            <a:endParaRPr lang="en-US" sz="2400" dirty="0">
              <a:solidFill>
                <a:schemeClr val="bg1"/>
              </a:solidFill>
              <a:latin typeface="Franklin Gothic Demi" panose="020B0703020102020204" pitchFamily="34" charset="0"/>
            </a:endParaRPr>
          </a:p>
        </p:txBody>
      </p:sp>
      <p:sp>
        <p:nvSpPr>
          <p:cNvPr id="3" name="TextBox 14">
            <a:extLst>
              <a:ext uri="{FF2B5EF4-FFF2-40B4-BE49-F238E27FC236}">
                <a16:creationId xmlns:a16="http://schemas.microsoft.com/office/drawing/2014/main" id="{5784E8DE-7457-FD54-3859-1142CFC50CB5}"/>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53F4831F-4B59-AE55-99A6-CA59172DAF1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82037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6F5C736-7B9D-4255-9FEB-812A5C0ED28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E4ED2AF9-EB43-481C-A4B7-8CF909541BDA}"/>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7244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8A96A795-3F03-460A-B082-A81FDABD525D}"/>
              </a:ext>
            </a:extLst>
          </p:cNvPr>
          <p:cNvSpPr txBox="1"/>
          <p:nvPr userDrawn="1"/>
        </p:nvSpPr>
        <p:spPr>
          <a:xfrm>
            <a:off x="2023356" y="1334729"/>
            <a:ext cx="2903598" cy="707886"/>
          </a:xfrm>
          <a:prstGeom prst="rect">
            <a:avLst/>
          </a:prstGeom>
          <a:noFill/>
        </p:spPr>
        <p:txBody>
          <a:bodyPr wrap="square" rtlCol="0">
            <a:spAutoFit/>
          </a:bodyPr>
          <a:lstStyle/>
          <a:p>
            <a:r>
              <a:rPr lang="en-US" sz="4000" b="1" dirty="0">
                <a:latin typeface="Franklin Gothic Medium Cond" panose="020B0606030402020204" pitchFamily="34" charset="0"/>
              </a:rPr>
              <a:t>Demographics</a:t>
            </a:r>
          </a:p>
        </p:txBody>
      </p:sp>
      <p:pic>
        <p:nvPicPr>
          <p:cNvPr id="8" name="Picture 2">
            <a:extLst>
              <a:ext uri="{FF2B5EF4-FFF2-40B4-BE49-F238E27FC236}">
                <a16:creationId xmlns:a16="http://schemas.microsoft.com/office/drawing/2014/main" id="{72265267-E8F1-5C98-ABD0-6291093BC509}"/>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5760" y="887428"/>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24465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pic>
        <p:nvPicPr>
          <p:cNvPr id="6" name="Picture 5">
            <a:extLst>
              <a:ext uri="{FF2B5EF4-FFF2-40B4-BE49-F238E27FC236}">
                <a16:creationId xmlns:a16="http://schemas.microsoft.com/office/drawing/2014/main" id="{096FD732-0D57-4579-8587-1B79102606D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010400" y="4267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23C5A339-472B-49F0-8F52-53CE7CD69210}"/>
              </a:ext>
            </a:extLst>
          </p:cNvPr>
          <p:cNvSpPr txBox="1"/>
          <p:nvPr userDrawn="1"/>
        </p:nvSpPr>
        <p:spPr>
          <a:xfrm>
            <a:off x="8686800" y="4741430"/>
            <a:ext cx="2903598" cy="830997"/>
          </a:xfrm>
          <a:prstGeom prst="rect">
            <a:avLst/>
          </a:prstGeom>
          <a:noFill/>
        </p:spPr>
        <p:txBody>
          <a:bodyPr wrap="square" rtlCol="0">
            <a:spAutoFit/>
          </a:bodyPr>
          <a:lstStyle/>
          <a:p>
            <a:r>
              <a:rPr lang="en-US" sz="4800" b="1" dirty="0">
                <a:latin typeface="Franklin Gothic Medium Cond" panose="020B0606030402020204" pitchFamily="34" charset="0"/>
              </a:rPr>
              <a:t>Economics</a:t>
            </a:r>
          </a:p>
        </p:txBody>
      </p:sp>
      <p:pic>
        <p:nvPicPr>
          <p:cNvPr id="2" name="Picture 2">
            <a:extLst>
              <a:ext uri="{FF2B5EF4-FFF2-40B4-BE49-F238E27FC236}">
                <a16:creationId xmlns:a16="http://schemas.microsoft.com/office/drawing/2014/main" id="{FF408B9A-C900-512F-F112-DB987FA9246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543800" y="44187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513184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Cost of Living</a:t>
              </a:r>
            </a:p>
          </p:txBody>
        </p:sp>
      </p:grpSp>
      <p:pic>
        <p:nvPicPr>
          <p:cNvPr id="2" name="Picture 2">
            <a:extLst>
              <a:ext uri="{FF2B5EF4-FFF2-40B4-BE49-F238E27FC236}">
                <a16:creationId xmlns:a16="http://schemas.microsoft.com/office/drawing/2014/main" id="{90E37796-2EDC-79BE-83A9-37F0062C2C9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68749" y="4563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3899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4DFEB5E9-D863-4DBD-A441-5AC2C6F3E5F8}"/>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6571"/>
          </a:xfrm>
          <a:prstGeom prst="rect">
            <a:avLst/>
          </a:prstGeom>
        </p:spPr>
      </p:pic>
      <p:grpSp>
        <p:nvGrpSpPr>
          <p:cNvPr id="5" name="Group 4">
            <a:extLst>
              <a:ext uri="{FF2B5EF4-FFF2-40B4-BE49-F238E27FC236}">
                <a16:creationId xmlns:a16="http://schemas.microsoft.com/office/drawing/2014/main" id="{1BCAB8D9-F799-4AEF-B933-AE1AD8F92648}"/>
              </a:ext>
            </a:extLst>
          </p:cNvPr>
          <p:cNvGrpSpPr/>
          <p:nvPr userDrawn="1"/>
        </p:nvGrpSpPr>
        <p:grpSpPr>
          <a:xfrm>
            <a:off x="609600" y="304800"/>
            <a:ext cx="4731099" cy="1853345"/>
            <a:chOff x="493293" y="804872"/>
            <a:chExt cx="4731099" cy="1853345"/>
          </a:xfrm>
        </p:grpSpPr>
        <p:pic>
          <p:nvPicPr>
            <p:cNvPr id="6" name="Picture 5">
              <a:extLst>
                <a:ext uri="{FF2B5EF4-FFF2-40B4-BE49-F238E27FC236}">
                  <a16:creationId xmlns:a16="http://schemas.microsoft.com/office/drawing/2014/main" id="{FBD6BB86-332A-4B62-8B32-15D760BE5F9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93293" y="804872"/>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730F6C09-9FE9-4F9C-975D-75B41ED275CB}"/>
                </a:ext>
              </a:extLst>
            </p:cNvPr>
            <p:cNvSpPr txBox="1"/>
            <p:nvPr/>
          </p:nvSpPr>
          <p:spPr>
            <a:xfrm>
              <a:off x="2176392" y="881833"/>
              <a:ext cx="3048000" cy="769441"/>
            </a:xfrm>
            <a:prstGeom prst="rect">
              <a:avLst/>
            </a:prstGeom>
            <a:noFill/>
          </p:spPr>
          <p:txBody>
            <a:bodyPr wrap="square" rtlCol="0">
              <a:spAutoFit/>
            </a:bodyPr>
            <a:lstStyle/>
            <a:p>
              <a:r>
                <a:rPr lang="en-US" sz="4400" b="1" dirty="0">
                  <a:latin typeface="Franklin Gothic Medium Cond" panose="020B0606030402020204" pitchFamily="34" charset="0"/>
                </a:rPr>
                <a:t>Income</a:t>
              </a:r>
            </a:p>
          </p:txBody>
        </p:sp>
      </p:grpSp>
      <p:pic>
        <p:nvPicPr>
          <p:cNvPr id="2" name="Picture 2">
            <a:extLst>
              <a:ext uri="{FF2B5EF4-FFF2-40B4-BE49-F238E27FC236}">
                <a16:creationId xmlns:a16="http://schemas.microsoft.com/office/drawing/2014/main" id="{ACFC7695-37F5-5C00-8BB1-690E9C2C69CB}"/>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168749" y="37612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23760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10A454A9-238E-4A74-AD74-765825DCFB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192000" cy="6857999"/>
          </a:xfrm>
          <a:prstGeom prst="rect">
            <a:avLst/>
          </a:prstGeom>
        </p:spPr>
      </p:pic>
      <p:pic>
        <p:nvPicPr>
          <p:cNvPr id="5" name="Picture 4">
            <a:extLst>
              <a:ext uri="{FF2B5EF4-FFF2-40B4-BE49-F238E27FC236}">
                <a16:creationId xmlns:a16="http://schemas.microsoft.com/office/drawing/2014/main" id="{96A4FB32-C435-4263-9524-1BB0A1C84F0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733800" y="2502327"/>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13">
            <a:extLst>
              <a:ext uri="{FF2B5EF4-FFF2-40B4-BE49-F238E27FC236}">
                <a16:creationId xmlns:a16="http://schemas.microsoft.com/office/drawing/2014/main" id="{3AF40970-FD84-481C-B0CF-4079892F9B0E}"/>
              </a:ext>
            </a:extLst>
          </p:cNvPr>
          <p:cNvSpPr txBox="1"/>
          <p:nvPr userDrawn="1"/>
        </p:nvSpPr>
        <p:spPr>
          <a:xfrm>
            <a:off x="5392560" y="2828834"/>
            <a:ext cx="2996282" cy="110799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600" b="1" dirty="0">
                <a:latin typeface="Franklin Gothic Medium Cond" panose="020B0606030402020204" pitchFamily="34" charset="0"/>
              </a:rPr>
              <a:t>Housing</a:t>
            </a:r>
          </a:p>
        </p:txBody>
      </p:sp>
      <p:sp>
        <p:nvSpPr>
          <p:cNvPr id="7" name="TextBox 6">
            <a:extLst>
              <a:ext uri="{FF2B5EF4-FFF2-40B4-BE49-F238E27FC236}">
                <a16:creationId xmlns:a16="http://schemas.microsoft.com/office/drawing/2014/main" id="{00A02C48-69DB-42D2-83C3-681895ACF4BC}"/>
              </a:ext>
            </a:extLst>
          </p:cNvPr>
          <p:cNvSpPr txBox="1"/>
          <p:nvPr userDrawn="1"/>
        </p:nvSpPr>
        <p:spPr>
          <a:xfrm>
            <a:off x="5236780" y="3870435"/>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6984413F-E76E-AB19-9F80-2C17B805B94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4264025" y="260775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90100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8AF24986-9BC6-4E38-90AB-8C3EE257C39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AC3DE73D-58F9-4298-90C0-3FE3763E4E1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3EB612EC-87F9-4494-B2CC-1CB03AAF0513}"/>
              </a:ext>
            </a:extLst>
          </p:cNvPr>
          <p:cNvSpPr txBox="1"/>
          <p:nvPr userDrawn="1"/>
        </p:nvSpPr>
        <p:spPr>
          <a:xfrm>
            <a:off x="2249099" y="754603"/>
            <a:ext cx="3008701" cy="1046440"/>
          </a:xfrm>
          <a:prstGeom prst="rect">
            <a:avLst/>
          </a:prstGeom>
          <a:noFill/>
        </p:spPr>
        <p:txBody>
          <a:bodyPr wrap="square" rtlCol="0" anchor="t">
            <a:spAutoFit/>
          </a:bodyPr>
          <a:lstStyle/>
          <a:p>
            <a:r>
              <a:rPr lang="en-US" sz="4800" b="1" dirty="0">
                <a:latin typeface="Franklin Gothic Medium Cond"/>
              </a:rPr>
              <a:t>Food</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2" name="Picture 2">
            <a:extLst>
              <a:ext uri="{FF2B5EF4-FFF2-40B4-BE49-F238E27FC236}">
                <a16:creationId xmlns:a16="http://schemas.microsoft.com/office/drawing/2014/main" id="{6463F9DE-4874-B4BE-81E7-C1B3DDD662D3}"/>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66800" y="5325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642529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FDE8CFA5-1329-4A70-922B-8B5AA23F3DC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5" name="Picture 4">
            <a:extLst>
              <a:ext uri="{FF2B5EF4-FFF2-40B4-BE49-F238E27FC236}">
                <a16:creationId xmlns:a16="http://schemas.microsoft.com/office/drawing/2014/main" id="{ECD37CF9-DF32-43F7-B089-BBDF818E353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33400" y="3810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5F5507AC-8EEE-480D-85C0-25B7840C5929}"/>
              </a:ext>
            </a:extLst>
          </p:cNvPr>
          <p:cNvSpPr txBox="1"/>
          <p:nvPr userDrawn="1"/>
        </p:nvSpPr>
        <p:spPr>
          <a:xfrm>
            <a:off x="2247535" y="385271"/>
            <a:ext cx="3008701" cy="1785104"/>
          </a:xfrm>
          <a:prstGeom prst="rect">
            <a:avLst/>
          </a:prstGeom>
          <a:noFill/>
        </p:spPr>
        <p:txBody>
          <a:bodyPr wrap="square" rtlCol="0" anchor="t">
            <a:spAutoFit/>
          </a:bodyPr>
          <a:lstStyle/>
          <a:p>
            <a:r>
              <a:rPr lang="en-US" sz="4800" b="1" dirty="0">
                <a:latin typeface="Franklin Gothic Medium Cond"/>
              </a:rPr>
              <a:t>Food &amp; Nutrition</a:t>
            </a:r>
          </a:p>
          <a:p>
            <a:r>
              <a:rPr lang="en-US" sz="1400" dirty="0">
                <a:solidFill>
                  <a:srgbClr val="FF0000"/>
                </a:solidFill>
                <a:latin typeface="Franklin Gothic Medium Cond"/>
              </a:rPr>
              <a:t>(HSAC Basic Needs Assessment Category)</a:t>
            </a:r>
            <a:endParaRPr lang="en-US" sz="1400" dirty="0">
              <a:solidFill>
                <a:srgbClr val="FF0000"/>
              </a:solidFill>
              <a:latin typeface="Franklin Gothic Medium Cond" panose="020B0606030402020204" pitchFamily="34" charset="0"/>
            </a:endParaRPr>
          </a:p>
        </p:txBody>
      </p:sp>
      <p:pic>
        <p:nvPicPr>
          <p:cNvPr id="7" name="Picture 6">
            <a:extLst>
              <a:ext uri="{FF2B5EF4-FFF2-40B4-BE49-F238E27FC236}">
                <a16:creationId xmlns:a16="http://schemas.microsoft.com/office/drawing/2014/main" id="{384513AF-2ABE-4805-ACFF-C954C4814CCD}"/>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76200" y="-332002"/>
            <a:ext cx="12798552" cy="7200986"/>
          </a:xfrm>
          <a:prstGeom prst="rect">
            <a:avLst/>
          </a:prstGeom>
        </p:spPr>
      </p:pic>
      <p:pic>
        <p:nvPicPr>
          <p:cNvPr id="8" name="Picture 7">
            <a:extLst>
              <a:ext uri="{FF2B5EF4-FFF2-40B4-BE49-F238E27FC236}">
                <a16:creationId xmlns:a16="http://schemas.microsoft.com/office/drawing/2014/main" id="{40652BAF-2E41-4812-B92E-B54068E1EF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304800"/>
            <a:ext cx="3311585"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13">
            <a:extLst>
              <a:ext uri="{FF2B5EF4-FFF2-40B4-BE49-F238E27FC236}">
                <a16:creationId xmlns:a16="http://schemas.microsoft.com/office/drawing/2014/main" id="{130CFAD8-F011-46FF-AA7A-63169EF11632}"/>
              </a:ext>
            </a:extLst>
          </p:cNvPr>
          <p:cNvSpPr txBox="1"/>
          <p:nvPr userDrawn="1"/>
        </p:nvSpPr>
        <p:spPr>
          <a:xfrm>
            <a:off x="1717747" y="304800"/>
            <a:ext cx="1746238" cy="175432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b="1" dirty="0">
                <a:latin typeface="Franklin Gothic Medium Cond" panose="020B0606030402020204" pitchFamily="34" charset="0"/>
              </a:rPr>
              <a:t>Child </a:t>
            </a:r>
          </a:p>
          <a:p>
            <a:r>
              <a:rPr lang="en-US" sz="5400" b="1" dirty="0">
                <a:latin typeface="Franklin Gothic Medium Cond" panose="020B0606030402020204" pitchFamily="34" charset="0"/>
              </a:rPr>
              <a:t>Care</a:t>
            </a:r>
          </a:p>
        </p:txBody>
      </p:sp>
      <p:sp>
        <p:nvSpPr>
          <p:cNvPr id="10" name="TextBox 9">
            <a:extLst>
              <a:ext uri="{FF2B5EF4-FFF2-40B4-BE49-F238E27FC236}">
                <a16:creationId xmlns:a16="http://schemas.microsoft.com/office/drawing/2014/main" id="{682848E8-DE33-4BC8-8CAB-C99ACB9A4FA3}"/>
              </a:ext>
            </a:extLst>
          </p:cNvPr>
          <p:cNvSpPr txBox="1"/>
          <p:nvPr userDrawn="1"/>
        </p:nvSpPr>
        <p:spPr>
          <a:xfrm>
            <a:off x="310056" y="1820918"/>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771C37FD-6241-495E-C696-B742DE163366}"/>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685800" y="352170"/>
            <a:ext cx="776128" cy="1468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2724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3" name="Picture 2">
            <a:extLst>
              <a:ext uri="{FF2B5EF4-FFF2-40B4-BE49-F238E27FC236}">
                <a16:creationId xmlns:a16="http://schemas.microsoft.com/office/drawing/2014/main" id="{C8F83119-C4AE-406F-A81B-20842B60602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 y="0"/>
            <a:ext cx="12191999" cy="6945384"/>
          </a:xfrm>
          <a:prstGeom prst="rect">
            <a:avLst/>
          </a:prstGeom>
        </p:spPr>
      </p:pic>
      <p:pic>
        <p:nvPicPr>
          <p:cNvPr id="4" name="Picture 3">
            <a:extLst>
              <a:ext uri="{FF2B5EF4-FFF2-40B4-BE49-F238E27FC236}">
                <a16:creationId xmlns:a16="http://schemas.microsoft.com/office/drawing/2014/main" id="{3DD60113-1A86-464F-8B99-C71DFBFE46E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162800" y="47244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5" name="TextBox 4">
            <a:extLst>
              <a:ext uri="{FF2B5EF4-FFF2-40B4-BE49-F238E27FC236}">
                <a16:creationId xmlns:a16="http://schemas.microsoft.com/office/drawing/2014/main" id="{7796DCFA-88F5-4A5A-ABA3-09DF3983EF14}"/>
              </a:ext>
            </a:extLst>
          </p:cNvPr>
          <p:cNvSpPr txBox="1"/>
          <p:nvPr userDrawn="1"/>
        </p:nvSpPr>
        <p:spPr>
          <a:xfrm>
            <a:off x="8914244" y="5050907"/>
            <a:ext cx="2903598" cy="1200329"/>
          </a:xfrm>
          <a:prstGeom prst="rect">
            <a:avLst/>
          </a:prstGeom>
          <a:noFill/>
        </p:spPr>
        <p:txBody>
          <a:bodyPr wrap="square" rtlCol="0">
            <a:spAutoFit/>
          </a:bodyPr>
          <a:lstStyle/>
          <a:p>
            <a:r>
              <a:rPr lang="en-US" sz="3600" b="1" dirty="0">
                <a:latin typeface="Franklin Gothic Medium Cond" panose="020B0606030402020204" pitchFamily="34" charset="0"/>
              </a:rPr>
              <a:t>Transportation </a:t>
            </a:r>
          </a:p>
          <a:p>
            <a:r>
              <a:rPr lang="en-US" sz="3600" b="1" dirty="0">
                <a:latin typeface="Franklin Gothic Medium Cond" panose="020B0606030402020204" pitchFamily="34" charset="0"/>
              </a:rPr>
              <a:t>&amp; Commute</a:t>
            </a:r>
          </a:p>
        </p:txBody>
      </p:sp>
      <p:pic>
        <p:nvPicPr>
          <p:cNvPr id="2" name="Picture 2">
            <a:extLst>
              <a:ext uri="{FF2B5EF4-FFF2-40B4-BE49-F238E27FC236}">
                <a16:creationId xmlns:a16="http://schemas.microsoft.com/office/drawing/2014/main" id="{F1F004D6-AF3B-9B9D-553A-BC98D28661A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36136" y="4875989"/>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82142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7" name="TextBox 14">
            <a:extLst>
              <a:ext uri="{FF2B5EF4-FFF2-40B4-BE49-F238E27FC236}">
                <a16:creationId xmlns:a16="http://schemas.microsoft.com/office/drawing/2014/main" id="{2D0C92B9-331D-4D0E-9A14-FD1FB1607FE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sp>
        <p:nvSpPr>
          <p:cNvPr id="10" name="TextBox 9">
            <a:extLst>
              <a:ext uri="{FF2B5EF4-FFF2-40B4-BE49-F238E27FC236}">
                <a16:creationId xmlns:a16="http://schemas.microsoft.com/office/drawing/2014/main" id="{724C2A62-A346-4098-AB70-834F82AE964D}"/>
              </a:ext>
            </a:extLst>
          </p:cNvPr>
          <p:cNvSpPr txBox="1"/>
          <p:nvPr userDrawn="1"/>
        </p:nvSpPr>
        <p:spPr>
          <a:xfrm>
            <a:off x="3429000" y="646331"/>
            <a:ext cx="8305800" cy="4524315"/>
          </a:xfrm>
          <a:prstGeom prst="rect">
            <a:avLst/>
          </a:prstGeom>
          <a:noFill/>
        </p:spPr>
        <p:txBody>
          <a:bodyPr wrap="square" rtlCol="0">
            <a:spAutoFit/>
          </a:bodyPr>
          <a:lstStyle/>
          <a:p>
            <a:r>
              <a:rPr lang="en-US" sz="1400" b="1" dirty="0">
                <a:solidFill>
                  <a:srgbClr val="C00000"/>
                </a:solidFill>
              </a:rPr>
              <a:t>County Overview</a:t>
            </a:r>
          </a:p>
          <a:p>
            <a:pPr lvl="1"/>
            <a:r>
              <a:rPr lang="en-US" sz="1200" dirty="0">
                <a:ea typeface="+mn-lt"/>
                <a:cs typeface="+mn-lt"/>
              </a:rPr>
              <a:t>0.1: </a:t>
            </a:r>
            <a:r>
              <a:rPr lang="en-US" sz="1200" b="1" dirty="0">
                <a:ea typeface="+mn-lt"/>
                <a:cs typeface="+mn-lt"/>
              </a:rPr>
              <a:t>County Overview: Basic Needs</a:t>
            </a:r>
            <a:r>
              <a:rPr lang="en-US" sz="1200" dirty="0">
                <a:ea typeface="+mn-lt"/>
                <a:cs typeface="+mn-lt"/>
              </a:rPr>
              <a:t> </a:t>
            </a:r>
            <a:endParaRPr lang="en-US" sz="1200" b="1" dirty="0">
              <a:ea typeface="+mn-lt"/>
              <a:cs typeface="+mn-lt"/>
            </a:endParaRPr>
          </a:p>
          <a:p>
            <a:pPr lvl="1"/>
            <a:r>
              <a:rPr lang="en-US" sz="1200" dirty="0">
                <a:ea typeface="+mn-lt"/>
                <a:cs typeface="+mn-lt"/>
              </a:rPr>
              <a:t>0.2: </a:t>
            </a:r>
            <a:r>
              <a:rPr lang="en-US" sz="1200" b="1" dirty="0">
                <a:ea typeface="+mn-lt"/>
                <a:cs typeface="+mn-lt"/>
              </a:rPr>
              <a:t>County Overview: Support/Services</a:t>
            </a:r>
            <a:endParaRPr lang="en-US" b="1" dirty="0"/>
          </a:p>
          <a:p>
            <a:pPr lvl="1"/>
            <a:endParaRPr lang="en-US" sz="1200" b="1" dirty="0">
              <a:solidFill>
                <a:srgbClr val="000000"/>
              </a:solidFill>
            </a:endParaRPr>
          </a:p>
          <a:p>
            <a:r>
              <a:rPr lang="en-US" sz="1400" b="1" dirty="0">
                <a:solidFill>
                  <a:srgbClr val="C00000"/>
                </a:solidFill>
              </a:rPr>
              <a:t>Demographics: </a:t>
            </a:r>
          </a:p>
          <a:p>
            <a:pPr lvl="1"/>
            <a:r>
              <a:rPr lang="en-US" sz="1400" b="1" dirty="0">
                <a:solidFill>
                  <a:srgbClr val="C00000"/>
                </a:solidFill>
              </a:rPr>
              <a:t>Race/Ethnicity </a:t>
            </a:r>
            <a:endParaRPr lang="en-US" sz="1400" b="1" dirty="0">
              <a:solidFill>
                <a:srgbClr val="C00000"/>
              </a:solidFill>
              <a:cs typeface="Calibri"/>
            </a:endParaRPr>
          </a:p>
          <a:p>
            <a:pPr lvl="1"/>
            <a:r>
              <a:rPr lang="en-US" sz="1200" dirty="0"/>
              <a:t>1.1: </a:t>
            </a:r>
            <a:r>
              <a:rPr lang="en-US" sz="1200" b="1" dirty="0"/>
              <a:t>Racial/ethnic demographics (%) </a:t>
            </a:r>
            <a:r>
              <a:rPr lang="en-US" sz="800" b="1" dirty="0"/>
              <a:t> </a:t>
            </a:r>
            <a:endParaRPr lang="en-US" sz="800" b="1" dirty="0">
              <a:cs typeface="Calibri"/>
            </a:endParaRPr>
          </a:p>
          <a:p>
            <a:pPr lvl="1"/>
            <a:r>
              <a:rPr lang="en-US" sz="1200" dirty="0"/>
              <a:t>1.2: </a:t>
            </a:r>
            <a:r>
              <a:rPr lang="en-US" sz="1200" b="1" dirty="0"/>
              <a:t>Racial/ethnic demographics (%) over time, in county</a:t>
            </a:r>
            <a:endParaRPr lang="en-US" sz="1200" b="1" dirty="0">
              <a:cs typeface="Calibri"/>
            </a:endParaRPr>
          </a:p>
          <a:p>
            <a:pPr lvl="1"/>
            <a:r>
              <a:rPr lang="en-US" sz="1200" dirty="0">
                <a:cs typeface="Calibri"/>
              </a:rPr>
              <a:t>1.3:</a:t>
            </a:r>
            <a:r>
              <a:rPr lang="en-US" sz="1200" b="1" dirty="0">
                <a:cs typeface="Calibri"/>
              </a:rPr>
              <a:t> Residential segregation (Black/White), by county</a:t>
            </a:r>
          </a:p>
          <a:p>
            <a:pPr lvl="1"/>
            <a:r>
              <a:rPr lang="en-US" sz="1200" dirty="0">
                <a:cs typeface="Calibri"/>
              </a:rPr>
              <a:t>1.4:</a:t>
            </a:r>
            <a:r>
              <a:rPr lang="en-US" sz="1200" b="1" dirty="0">
                <a:cs typeface="Calibri"/>
              </a:rPr>
              <a:t> Residential segregation (Black/White), over time, in county</a:t>
            </a:r>
          </a:p>
          <a:p>
            <a:pPr lvl="1"/>
            <a:r>
              <a:rPr lang="en-US" sz="1400" b="1" dirty="0">
                <a:solidFill>
                  <a:srgbClr val="C00000"/>
                </a:solidFill>
              </a:rPr>
              <a:t>Nativity </a:t>
            </a:r>
            <a:endParaRPr lang="en-US" sz="1400" b="1" dirty="0">
              <a:solidFill>
                <a:srgbClr val="C00000"/>
              </a:solidFill>
              <a:cs typeface="Calibri"/>
            </a:endParaRPr>
          </a:p>
          <a:p>
            <a:pPr lvl="1"/>
            <a:r>
              <a:rPr lang="en-US" sz="1200" dirty="0"/>
              <a:t>1.5: </a:t>
            </a:r>
            <a:r>
              <a:rPr lang="en-US" sz="1200" b="1" dirty="0"/>
              <a:t>Population (%) foreign-born in NJ (by county)</a:t>
            </a:r>
            <a:endParaRPr lang="en-US" sz="1200" b="1" dirty="0">
              <a:cs typeface="Calibri"/>
            </a:endParaRPr>
          </a:p>
          <a:p>
            <a:pPr lvl="1"/>
            <a:r>
              <a:rPr lang="en-US" sz="1200" dirty="0"/>
              <a:t>1.6: </a:t>
            </a:r>
            <a:r>
              <a:rPr lang="en-US" sz="1200" b="1" dirty="0"/>
              <a:t>Population (%) foreign-born over time </a:t>
            </a:r>
            <a:endParaRPr lang="en-US" sz="1200" b="1" dirty="0">
              <a:cs typeface="Calibri"/>
            </a:endParaRPr>
          </a:p>
          <a:p>
            <a:pPr lvl="1"/>
            <a:r>
              <a:rPr lang="en-US" sz="1200" dirty="0"/>
              <a:t>1.7: </a:t>
            </a:r>
            <a:r>
              <a:rPr lang="en-US" sz="1200" b="1" dirty="0"/>
              <a:t>Population (%) foreign-born by municipality</a:t>
            </a:r>
            <a:endParaRPr lang="en-US" sz="1200" b="1" dirty="0">
              <a:cs typeface="Calibri"/>
            </a:endParaRPr>
          </a:p>
          <a:p>
            <a:pPr lvl="1"/>
            <a:r>
              <a:rPr lang="en-US" sz="1400" b="1" dirty="0">
                <a:solidFill>
                  <a:srgbClr val="C00000"/>
                </a:solidFill>
              </a:rPr>
              <a:t>Language </a:t>
            </a:r>
            <a:endParaRPr lang="en-US" sz="1400" b="1" dirty="0">
              <a:solidFill>
                <a:srgbClr val="C00000"/>
              </a:solidFill>
              <a:cs typeface="Calibri"/>
            </a:endParaRPr>
          </a:p>
          <a:p>
            <a:pPr lvl="1"/>
            <a:r>
              <a:rPr lang="en-US" sz="1200" dirty="0"/>
              <a:t>1.8: </a:t>
            </a:r>
            <a:r>
              <a:rPr lang="en-US" sz="1200" b="1" dirty="0"/>
              <a:t>Population (%) English-only speakers in NJ (by county)</a:t>
            </a:r>
            <a:endParaRPr lang="en-US" sz="1200" b="1" dirty="0">
              <a:cs typeface="Calibri"/>
            </a:endParaRPr>
          </a:p>
          <a:p>
            <a:pPr lvl="1"/>
            <a:r>
              <a:rPr lang="en-US" sz="1200" dirty="0"/>
              <a:t>1.9: </a:t>
            </a:r>
            <a:r>
              <a:rPr lang="en-US" sz="1200" b="1" dirty="0"/>
              <a:t>Population (%) English-only speakers over time</a:t>
            </a:r>
            <a:endParaRPr lang="en-US" sz="1200" b="1" dirty="0">
              <a:cs typeface="Calibri"/>
            </a:endParaRPr>
          </a:p>
          <a:p>
            <a:pPr lvl="1"/>
            <a:r>
              <a:rPr lang="en-US" sz="1400" b="1" dirty="0">
                <a:solidFill>
                  <a:srgbClr val="C00000"/>
                </a:solidFill>
              </a:rPr>
              <a:t>Children &lt;18 years</a:t>
            </a:r>
            <a:endParaRPr lang="en-US" sz="1400" b="1" dirty="0">
              <a:solidFill>
                <a:srgbClr val="C00000"/>
              </a:solidFill>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1.10: </a:t>
            </a:r>
            <a:r>
              <a:rPr lang="en-US" sz="1200" b="1" dirty="0"/>
              <a:t>Children (#) under age 18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1.11: </a:t>
            </a:r>
            <a:r>
              <a:rPr lang="en-US" sz="1200" b="1" dirty="0"/>
              <a:t>Children (%) per age category in NJ, in county</a:t>
            </a:r>
            <a:endParaRPr lang="en-US" sz="1200" b="1" dirty="0">
              <a:cs typeface="Calibri"/>
            </a:endParaRPr>
          </a:p>
          <a:p>
            <a:pPr lvl="1"/>
            <a:r>
              <a:rPr lang="en-US" sz="1200" dirty="0"/>
              <a:t>1.12: </a:t>
            </a:r>
            <a:r>
              <a:rPr lang="en-US" sz="1200" b="1" dirty="0"/>
              <a:t>Total</a:t>
            </a:r>
            <a:r>
              <a:rPr lang="en-US" sz="1200" dirty="0"/>
              <a:t> </a:t>
            </a:r>
            <a:r>
              <a:rPr lang="en-US" sz="1200" b="1" dirty="0"/>
              <a:t>children (#) by municipality</a:t>
            </a:r>
            <a:endParaRPr lang="en-US" sz="1200" b="1" dirty="0">
              <a:cs typeface="Calibri"/>
            </a:endParaRPr>
          </a:p>
          <a:p>
            <a:pPr lvl="1"/>
            <a:r>
              <a:rPr lang="en-US" sz="1200" dirty="0"/>
              <a:t>1.13: </a:t>
            </a:r>
            <a:r>
              <a:rPr lang="en-US" sz="1200" b="1" dirty="0"/>
              <a:t> Children (%) in single-parent households (by county)</a:t>
            </a:r>
            <a:endParaRPr lang="en-US" sz="1200" b="1" dirty="0">
              <a:cs typeface="Calibri"/>
            </a:endParaRPr>
          </a:p>
          <a:p>
            <a:pPr lvl="1"/>
            <a:r>
              <a:rPr lang="en-US" sz="1200" dirty="0"/>
              <a:t>1.14:</a:t>
            </a:r>
            <a:r>
              <a:rPr lang="en-US" sz="1200" b="1" dirty="0"/>
              <a:t>  Children (%) in single-parent households, over time, in county</a:t>
            </a:r>
            <a:endParaRPr lang="en-US" sz="1200" b="1" dirty="0">
              <a:cs typeface="Calibri"/>
            </a:endParaRPr>
          </a:p>
        </p:txBody>
      </p:sp>
      <p:pic>
        <p:nvPicPr>
          <p:cNvPr id="3" name="Picture 2">
            <a:extLst>
              <a:ext uri="{FF2B5EF4-FFF2-40B4-BE49-F238E27FC236}">
                <a16:creationId xmlns:a16="http://schemas.microsoft.com/office/drawing/2014/main" id="{7C3AE13D-7A95-B4EB-7D49-CF4ACF1ACF7E}"/>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11913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FC3502E-998F-4187-BA0A-B415E6C52E45}"/>
              </a:ext>
            </a:extLst>
          </p:cNvPr>
          <p:cNvSpPr txBox="1"/>
          <p:nvPr userDrawn="1"/>
        </p:nvSpPr>
        <p:spPr>
          <a:xfrm>
            <a:off x="-203200" y="2859613"/>
            <a:ext cx="34544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Heading</a:t>
            </a:r>
          </a:p>
          <a:p>
            <a:pPr algn="ctr"/>
            <a:r>
              <a:rPr lang="en-US" sz="2400" b="1" dirty="0">
                <a:solidFill>
                  <a:schemeClr val="bg1"/>
                </a:solidFill>
                <a:latin typeface="Franklin Gothic Demi" panose="020B0703020102020204" pitchFamily="34" charset="0"/>
              </a:rPr>
              <a:t>Subheading</a:t>
            </a:r>
          </a:p>
        </p:txBody>
      </p:sp>
      <p:pic>
        <p:nvPicPr>
          <p:cNvPr id="6" name="Picture 5">
            <a:extLst>
              <a:ext uri="{FF2B5EF4-FFF2-40B4-BE49-F238E27FC236}">
                <a16:creationId xmlns:a16="http://schemas.microsoft.com/office/drawing/2014/main" id="{EF28188C-2AC0-4DD2-8439-26A1A5C480D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7" name="Picture 6">
            <a:extLst>
              <a:ext uri="{FF2B5EF4-FFF2-40B4-BE49-F238E27FC236}">
                <a16:creationId xmlns:a16="http://schemas.microsoft.com/office/drawing/2014/main" id="{3AC79B5C-E6BE-4321-8E82-25DFB6222EC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9" name="TextBox 8">
            <a:extLst>
              <a:ext uri="{FF2B5EF4-FFF2-40B4-BE49-F238E27FC236}">
                <a16:creationId xmlns:a16="http://schemas.microsoft.com/office/drawing/2014/main" id="{30BAA93D-4E36-4F9D-9052-3C24B4E797BE}"/>
              </a:ext>
            </a:extLst>
          </p:cNvPr>
          <p:cNvSpPr txBox="1"/>
          <p:nvPr userDrawn="1"/>
        </p:nvSpPr>
        <p:spPr>
          <a:xfrm>
            <a:off x="1931469" y="5304566"/>
            <a:ext cx="2903598" cy="584775"/>
          </a:xfrm>
          <a:prstGeom prst="rect">
            <a:avLst/>
          </a:prstGeom>
          <a:noFill/>
        </p:spPr>
        <p:txBody>
          <a:bodyPr wrap="square" rtlCol="0">
            <a:spAutoFit/>
          </a:bodyPr>
          <a:lstStyle/>
          <a:p>
            <a:r>
              <a:rPr lang="en-US" sz="3200" b="1" dirty="0">
                <a:latin typeface="Franklin Gothic Medium Cond" panose="020B0606030402020204" pitchFamily="34" charset="0"/>
              </a:rPr>
              <a:t>Health Care</a:t>
            </a:r>
          </a:p>
        </p:txBody>
      </p:sp>
      <p:sp>
        <p:nvSpPr>
          <p:cNvPr id="10" name="TextBox 9">
            <a:extLst>
              <a:ext uri="{FF2B5EF4-FFF2-40B4-BE49-F238E27FC236}">
                <a16:creationId xmlns:a16="http://schemas.microsoft.com/office/drawing/2014/main" id="{592F63C4-5A79-49EE-B425-FE05CB86452D}"/>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FC23BBA1-48D0-417D-70E6-AEDDF43805E0}"/>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09195" y="479979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3533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6B9CE06B-96DB-4C82-AF7D-F028557164B1}"/>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20855"/>
            <a:ext cx="12188952" cy="6858000"/>
          </a:xfrm>
          <a:prstGeom prst="rect">
            <a:avLst/>
          </a:prstGeom>
        </p:spPr>
      </p:pic>
      <p:pic>
        <p:nvPicPr>
          <p:cNvPr id="5" name="Picture 4">
            <a:extLst>
              <a:ext uri="{FF2B5EF4-FFF2-40B4-BE49-F238E27FC236}">
                <a16:creationId xmlns:a16="http://schemas.microsoft.com/office/drawing/2014/main" id="{BD99E695-69A1-4899-B9CF-F2917F2FE263}"/>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457200" y="46482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36A8F752-D1B9-4646-9BC8-1D9D2CC429CE}"/>
              </a:ext>
            </a:extLst>
          </p:cNvPr>
          <p:cNvSpPr txBox="1"/>
          <p:nvPr userDrawn="1"/>
        </p:nvSpPr>
        <p:spPr>
          <a:xfrm>
            <a:off x="2208644" y="4974707"/>
            <a:ext cx="2903598" cy="1077218"/>
          </a:xfrm>
          <a:prstGeom prst="rect">
            <a:avLst/>
          </a:prstGeom>
          <a:noFill/>
        </p:spPr>
        <p:txBody>
          <a:bodyPr wrap="square" rtlCol="0">
            <a:spAutoFit/>
          </a:bodyPr>
          <a:lstStyle/>
          <a:p>
            <a:r>
              <a:rPr lang="en-US" sz="3200" b="1" dirty="0">
                <a:latin typeface="Franklin Gothic Medium Cond" panose="020B0606030402020204" pitchFamily="34" charset="0"/>
              </a:rPr>
              <a:t>Health Care and Health Insurance</a:t>
            </a:r>
          </a:p>
        </p:txBody>
      </p:sp>
      <p:sp>
        <p:nvSpPr>
          <p:cNvPr id="7" name="TextBox 6">
            <a:extLst>
              <a:ext uri="{FF2B5EF4-FFF2-40B4-BE49-F238E27FC236}">
                <a16:creationId xmlns:a16="http://schemas.microsoft.com/office/drawing/2014/main" id="{125F8F93-6246-4D08-85F1-558A5C9B01BE}"/>
              </a:ext>
            </a:extLst>
          </p:cNvPr>
          <p:cNvSpPr txBox="1"/>
          <p:nvPr userDrawn="1"/>
        </p:nvSpPr>
        <p:spPr>
          <a:xfrm>
            <a:off x="1952297" y="6051332"/>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8" name="Picture 7">
            <a:extLst>
              <a:ext uri="{FF2B5EF4-FFF2-40B4-BE49-F238E27FC236}">
                <a16:creationId xmlns:a16="http://schemas.microsoft.com/office/drawing/2014/main" id="{3B676B93-DB34-4DBF-BF0A-FA25667E4568}"/>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9" name="Picture 8">
            <a:extLst>
              <a:ext uri="{FF2B5EF4-FFF2-40B4-BE49-F238E27FC236}">
                <a16:creationId xmlns:a16="http://schemas.microsoft.com/office/drawing/2014/main" id="{186F6A74-500C-4413-8A03-2867873C233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505200" y="228600"/>
            <a:ext cx="47244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5328B499-FFAB-433A-AF7B-FFBB7F169CC2}"/>
              </a:ext>
            </a:extLst>
          </p:cNvPr>
          <p:cNvSpPr txBox="1"/>
          <p:nvPr userDrawn="1"/>
        </p:nvSpPr>
        <p:spPr>
          <a:xfrm>
            <a:off x="4981489" y="561347"/>
            <a:ext cx="3031673" cy="1077218"/>
          </a:xfrm>
          <a:prstGeom prst="rect">
            <a:avLst/>
          </a:prstGeom>
          <a:noFill/>
        </p:spPr>
        <p:txBody>
          <a:bodyPr wrap="square" rtlCol="0">
            <a:spAutoFit/>
          </a:bodyPr>
          <a:lstStyle/>
          <a:p>
            <a:r>
              <a:rPr lang="en-US" sz="3200" b="1" dirty="0">
                <a:latin typeface="Franklin Gothic Medium Cond" panose="020B0606030402020204" pitchFamily="34" charset="0"/>
              </a:rPr>
              <a:t>Employment and Career Readiness</a:t>
            </a:r>
            <a:r>
              <a:rPr lang="en-US" sz="3200" b="1" baseline="0" dirty="0">
                <a:latin typeface="Franklin Gothic Medium Cond" panose="020B0606030402020204" pitchFamily="34" charset="0"/>
              </a:rPr>
              <a:t> </a:t>
            </a:r>
            <a:endParaRPr lang="en-US" sz="3200" b="1" dirty="0">
              <a:latin typeface="Franklin Gothic Medium Cond" panose="020B0606030402020204" pitchFamily="34" charset="0"/>
            </a:endParaRPr>
          </a:p>
        </p:txBody>
      </p:sp>
      <p:sp>
        <p:nvSpPr>
          <p:cNvPr id="11" name="TextBox 10">
            <a:extLst>
              <a:ext uri="{FF2B5EF4-FFF2-40B4-BE49-F238E27FC236}">
                <a16:creationId xmlns:a16="http://schemas.microsoft.com/office/drawing/2014/main" id="{5625D79D-0AB1-46E9-BD4F-876C0506EAD3}"/>
              </a:ext>
            </a:extLst>
          </p:cNvPr>
          <p:cNvSpPr txBox="1"/>
          <p:nvPr userDrawn="1"/>
        </p:nvSpPr>
        <p:spPr>
          <a:xfrm>
            <a:off x="5013435"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007FE18A-0EDA-1AD3-A41F-717FE6291F15}"/>
              </a:ext>
            </a:extLst>
          </p:cNvPr>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4046130" y="389523"/>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902771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4" name="Picture 3">
            <a:extLst>
              <a:ext uri="{FF2B5EF4-FFF2-40B4-BE49-F238E27FC236}">
                <a16:creationId xmlns:a16="http://schemas.microsoft.com/office/drawing/2014/main" id="{84C44159-EC09-4A32-B0AC-28D14D96429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7315201"/>
          </a:xfrm>
          <a:prstGeom prst="rect">
            <a:avLst/>
          </a:prstGeom>
        </p:spPr>
      </p:pic>
      <p:pic>
        <p:nvPicPr>
          <p:cNvPr id="5" name="Picture 4">
            <a:extLst>
              <a:ext uri="{FF2B5EF4-FFF2-40B4-BE49-F238E27FC236}">
                <a16:creationId xmlns:a16="http://schemas.microsoft.com/office/drawing/2014/main" id="{DADF4E04-048E-4B46-855B-E2884F0F980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305800" y="228600"/>
            <a:ext cx="343418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571022A-03E4-48E6-9F2F-B0BD643836CC}"/>
              </a:ext>
            </a:extLst>
          </p:cNvPr>
          <p:cNvSpPr txBox="1"/>
          <p:nvPr userDrawn="1"/>
        </p:nvSpPr>
        <p:spPr>
          <a:xfrm>
            <a:off x="9603206" y="280408"/>
            <a:ext cx="2136774" cy="1569660"/>
          </a:xfrm>
          <a:prstGeom prst="rect">
            <a:avLst/>
          </a:prstGeom>
          <a:noFill/>
        </p:spPr>
        <p:txBody>
          <a:bodyPr wrap="square" rtlCol="0">
            <a:spAutoFit/>
          </a:bodyPr>
          <a:lstStyle/>
          <a:p>
            <a:r>
              <a:rPr lang="en-US" sz="3200" b="1" dirty="0">
                <a:latin typeface="Franklin Gothic Medium Cond" panose="020B0606030402020204" pitchFamily="34" charset="0"/>
              </a:rPr>
              <a:t>Community Safety and Environment</a:t>
            </a:r>
          </a:p>
        </p:txBody>
      </p:sp>
      <p:sp>
        <p:nvSpPr>
          <p:cNvPr id="7" name="TextBox 6">
            <a:extLst>
              <a:ext uri="{FF2B5EF4-FFF2-40B4-BE49-F238E27FC236}">
                <a16:creationId xmlns:a16="http://schemas.microsoft.com/office/drawing/2014/main" id="{4F7C3E4C-1198-4AE8-9837-3266C4E53436}"/>
              </a:ext>
            </a:extLst>
          </p:cNvPr>
          <p:cNvSpPr txBox="1"/>
          <p:nvPr userDrawn="1"/>
        </p:nvSpPr>
        <p:spPr>
          <a:xfrm>
            <a:off x="8573814" y="1715814"/>
            <a:ext cx="3294993" cy="3231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dirty="0">
                <a:solidFill>
                  <a:srgbClr val="FF0000"/>
                </a:solidFill>
                <a:latin typeface="Franklin Gothic Medium Cond"/>
              </a:rPr>
              <a:t>(HSAC Basic Needs Assessment Category)</a:t>
            </a:r>
            <a:endParaRPr lang="en-US" sz="1500" dirty="0">
              <a:cs typeface="Calibri"/>
            </a:endParaRPr>
          </a:p>
        </p:txBody>
      </p:sp>
      <p:pic>
        <p:nvPicPr>
          <p:cNvPr id="2" name="Picture 2">
            <a:extLst>
              <a:ext uri="{FF2B5EF4-FFF2-40B4-BE49-F238E27FC236}">
                <a16:creationId xmlns:a16="http://schemas.microsoft.com/office/drawing/2014/main" id="{B081F58E-43DC-ABB2-BB92-B0700F44ADB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785859" y="373892"/>
            <a:ext cx="730654" cy="1382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37049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D8CF0246-90D4-4342-9144-BE4E6288FC67}"/>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6959EDD6-BF02-43DC-A894-84F362702A9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8148145" y="228600"/>
            <a:ext cx="3736352" cy="203727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113118FD-AC70-4ABE-A3E1-A112A206ED47}"/>
              </a:ext>
            </a:extLst>
          </p:cNvPr>
          <p:cNvSpPr txBox="1"/>
          <p:nvPr userDrawn="1"/>
        </p:nvSpPr>
        <p:spPr>
          <a:xfrm>
            <a:off x="9231888" y="647072"/>
            <a:ext cx="2653371" cy="1200329"/>
          </a:xfrm>
          <a:prstGeom prst="rect">
            <a:avLst/>
          </a:prstGeom>
          <a:noFill/>
        </p:spPr>
        <p:txBody>
          <a:bodyPr wrap="square" rtlCol="0">
            <a:spAutoFit/>
          </a:bodyPr>
          <a:lstStyle/>
          <a:p>
            <a:r>
              <a:rPr lang="en-US" sz="3600" b="1" dirty="0">
                <a:latin typeface="Franklin Gothic Medium Cond" panose="020B0606030402020204" pitchFamily="34" charset="0"/>
              </a:rPr>
              <a:t>Gender-Based</a:t>
            </a:r>
            <a:r>
              <a:rPr lang="en-US" sz="3600" b="1" baseline="0" dirty="0">
                <a:latin typeface="Franklin Gothic Medium Cond" panose="020B0606030402020204" pitchFamily="34" charset="0"/>
              </a:rPr>
              <a:t> Supports </a:t>
            </a:r>
            <a:endParaRPr lang="en-US" sz="3600" b="1" dirty="0">
              <a:latin typeface="Franklin Gothic Medium Cond" panose="020B0606030402020204" pitchFamily="34" charset="0"/>
            </a:endParaRPr>
          </a:p>
        </p:txBody>
      </p:sp>
      <p:sp>
        <p:nvSpPr>
          <p:cNvPr id="12" name="TextBox 11">
            <a:extLst>
              <a:ext uri="{FF2B5EF4-FFF2-40B4-BE49-F238E27FC236}">
                <a16:creationId xmlns:a16="http://schemas.microsoft.com/office/drawing/2014/main" id="{5AD76281-14BF-4866-BDC4-094D3BA2B54A}"/>
              </a:ext>
            </a:extLst>
          </p:cNvPr>
          <p:cNvSpPr txBox="1"/>
          <p:nvPr userDrawn="1"/>
        </p:nvSpPr>
        <p:spPr>
          <a:xfrm>
            <a:off x="8304277" y="1977130"/>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D7E15351-5196-7BDD-46DF-ADC1A80FB97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412738" y="422654"/>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32010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E0A35FF-0F2C-421B-9D58-D12331C46FE3}"/>
              </a:ext>
            </a:extLst>
          </p:cNvPr>
          <p:cNvSpPr txBox="1"/>
          <p:nvPr userDrawn="1"/>
        </p:nvSpPr>
        <p:spPr>
          <a:xfrm>
            <a:off x="0" y="3810000"/>
            <a:ext cx="4673600" cy="1138773"/>
          </a:xfrm>
          <a:prstGeom prst="rect">
            <a:avLst/>
          </a:prstGeom>
          <a:noFill/>
        </p:spPr>
        <p:txBody>
          <a:bodyPr wrap="square" rtlCol="0">
            <a:spAutoFit/>
          </a:bodyPr>
          <a:lstStyle/>
          <a:p>
            <a:pPr algn="ctr"/>
            <a:r>
              <a:rPr lang="en-US" sz="4400" b="1" dirty="0">
                <a:solidFill>
                  <a:schemeClr val="bg1"/>
                </a:solidFill>
                <a:latin typeface="Franklin Gothic Demi" panose="020B0703020102020204" pitchFamily="34" charset="0"/>
              </a:rPr>
              <a:t>Passaic County</a:t>
            </a:r>
          </a:p>
          <a:p>
            <a:pPr algn="ctr"/>
            <a:r>
              <a:rPr lang="en-US" sz="2400" dirty="0">
                <a:solidFill>
                  <a:schemeClr val="bg1"/>
                </a:solidFill>
                <a:latin typeface="Franklin Gothic Demi" panose="020B0703020102020204" pitchFamily="34" charset="0"/>
              </a:rPr>
              <a:t>New Jersey</a:t>
            </a:r>
          </a:p>
        </p:txBody>
      </p:sp>
      <p:pic>
        <p:nvPicPr>
          <p:cNvPr id="8" name="Picture 7">
            <a:extLst>
              <a:ext uri="{FF2B5EF4-FFF2-40B4-BE49-F238E27FC236}">
                <a16:creationId xmlns:a16="http://schemas.microsoft.com/office/drawing/2014/main" id="{B1A49D1B-2D70-4ED6-A5AC-8B084D59494F}"/>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pic>
        <p:nvPicPr>
          <p:cNvPr id="9" name="Picture 8">
            <a:extLst>
              <a:ext uri="{FF2B5EF4-FFF2-40B4-BE49-F238E27FC236}">
                <a16:creationId xmlns:a16="http://schemas.microsoft.com/office/drawing/2014/main" id="{1DD6641F-9D24-4F6B-BFA7-376C67FB66E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932683" y="609600"/>
            <a:ext cx="3952100" cy="2010999"/>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65C16446-6B5C-4C6C-BF91-64E3860A7709}"/>
              </a:ext>
            </a:extLst>
          </p:cNvPr>
          <p:cNvSpPr txBox="1"/>
          <p:nvPr userDrawn="1"/>
        </p:nvSpPr>
        <p:spPr>
          <a:xfrm>
            <a:off x="9851107" y="717042"/>
            <a:ext cx="2100893" cy="1903557"/>
          </a:xfrm>
          <a:prstGeom prst="rect">
            <a:avLst/>
          </a:prstGeom>
          <a:noFill/>
        </p:spPr>
        <p:txBody>
          <a:bodyPr wrap="square" rtlCol="0">
            <a:spAutoFit/>
          </a:bodyPr>
          <a:lstStyle/>
          <a:p>
            <a:r>
              <a:rPr lang="en-US" sz="3600" b="1" dirty="0">
                <a:latin typeface="Franklin Gothic Medium Cond" panose="020B0606030402020204" pitchFamily="34" charset="0"/>
              </a:rPr>
              <a:t>Substance Use Disorder</a:t>
            </a:r>
          </a:p>
        </p:txBody>
      </p:sp>
      <p:sp>
        <p:nvSpPr>
          <p:cNvPr id="11" name="TextBox 10">
            <a:extLst>
              <a:ext uri="{FF2B5EF4-FFF2-40B4-BE49-F238E27FC236}">
                <a16:creationId xmlns:a16="http://schemas.microsoft.com/office/drawing/2014/main" id="{5AD76281-14BF-4866-BDC4-094D3BA2B54A}"/>
              </a:ext>
            </a:extLst>
          </p:cNvPr>
          <p:cNvSpPr txBox="1"/>
          <p:nvPr userDrawn="1"/>
        </p:nvSpPr>
        <p:spPr>
          <a:xfrm>
            <a:off x="8151430" y="2320161"/>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2" name="Picture 2">
            <a:extLst>
              <a:ext uri="{FF2B5EF4-FFF2-40B4-BE49-F238E27FC236}">
                <a16:creationId xmlns:a16="http://schemas.microsoft.com/office/drawing/2014/main" id="{E71520D6-290A-ECDA-2509-1BE308998EF1}"/>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8621620" y="717042"/>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655288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
        <p:nvSpPr>
          <p:cNvPr id="9" name="TextBox 8">
            <a:extLst>
              <a:ext uri="{FF2B5EF4-FFF2-40B4-BE49-F238E27FC236}">
                <a16:creationId xmlns:a16="http://schemas.microsoft.com/office/drawing/2014/main" id="{47E8E618-6755-4A41-BF04-C0D9978DC96B}"/>
              </a:ext>
            </a:extLst>
          </p:cNvPr>
          <p:cNvSpPr txBox="1"/>
          <p:nvPr userDrawn="1"/>
        </p:nvSpPr>
        <p:spPr>
          <a:xfrm>
            <a:off x="9852629" y="826863"/>
            <a:ext cx="2031868" cy="1319452"/>
          </a:xfrm>
          <a:prstGeom prst="rect">
            <a:avLst/>
          </a:prstGeom>
          <a:noFill/>
        </p:spPr>
        <p:txBody>
          <a:bodyPr wrap="square" rtlCol="0">
            <a:spAutoFit/>
          </a:bodyPr>
          <a:lstStyle/>
          <a:p>
            <a:r>
              <a:rPr lang="en-US" sz="3600" b="1" dirty="0">
                <a:latin typeface="Franklin Gothic Medium Cond" panose="020B0606030402020204" pitchFamily="34" charset="0"/>
              </a:rPr>
              <a:t>Domestic Violence</a:t>
            </a:r>
          </a:p>
        </p:txBody>
      </p:sp>
      <p:pic>
        <p:nvPicPr>
          <p:cNvPr id="11" name="Picture 10">
            <a:extLst>
              <a:ext uri="{FF2B5EF4-FFF2-40B4-BE49-F238E27FC236}">
                <a16:creationId xmlns:a16="http://schemas.microsoft.com/office/drawing/2014/main" id="{B78BFE6B-63B2-4AE5-97BB-D6E453DDC46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3048" y="0"/>
            <a:ext cx="12188952" cy="6858000"/>
          </a:xfrm>
          <a:prstGeom prst="rect">
            <a:avLst/>
          </a:prstGeom>
        </p:spPr>
      </p:pic>
      <p:pic>
        <p:nvPicPr>
          <p:cNvPr id="12" name="Picture 11">
            <a:extLst>
              <a:ext uri="{FF2B5EF4-FFF2-40B4-BE49-F238E27FC236}">
                <a16:creationId xmlns:a16="http://schemas.microsoft.com/office/drawing/2014/main" id="{FAC0D846-7503-4817-BFFB-310E33768BBD}"/>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845973" y="332818"/>
            <a:ext cx="3848275" cy="1997862"/>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3" name="TextBox 12">
            <a:extLst>
              <a:ext uri="{FF2B5EF4-FFF2-40B4-BE49-F238E27FC236}">
                <a16:creationId xmlns:a16="http://schemas.microsoft.com/office/drawing/2014/main" id="{46BF300E-CEFA-4F70-97BD-31D901093FFD}"/>
              </a:ext>
            </a:extLst>
          </p:cNvPr>
          <p:cNvSpPr txBox="1"/>
          <p:nvPr userDrawn="1"/>
        </p:nvSpPr>
        <p:spPr>
          <a:xfrm>
            <a:off x="8847748" y="376100"/>
            <a:ext cx="2843874" cy="1754326"/>
          </a:xfrm>
          <a:prstGeom prst="rect">
            <a:avLst/>
          </a:prstGeom>
          <a:noFill/>
        </p:spPr>
        <p:txBody>
          <a:bodyPr wrap="square" rtlCol="0">
            <a:spAutoFit/>
          </a:bodyPr>
          <a:lstStyle/>
          <a:p>
            <a:r>
              <a:rPr lang="en-US" sz="3600" b="1" dirty="0">
                <a:latin typeface="Franklin Gothic Medium Cond" panose="020B0606030402020204" pitchFamily="34" charset="0"/>
              </a:rPr>
              <a:t>Behavioral/ Mental</a:t>
            </a:r>
            <a:r>
              <a:rPr lang="en-US" sz="3600" b="1" baseline="0" dirty="0">
                <a:latin typeface="Franklin Gothic Medium Cond" panose="020B0606030402020204" pitchFamily="34" charset="0"/>
              </a:rPr>
              <a:t> </a:t>
            </a:r>
            <a:r>
              <a:rPr lang="en-US" sz="3600" b="1" dirty="0">
                <a:latin typeface="Franklin Gothic Medium Cond" panose="020B0606030402020204" pitchFamily="34" charset="0"/>
              </a:rPr>
              <a:t>Health (Adults)</a:t>
            </a:r>
          </a:p>
        </p:txBody>
      </p:sp>
      <p:sp>
        <p:nvSpPr>
          <p:cNvPr id="16" name="TextBox 15">
            <a:extLst>
              <a:ext uri="{FF2B5EF4-FFF2-40B4-BE49-F238E27FC236}">
                <a16:creationId xmlns:a16="http://schemas.microsoft.com/office/drawing/2014/main" id="{5AD76281-14BF-4866-BDC4-094D3BA2B54A}"/>
              </a:ext>
            </a:extLst>
          </p:cNvPr>
          <p:cNvSpPr txBox="1"/>
          <p:nvPr userDrawn="1"/>
        </p:nvSpPr>
        <p:spPr>
          <a:xfrm>
            <a:off x="7998298" y="201366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7" name="Picture 2">
            <a:extLst>
              <a:ext uri="{FF2B5EF4-FFF2-40B4-BE49-F238E27FC236}">
                <a16:creationId xmlns:a16="http://schemas.microsoft.com/office/drawing/2014/main" id="{626A68A1-4494-B068-4AC9-96CA768D2184}"/>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94757" y="481120"/>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772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52400" y="-554739"/>
            <a:ext cx="12344399" cy="7870311"/>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52050" y="437683"/>
            <a:ext cx="3044972" cy="1384995"/>
          </a:xfrm>
          <a:prstGeom prst="rect">
            <a:avLst/>
          </a:prstGeom>
          <a:noFill/>
        </p:spPr>
        <p:txBody>
          <a:bodyPr wrap="square" rtlCol="0">
            <a:spAutoFit/>
          </a:bodyPr>
          <a:lstStyle/>
          <a:p>
            <a:r>
              <a:rPr lang="en-US" sz="2800" b="1" dirty="0">
                <a:latin typeface="Franklin Gothic Medium Cond" panose="020B0606030402020204" pitchFamily="34" charset="0"/>
              </a:rPr>
              <a:t>I/DD or Behavioral/Mental Health (Children)</a:t>
            </a: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64058" y="175844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40A28416-3231-9AE0-5D0C-02114A5966B7}"/>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757073" y="430760"/>
            <a:ext cx="674918" cy="1277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45187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6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5084" y="-1"/>
            <a:ext cx="12277084" cy="8193619"/>
          </a:xfrm>
          <a:prstGeom prst="rect">
            <a:avLst/>
          </a:prstGeom>
        </p:spPr>
      </p:pic>
      <p:pic>
        <p:nvPicPr>
          <p:cNvPr id="5" name="Picture 4">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6" name="TextBox 5">
            <a:extLst>
              <a:ext uri="{FF2B5EF4-FFF2-40B4-BE49-F238E27FC236}">
                <a16:creationId xmlns:a16="http://schemas.microsoft.com/office/drawing/2014/main" id="{94461ACA-2A34-40B2-84C9-5CEA4AF9EFC7}"/>
              </a:ext>
            </a:extLst>
          </p:cNvPr>
          <p:cNvSpPr txBox="1"/>
          <p:nvPr userDrawn="1"/>
        </p:nvSpPr>
        <p:spPr>
          <a:xfrm>
            <a:off x="8417624" y="530016"/>
            <a:ext cx="3044972" cy="1200329"/>
          </a:xfrm>
          <a:prstGeom prst="rect">
            <a:avLst/>
          </a:prstGeom>
          <a:noFill/>
        </p:spPr>
        <p:txBody>
          <a:bodyPr wrap="square" rtlCol="0">
            <a:spAutoFit/>
          </a:bodyPr>
          <a:lstStyle/>
          <a:p>
            <a:r>
              <a:rPr lang="en-US" sz="3600" b="1" baseline="0" dirty="0">
                <a:latin typeface="Franklin Gothic Medium Cond" panose="020B0606030402020204" pitchFamily="34" charset="0"/>
              </a:rPr>
              <a:t>Caring for Kin or Foster Children</a:t>
            </a:r>
            <a:endParaRPr lang="en-US" sz="3600" b="1" dirty="0">
              <a:latin typeface="Franklin Gothic Medium Cond" panose="020B0606030402020204" pitchFamily="34" charset="0"/>
            </a:endParaRPr>
          </a:p>
        </p:txBody>
      </p:sp>
      <p:sp>
        <p:nvSpPr>
          <p:cNvPr id="8" name="TextBox 7">
            <a:extLst>
              <a:ext uri="{FF2B5EF4-FFF2-40B4-BE49-F238E27FC236}">
                <a16:creationId xmlns:a16="http://schemas.microsoft.com/office/drawing/2014/main" id="{5AD76281-14BF-4866-BDC4-094D3BA2B54A}"/>
              </a:ext>
            </a:extLst>
          </p:cNvPr>
          <p:cNvSpPr txBox="1"/>
          <p:nvPr userDrawn="1"/>
        </p:nvSpPr>
        <p:spPr>
          <a:xfrm>
            <a:off x="7938658" y="1779854"/>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CEEAED31-5B4D-CDD4-AAF1-730563538318}"/>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657405" y="292138"/>
            <a:ext cx="786151" cy="1487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940940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Slide_17">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9BABB0-777F-0025-540D-EE6286F808F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88952" cy="6858000"/>
          </a:xfrm>
          <a:prstGeom prst="rect">
            <a:avLst/>
          </a:prstGeom>
        </p:spPr>
      </p:pic>
      <p:pic>
        <p:nvPicPr>
          <p:cNvPr id="4" name="Picture 3">
            <a:extLst>
              <a:ext uri="{FF2B5EF4-FFF2-40B4-BE49-F238E27FC236}">
                <a16:creationId xmlns:a16="http://schemas.microsoft.com/office/drawing/2014/main" id="{0120CA5F-FB73-E4B4-3270-23239A23375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81000" y="762000"/>
            <a:ext cx="4038600" cy="1853345"/>
          </a:xfrm>
          <a:prstGeom prst="roundRect">
            <a:avLst>
              <a:gd name="adj" fmla="val 4167"/>
            </a:avLst>
          </a:prstGeom>
          <a:solidFill>
            <a:srgbClr val="FFFFFF">
              <a:alpha val="56000"/>
            </a:srgbClr>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10" name="TextBox 9">
            <a:extLst>
              <a:ext uri="{FF2B5EF4-FFF2-40B4-BE49-F238E27FC236}">
                <a16:creationId xmlns:a16="http://schemas.microsoft.com/office/drawing/2014/main" id="{7EB793B9-FEEB-1ADF-DBD9-E50CBA26B572}"/>
              </a:ext>
            </a:extLst>
          </p:cNvPr>
          <p:cNvSpPr txBox="1"/>
          <p:nvPr userDrawn="1"/>
        </p:nvSpPr>
        <p:spPr>
          <a:xfrm>
            <a:off x="2022469" y="1067316"/>
            <a:ext cx="2320932" cy="707886"/>
          </a:xfrm>
          <a:prstGeom prst="rect">
            <a:avLst/>
          </a:prstGeom>
          <a:noFill/>
        </p:spPr>
        <p:txBody>
          <a:bodyPr wrap="square" rtlCol="0">
            <a:spAutoFit/>
          </a:bodyPr>
          <a:lstStyle/>
          <a:p>
            <a:r>
              <a:rPr lang="en-US" sz="4000" b="1" dirty="0">
                <a:latin typeface="Franklin Gothic Medium Cond" panose="020B0606030402020204" pitchFamily="34" charset="0"/>
              </a:rPr>
              <a:t>Education</a:t>
            </a:r>
          </a:p>
        </p:txBody>
      </p:sp>
      <p:pic>
        <p:nvPicPr>
          <p:cNvPr id="2" name="Picture 2">
            <a:extLst>
              <a:ext uri="{FF2B5EF4-FFF2-40B4-BE49-F238E27FC236}">
                <a16:creationId xmlns:a16="http://schemas.microsoft.com/office/drawing/2014/main" id="{0172E861-E39D-A4C7-ACDE-EBF6588C0B5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025760" y="887428"/>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45216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_17">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232768" cy="8321931"/>
          </a:xfrm>
          <a:prstGeom prst="rect">
            <a:avLst/>
          </a:prstGeom>
        </p:spPr>
      </p:pic>
      <p:pic>
        <p:nvPicPr>
          <p:cNvPr id="6" name="Picture 5">
            <a:extLst>
              <a:ext uri="{FF2B5EF4-FFF2-40B4-BE49-F238E27FC236}">
                <a16:creationId xmlns:a16="http://schemas.microsoft.com/office/drawing/2014/main" id="{D0A8D18F-9BFF-4CE2-AE42-4BB708ACBDF7}"/>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493000" y="203509"/>
            <a:ext cx="4004022" cy="1853345"/>
          </a:xfrm>
          <a:prstGeom prst="roundRect">
            <a:avLst>
              <a:gd name="adj" fmla="val 11945"/>
            </a:avLst>
          </a:prstGeom>
          <a:solidFill>
            <a:srgbClr val="FFFFFF">
              <a:alpha val="92000"/>
            </a:srgbClr>
          </a:solidFill>
          <a:ln w="28575" cap="sq">
            <a:solidFill>
              <a:srgbClr val="292929">
                <a:alpha val="63000"/>
              </a:srgbClr>
            </a:solidFill>
            <a:miter lim="800000"/>
          </a:ln>
          <a:effectLst>
            <a:outerShdw blurRad="50800" dist="50800" dir="5400000" algn="ctr" rotWithShape="0">
              <a:srgbClr val="000000">
                <a:alpha val="85000"/>
              </a:srgbClr>
            </a:outerShdw>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
        <p:nvSpPr>
          <p:cNvPr id="7" name="TextBox 6">
            <a:extLst>
              <a:ext uri="{FF2B5EF4-FFF2-40B4-BE49-F238E27FC236}">
                <a16:creationId xmlns:a16="http://schemas.microsoft.com/office/drawing/2014/main" id="{94461ACA-2A34-40B2-84C9-5CEA4AF9EFC7}"/>
              </a:ext>
            </a:extLst>
          </p:cNvPr>
          <p:cNvSpPr txBox="1"/>
          <p:nvPr userDrawn="1"/>
        </p:nvSpPr>
        <p:spPr>
          <a:xfrm>
            <a:off x="8894678" y="620680"/>
            <a:ext cx="2458737" cy="830997"/>
          </a:xfrm>
          <a:prstGeom prst="rect">
            <a:avLst/>
          </a:prstGeom>
          <a:noFill/>
        </p:spPr>
        <p:txBody>
          <a:bodyPr wrap="square" rtlCol="0">
            <a:spAutoFit/>
          </a:bodyPr>
          <a:lstStyle/>
          <a:p>
            <a:r>
              <a:rPr lang="en-US" sz="4800" b="1" baseline="0" dirty="0">
                <a:latin typeface="Franklin Gothic Medium Cond" panose="020B0606030402020204" pitchFamily="34" charset="0"/>
              </a:rPr>
              <a:t>Advocacy</a:t>
            </a:r>
            <a:endParaRPr lang="en-US" sz="48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5AD76281-14BF-4866-BDC4-094D3BA2B54A}"/>
              </a:ext>
            </a:extLst>
          </p:cNvPr>
          <p:cNvSpPr txBox="1"/>
          <p:nvPr userDrawn="1"/>
        </p:nvSpPr>
        <p:spPr>
          <a:xfrm>
            <a:off x="7675095" y="1762922"/>
            <a:ext cx="3886199"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solidFill>
                  <a:srgbClr val="FF0000"/>
                </a:solidFill>
                <a:latin typeface="Franklin Gothic Medium Cond"/>
              </a:rPr>
              <a:t>(HSAC Specialized </a:t>
            </a:r>
            <a:r>
              <a:rPr lang="en-US" sz="1200" baseline="0" dirty="0">
                <a:solidFill>
                  <a:srgbClr val="FF0000"/>
                </a:solidFill>
                <a:latin typeface="Franklin Gothic Medium Cond"/>
              </a:rPr>
              <a:t>Support/</a:t>
            </a:r>
            <a:r>
              <a:rPr lang="en-US" sz="1200" dirty="0">
                <a:solidFill>
                  <a:srgbClr val="FF0000"/>
                </a:solidFill>
                <a:latin typeface="Franklin Gothic Medium Cond"/>
              </a:rPr>
              <a:t>Services Assessment Category)</a:t>
            </a:r>
            <a:endParaRPr lang="en-US" sz="1200" dirty="0">
              <a:cs typeface="Calibri"/>
            </a:endParaRPr>
          </a:p>
        </p:txBody>
      </p:sp>
      <p:pic>
        <p:nvPicPr>
          <p:cNvPr id="3" name="Picture 2">
            <a:extLst>
              <a:ext uri="{FF2B5EF4-FFF2-40B4-BE49-F238E27FC236}">
                <a16:creationId xmlns:a16="http://schemas.microsoft.com/office/drawing/2014/main" id="{2B893FEC-5C09-4F93-F020-A8E84BFBB4DA}"/>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7984481" y="241514"/>
            <a:ext cx="819150" cy="15501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449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29000" y="648336"/>
            <a:ext cx="8305800" cy="6709529"/>
          </a:xfrm>
          <a:prstGeom prst="rect">
            <a:avLst/>
          </a:prstGeom>
          <a:noFill/>
        </p:spPr>
        <p:txBody>
          <a:bodyPr wrap="square" rtlCol="0">
            <a:spAutoFit/>
          </a:bodyPr>
          <a:lstStyle/>
          <a:p>
            <a:r>
              <a:rPr lang="en-US" sz="1400" b="1" dirty="0">
                <a:solidFill>
                  <a:srgbClr val="C00000"/>
                </a:solidFill>
              </a:rPr>
              <a:t>Economics:  </a:t>
            </a:r>
          </a:p>
          <a:p>
            <a:pPr lvl="1"/>
            <a:r>
              <a:rPr lang="en-US" sz="1400" b="1" dirty="0">
                <a:solidFill>
                  <a:srgbClr val="C00000"/>
                </a:solidFill>
              </a:rPr>
              <a:t>Cost of Living</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400" dirty="0"/>
              <a:t>2.1: </a:t>
            </a:r>
            <a:r>
              <a:rPr lang="en-US" sz="1400" b="1" dirty="0"/>
              <a:t>Monthly cost of living budget ($), in county</a:t>
            </a:r>
            <a:endParaRPr lang="en-US" sz="1400" b="1" dirty="0">
              <a:cs typeface="Calibri"/>
            </a:endParaRPr>
          </a:p>
          <a:p>
            <a:pPr lvl="1"/>
            <a:r>
              <a:rPr lang="en-US" sz="1400" dirty="0"/>
              <a:t>2.2: </a:t>
            </a:r>
            <a:r>
              <a:rPr lang="en-US" sz="1400" b="1" dirty="0"/>
              <a:t>Annual cost of living estimates ($) in NJ (by county)</a:t>
            </a:r>
            <a:endParaRPr lang="en-US" sz="1400" b="1" dirty="0">
              <a:cs typeface="Calibri"/>
            </a:endParaRPr>
          </a:p>
          <a:p>
            <a:pPr lvl="1"/>
            <a:r>
              <a:rPr lang="en-US" sz="1400" b="1" dirty="0">
                <a:solidFill>
                  <a:srgbClr val="C00000"/>
                </a:solidFill>
              </a:rPr>
              <a:t>Income</a:t>
            </a:r>
          </a:p>
          <a:p>
            <a:pPr lvl="1"/>
            <a:r>
              <a:rPr lang="en-US" sz="1400" dirty="0"/>
              <a:t>2.3: </a:t>
            </a:r>
            <a:r>
              <a:rPr lang="en-US" sz="1400" b="1" dirty="0">
                <a:ea typeface="+mn-lt"/>
                <a:cs typeface="+mn-lt"/>
              </a:rPr>
              <a:t>Median household income ($) </a:t>
            </a:r>
            <a:r>
              <a:rPr lang="en-US" sz="1400" b="1" dirty="0"/>
              <a:t>in NJ, by county</a:t>
            </a:r>
            <a:endParaRPr lang="en-US" sz="1400" b="1" dirty="0">
              <a:cs typeface="Calibri"/>
            </a:endParaRPr>
          </a:p>
          <a:p>
            <a:pPr lvl="1"/>
            <a:r>
              <a:rPr lang="en-US" sz="1400" dirty="0"/>
              <a:t>2.4</a:t>
            </a:r>
            <a:r>
              <a:rPr lang="en-US" sz="1400" dirty="0">
                <a:ea typeface="+mn-lt"/>
                <a:cs typeface="+mn-lt"/>
              </a:rPr>
              <a:t>: </a:t>
            </a:r>
            <a:r>
              <a:rPr lang="en-US" sz="1400" b="1" dirty="0">
                <a:ea typeface="+mn-lt"/>
                <a:cs typeface="+mn-lt"/>
              </a:rPr>
              <a:t>Median household income ($) over time</a:t>
            </a:r>
          </a:p>
          <a:p>
            <a:pPr lvl="1"/>
            <a:r>
              <a:rPr lang="en-US" sz="1400" dirty="0">
                <a:solidFill>
                  <a:srgbClr val="000000"/>
                </a:solidFill>
                <a:cs typeface="Calibri"/>
              </a:rPr>
              <a:t>2.5: </a:t>
            </a:r>
            <a:r>
              <a:rPr lang="en-US" sz="1400" b="1" dirty="0">
                <a:solidFill>
                  <a:srgbClr val="000000"/>
                </a:solidFill>
                <a:cs typeface="Calibri"/>
              </a:rPr>
              <a:t>Median household income </a:t>
            </a:r>
            <a:r>
              <a:rPr lang="en-US" sz="1400" b="1" dirty="0">
                <a:ea typeface="+mn-lt"/>
                <a:cs typeface="+mn-lt"/>
              </a:rPr>
              <a:t>($) </a:t>
            </a:r>
            <a:r>
              <a:rPr lang="en-US" sz="1400" b="1" dirty="0">
                <a:solidFill>
                  <a:srgbClr val="000000"/>
                </a:solidFill>
                <a:cs typeface="Calibri"/>
              </a:rPr>
              <a:t>by municipality</a:t>
            </a:r>
          </a:p>
          <a:p>
            <a:pPr lvl="1"/>
            <a:r>
              <a:rPr lang="en-US" sz="1400" b="1" dirty="0">
                <a:solidFill>
                  <a:srgbClr val="C00000"/>
                </a:solidFill>
              </a:rPr>
              <a:t>Poverty</a:t>
            </a:r>
          </a:p>
          <a:p>
            <a:pPr lvl="1"/>
            <a:r>
              <a:rPr lang="en-US" sz="1400" dirty="0">
                <a:ea typeface="+mn-lt"/>
                <a:cs typeface="+mn-lt"/>
              </a:rPr>
              <a:t>2.6: </a:t>
            </a:r>
            <a:r>
              <a:rPr lang="en-US" sz="1400" b="1" dirty="0">
                <a:ea typeface="+mn-lt"/>
                <a:cs typeface="+mn-lt"/>
              </a:rPr>
              <a:t>NJ families (%) with children under the age of 18 living in poverty (by county)</a:t>
            </a:r>
            <a:endParaRPr lang="en-US" sz="1600" b="1" dirty="0">
              <a:solidFill>
                <a:srgbClr val="C00000"/>
              </a:solidFill>
            </a:endParaRPr>
          </a:p>
          <a:p>
            <a:pPr lvl="1"/>
            <a:r>
              <a:rPr lang="en-US" sz="1400" dirty="0">
                <a:solidFill>
                  <a:srgbClr val="000000"/>
                </a:solidFill>
                <a:cs typeface="Calibri"/>
              </a:rPr>
              <a:t>2.7: </a:t>
            </a:r>
            <a:r>
              <a:rPr lang="en-US" sz="1400" b="1" dirty="0">
                <a:solidFill>
                  <a:srgbClr val="000000"/>
                </a:solidFill>
                <a:cs typeface="Calibri"/>
              </a:rPr>
              <a:t>Families (%) with children under the age of 18 living in poverty over time, in county</a:t>
            </a:r>
          </a:p>
          <a:p>
            <a:pPr lvl="1"/>
            <a:r>
              <a:rPr lang="en-US" sz="1400" dirty="0">
                <a:solidFill>
                  <a:srgbClr val="000000"/>
                </a:solidFill>
                <a:cs typeface="Calibri"/>
              </a:rPr>
              <a:t>2.8: </a:t>
            </a:r>
            <a:r>
              <a:rPr lang="en-US" sz="1400" b="1" dirty="0">
                <a:solidFill>
                  <a:srgbClr val="000000"/>
                </a:solidFill>
                <a:cs typeface="Calibri"/>
              </a:rPr>
              <a:t>Families (%) with children under the age of 18 living in poverty by municipality</a:t>
            </a:r>
          </a:p>
          <a:p>
            <a:pPr lvl="1" indent="-285750"/>
            <a:endParaRPr lang="en-US" sz="1200" b="1" dirty="0">
              <a:solidFill>
                <a:srgbClr val="000000"/>
              </a:solidFill>
              <a:cs typeface="Calibri"/>
            </a:endParaRPr>
          </a:p>
          <a:p>
            <a:pPr indent="-285750"/>
            <a:r>
              <a:rPr lang="en-US" sz="1400" b="1" dirty="0">
                <a:solidFill>
                  <a:srgbClr val="C00000"/>
                </a:solidFill>
                <a:cs typeface="Calibri"/>
              </a:rPr>
              <a:t>Housing</a:t>
            </a:r>
          </a:p>
          <a:p>
            <a:pPr lvl="1"/>
            <a:r>
              <a:rPr lang="en-US" sz="1400" dirty="0">
                <a:ea typeface="+mn-lt"/>
                <a:cs typeface="+mn-lt"/>
              </a:rPr>
              <a:t>3.1: </a:t>
            </a:r>
            <a:r>
              <a:rPr lang="en-US" sz="1400" b="1" dirty="0">
                <a:ea typeface="+mn-lt"/>
                <a:cs typeface="+mn-lt"/>
              </a:rPr>
              <a:t>Households</a:t>
            </a:r>
            <a:r>
              <a:rPr lang="en-US" sz="1400" b="1" baseline="0" dirty="0">
                <a:ea typeface="+mn-lt"/>
                <a:cs typeface="+mn-lt"/>
              </a:rPr>
              <a:t> </a:t>
            </a:r>
            <a:r>
              <a:rPr lang="en-US" sz="1400" b="1" dirty="0">
                <a:ea typeface="+mn-lt"/>
                <a:cs typeface="+mn-lt"/>
              </a:rPr>
              <a:t>(%) with severe cost burden</a:t>
            </a:r>
            <a:r>
              <a:rPr lang="en-US" sz="1400" b="1" baseline="0" dirty="0">
                <a:ea typeface="+mn-lt"/>
                <a:cs typeface="+mn-lt"/>
              </a:rPr>
              <a:t> for housing </a:t>
            </a:r>
            <a:r>
              <a:rPr lang="en-US" sz="1400" b="1" dirty="0"/>
              <a:t>(by county)</a:t>
            </a:r>
            <a:endParaRPr lang="en-US" sz="1400" b="1" dirty="0">
              <a:cs typeface="Calibri"/>
            </a:endParaRPr>
          </a:p>
          <a:p>
            <a:pPr lvl="1"/>
            <a:r>
              <a:rPr lang="en-US" sz="1400" dirty="0">
                <a:ea typeface="+mn-lt"/>
                <a:cs typeface="+mn-lt"/>
              </a:rPr>
              <a:t>3.2: </a:t>
            </a:r>
            <a:r>
              <a:rPr lang="en-US" sz="1400" b="1" dirty="0">
                <a:ea typeface="+mn-lt"/>
                <a:cs typeface="+mn-lt"/>
              </a:rPr>
              <a:t>H</a:t>
            </a:r>
            <a:r>
              <a:rPr lang="en-US" sz="1400" b="1" dirty="0"/>
              <a:t>ouseholds (%) with severe housing problems over time</a:t>
            </a:r>
          </a:p>
          <a:p>
            <a:endParaRPr lang="en-US" sz="1400" b="1" dirty="0">
              <a:solidFill>
                <a:schemeClr val="accent1">
                  <a:lumMod val="75000"/>
                </a:schemeClr>
              </a:solidFill>
              <a:cs typeface="Calibri"/>
            </a:endParaRPr>
          </a:p>
          <a:p>
            <a:r>
              <a:rPr lang="en-US" sz="1400" b="1" dirty="0">
                <a:solidFill>
                  <a:srgbClr val="C00000"/>
                </a:solidFill>
              </a:rPr>
              <a:t>Food </a:t>
            </a:r>
            <a:endParaRPr lang="en-US" sz="1400" b="1" dirty="0">
              <a:solidFill>
                <a:srgbClr val="C00000"/>
              </a:solidFill>
              <a:cs typeface="Calibri"/>
            </a:endParaRPr>
          </a:p>
          <a:p>
            <a:pPr lvl="1"/>
            <a:r>
              <a:rPr lang="en-US" sz="1400" dirty="0">
                <a:cs typeface="Calibri"/>
              </a:rPr>
              <a:t>4.1: </a:t>
            </a:r>
            <a:r>
              <a:rPr lang="en-US" sz="1400" b="1" dirty="0">
                <a:cs typeface="Calibri"/>
              </a:rPr>
              <a:t>Food insecurity (%) </a:t>
            </a:r>
            <a:r>
              <a:rPr lang="en-US" sz="1400" b="1" dirty="0"/>
              <a:t>in NJ (by county)</a:t>
            </a:r>
            <a:endParaRPr lang="en-US" sz="1400" b="1" dirty="0">
              <a:cs typeface="Calibri"/>
            </a:endParaRPr>
          </a:p>
          <a:p>
            <a:pPr lvl="1"/>
            <a:r>
              <a:rPr lang="en-US" sz="1400" dirty="0">
                <a:cs typeface="Calibri"/>
              </a:rPr>
              <a:t>4.2: </a:t>
            </a:r>
            <a:r>
              <a:rPr lang="en-US" sz="1400" b="1" dirty="0">
                <a:cs typeface="Calibri"/>
              </a:rPr>
              <a:t>Food insecurity (%) </a:t>
            </a:r>
            <a:r>
              <a:rPr lang="en-US" sz="1400" b="1" dirty="0"/>
              <a:t>over time, in county</a:t>
            </a:r>
            <a:endParaRPr lang="en-US" sz="1400" dirty="0"/>
          </a:p>
          <a:p>
            <a:pPr lvl="1"/>
            <a:r>
              <a:rPr lang="en-US" sz="1400" dirty="0"/>
              <a:t>4.3: </a:t>
            </a:r>
            <a:r>
              <a:rPr lang="en-US" sz="1400" b="1" dirty="0"/>
              <a:t>Individuals (#) enrolled in WIC nutrition program </a:t>
            </a:r>
            <a:endParaRPr lang="en-US" sz="1400" b="1" dirty="0">
              <a:cs typeface="Calibri"/>
            </a:endParaRPr>
          </a:p>
          <a:p>
            <a:pPr lvl="1"/>
            <a:r>
              <a:rPr lang="en-US" sz="1400" dirty="0"/>
              <a:t>4.4: </a:t>
            </a:r>
            <a:r>
              <a:rPr lang="en-US" sz="1400" b="1" dirty="0"/>
              <a:t>Children (#) receiving free or reduced lunch</a:t>
            </a:r>
            <a:endParaRPr lang="en-US" sz="1400" dirty="0"/>
          </a:p>
          <a:p>
            <a:pPr lvl="1"/>
            <a:r>
              <a:rPr lang="en-US" sz="1400" dirty="0"/>
              <a:t>4.5: </a:t>
            </a:r>
            <a:r>
              <a:rPr lang="en-US" sz="1400" b="1" dirty="0"/>
              <a:t>Children (#) receiving NJ SNAP supplemental nutrition assistance</a:t>
            </a:r>
          </a:p>
          <a:p>
            <a:endParaRPr lang="en-US" sz="1400" b="1" dirty="0">
              <a:solidFill>
                <a:srgbClr val="C00000"/>
              </a:solidFill>
            </a:endParaRPr>
          </a:p>
          <a:p>
            <a:r>
              <a:rPr lang="en-US" sz="1400" b="1" dirty="0">
                <a:solidFill>
                  <a:srgbClr val="C00000"/>
                </a:solidFill>
              </a:rPr>
              <a:t>Child Care</a:t>
            </a:r>
            <a:endParaRPr lang="en-US" sz="1400" b="1" dirty="0">
              <a:solidFill>
                <a:srgbClr val="C00000"/>
              </a:solidFill>
              <a:cs typeface="Calibri"/>
            </a:endParaRPr>
          </a:p>
          <a:p>
            <a:pPr lvl="1"/>
            <a:r>
              <a:rPr lang="en-US" sz="1400" dirty="0"/>
              <a:t>5.1: </a:t>
            </a:r>
            <a:r>
              <a:rPr lang="en-US" sz="1400" b="1" dirty="0"/>
              <a:t>The 75th percentile monthly full-time rates for center providers, weighted</a:t>
            </a:r>
            <a:endParaRPr lang="en-US" sz="1400" dirty="0"/>
          </a:p>
          <a:p>
            <a:pPr lvl="1"/>
            <a:r>
              <a:rPr lang="en-US" sz="1400" dirty="0"/>
              <a:t>5.2: </a:t>
            </a:r>
            <a:r>
              <a:rPr lang="en-US" sz="1400" b="1" dirty="0">
                <a:ea typeface="+mn-lt"/>
                <a:cs typeface="+mn-lt"/>
              </a:rPr>
              <a:t>The 75th percentile monthly full-time rates for center providers, weighted, compared with median household income, by county</a:t>
            </a:r>
            <a:endParaRPr lang="en-US" sz="1400" b="1" dirty="0">
              <a:cs typeface="Calibri"/>
            </a:endParaRPr>
          </a:p>
          <a:p>
            <a:pPr lvl="1"/>
            <a:endParaRPr lang="en-US" sz="1400" b="1" dirty="0">
              <a:solidFill>
                <a:srgbClr val="0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FEA48965-5337-E352-69CF-B2BB6B2754B3}"/>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A4B23125-686A-C77A-6922-AE567AC2F10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633521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724C2A62-A346-4098-AB70-834F82AE964D}"/>
              </a:ext>
            </a:extLst>
          </p:cNvPr>
          <p:cNvSpPr txBox="1"/>
          <p:nvPr userDrawn="1"/>
        </p:nvSpPr>
        <p:spPr>
          <a:xfrm>
            <a:off x="3404937" y="508234"/>
            <a:ext cx="8305800" cy="6894195"/>
          </a:xfrm>
          <a:prstGeom prst="rect">
            <a:avLst/>
          </a:prstGeom>
          <a:noFill/>
        </p:spPr>
        <p:txBody>
          <a:bodyPr wrap="square" rtlCol="0">
            <a:spAutoFit/>
          </a:bodyPr>
          <a:lstStyle/>
          <a:p>
            <a:r>
              <a:rPr lang="en-US" sz="1400" b="1" dirty="0">
                <a:solidFill>
                  <a:srgbClr val="C00000"/>
                </a:solidFill>
              </a:rPr>
              <a:t>Transportation &amp; Commute</a:t>
            </a:r>
            <a:endParaRPr lang="en-US" sz="1400" b="1" dirty="0">
              <a:solidFill>
                <a:srgbClr val="C00000"/>
              </a:solidFill>
              <a:cs typeface="Calibri"/>
            </a:endParaRPr>
          </a:p>
          <a:p>
            <a:pPr lvl="1"/>
            <a:r>
              <a:rPr lang="en-US" sz="1200" dirty="0"/>
              <a:t>6.1: </a:t>
            </a:r>
            <a:r>
              <a:rPr lang="en-US" sz="1200" b="1" dirty="0"/>
              <a:t>Average commute (min) in NJ (by county)</a:t>
            </a:r>
            <a:endParaRPr lang="en-US" sz="1200" b="1" dirty="0">
              <a:cs typeface="Calibri"/>
            </a:endParaRPr>
          </a:p>
          <a:p>
            <a:pPr lvl="1"/>
            <a:r>
              <a:rPr lang="en-US" sz="1200" dirty="0"/>
              <a:t>6.2: </a:t>
            </a:r>
            <a:r>
              <a:rPr lang="en-US" sz="1200" b="1" dirty="0"/>
              <a:t>Average commute (min) over time, in county</a:t>
            </a:r>
            <a:endParaRPr lang="en-US" sz="1200" b="1" dirty="0">
              <a:cs typeface="Calibri"/>
            </a:endParaRPr>
          </a:p>
          <a:p>
            <a:pPr lvl="1"/>
            <a:r>
              <a:rPr lang="en-US" sz="1200" dirty="0"/>
              <a:t>6.3: </a:t>
            </a:r>
            <a:r>
              <a:rPr lang="en-US" sz="1200" b="1" dirty="0"/>
              <a:t>Cost of transportation as a percentage of income (%) in NJ (by county)</a:t>
            </a:r>
            <a:endParaRPr lang="en-US" sz="1200" b="1" dirty="0">
              <a:cs typeface="Calibri"/>
            </a:endParaRPr>
          </a:p>
          <a:p>
            <a:pPr lvl="1"/>
            <a:endParaRPr lang="en-US" sz="1400" b="1" dirty="0">
              <a:solidFill>
                <a:srgbClr val="C00000"/>
              </a:solidFill>
            </a:endParaRPr>
          </a:p>
          <a:p>
            <a:r>
              <a:rPr lang="en-US" sz="1400" b="1" dirty="0">
                <a:solidFill>
                  <a:srgbClr val="C00000"/>
                </a:solidFill>
              </a:rPr>
              <a:t>Health Care:</a:t>
            </a:r>
          </a:p>
          <a:p>
            <a:pPr lvl="1"/>
            <a:r>
              <a:rPr lang="en-US" sz="1400" b="1" dirty="0">
                <a:solidFill>
                  <a:srgbClr val="C00000"/>
                </a:solidFill>
              </a:rPr>
              <a:t>Health Insurance</a:t>
            </a:r>
            <a:endParaRPr lang="en-US" sz="1400" b="1" dirty="0">
              <a:solidFill>
                <a:srgbClr val="C00000"/>
              </a:solidFill>
              <a:cs typeface="Calibri"/>
            </a:endParaRPr>
          </a:p>
          <a:p>
            <a:pPr lvl="1"/>
            <a:r>
              <a:rPr lang="en-US" sz="1200" dirty="0"/>
              <a:t>7.1: </a:t>
            </a:r>
            <a:r>
              <a:rPr lang="en-US" sz="1200" b="1" dirty="0"/>
              <a:t>Children under the age of 18 (%) without health insurance in NJ (by county)</a:t>
            </a:r>
            <a:endParaRPr lang="en-US" sz="1200" b="1" dirty="0">
              <a:cs typeface="Calibri"/>
            </a:endParaRPr>
          </a:p>
          <a:p>
            <a:pPr lvl="1"/>
            <a:r>
              <a:rPr lang="en-US" sz="1200" dirty="0"/>
              <a:t>7.2: </a:t>
            </a:r>
            <a:r>
              <a:rPr lang="en-US" sz="1200" b="1" dirty="0"/>
              <a:t>Children without health insurance (%) over time</a:t>
            </a:r>
            <a:endParaRPr lang="en-US" sz="1200" b="1" dirty="0">
              <a:cs typeface="Calibri"/>
            </a:endParaRPr>
          </a:p>
          <a:p>
            <a:pPr lvl="1"/>
            <a:r>
              <a:rPr lang="en-US" sz="1200" dirty="0"/>
              <a:t>7.3: </a:t>
            </a:r>
            <a:r>
              <a:rPr lang="en-US" sz="1200" b="1" dirty="0"/>
              <a:t>Children (%) without health insurance by municipality</a:t>
            </a:r>
            <a:endParaRPr lang="en-US" sz="1200" b="1" dirty="0">
              <a:solidFill>
                <a:srgbClr val="C00000"/>
              </a:solidFill>
            </a:endParaRPr>
          </a:p>
          <a:p>
            <a:pPr lvl="1"/>
            <a:r>
              <a:rPr lang="en-US" sz="1400" b="1" dirty="0">
                <a:solidFill>
                  <a:srgbClr val="C00000"/>
                </a:solidFill>
              </a:rPr>
              <a:t>Medicaid Participation</a:t>
            </a:r>
            <a:endParaRPr lang="en-US" sz="1400" b="1" dirty="0">
              <a:solidFill>
                <a:srgbClr val="C00000"/>
              </a:solidFill>
              <a:cs typeface="Calibri"/>
            </a:endParaRPr>
          </a:p>
          <a:p>
            <a:pPr lvl="1"/>
            <a:r>
              <a:rPr lang="en-US" sz="1200" dirty="0"/>
              <a:t>7.4: </a:t>
            </a:r>
            <a:r>
              <a:rPr lang="en-US" sz="1200" b="1" dirty="0"/>
              <a:t>NJ Family Care Medicaid participation (#) in NJ (by county)</a:t>
            </a:r>
            <a:endParaRPr lang="en-US" sz="1200" b="1" dirty="0">
              <a:solidFill>
                <a:srgbClr val="C00000"/>
              </a:solidFill>
            </a:endParaRPr>
          </a:p>
          <a:p>
            <a:pPr lvl="1"/>
            <a:r>
              <a:rPr lang="en-US" sz="1400" b="1" dirty="0">
                <a:solidFill>
                  <a:srgbClr val="C00000"/>
                </a:solidFill>
              </a:rPr>
              <a:t>Immunization</a:t>
            </a:r>
            <a:endParaRPr lang="en-US" sz="1400" b="1" dirty="0">
              <a:cs typeface="Calibri"/>
            </a:endParaRPr>
          </a:p>
          <a:p>
            <a:pPr lvl="1"/>
            <a:r>
              <a:rPr lang="en-US" sz="1200" dirty="0"/>
              <a:t>7.5: </a:t>
            </a:r>
            <a:r>
              <a:rPr lang="en-US" sz="1200" b="1" dirty="0"/>
              <a:t>Children meeting all immunization requirements (%) in NJ (by county)</a:t>
            </a:r>
            <a:endParaRPr lang="en-US" sz="1200" b="1" dirty="0">
              <a:cs typeface="Calibri"/>
            </a:endParaRPr>
          </a:p>
          <a:p>
            <a:pPr lvl="1"/>
            <a:r>
              <a:rPr lang="en-US" sz="1200" dirty="0"/>
              <a:t>7.6: </a:t>
            </a:r>
            <a:r>
              <a:rPr lang="en-US" sz="1200" b="1" dirty="0"/>
              <a:t>County immunization rates (%) (all grade types) </a:t>
            </a:r>
            <a:endParaRPr lang="en-US" sz="1200" b="1" dirty="0">
              <a:solidFill>
                <a:srgbClr val="C00000"/>
              </a:solidFill>
            </a:endParaRPr>
          </a:p>
          <a:p>
            <a:pPr lvl="1"/>
            <a:r>
              <a:rPr lang="en-US" sz="1400" b="1" dirty="0">
                <a:solidFill>
                  <a:srgbClr val="C00000"/>
                </a:solidFill>
              </a:rPr>
              <a:t>Prenatal Care</a:t>
            </a:r>
            <a:endParaRPr lang="en-US" sz="14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7.7: </a:t>
            </a:r>
            <a:r>
              <a:rPr lang="en-US" sz="1200" b="1" dirty="0"/>
              <a:t>Number and percentage of women receiving early prenatal care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7.8: </a:t>
            </a:r>
            <a:r>
              <a:rPr lang="en-US" sz="1200" b="1" dirty="0"/>
              <a:t>Women receiving early prenatal care by race/ethnicity (within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7.9: </a:t>
            </a:r>
            <a:r>
              <a:rPr lang="en-US" sz="1200" b="1" dirty="0"/>
              <a:t>Cesarean Delivery Rate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t>7.10: </a:t>
            </a:r>
            <a:r>
              <a:rPr lang="en-US" sz="1200" b="1" dirty="0"/>
              <a:t>Cesarean Delivery Rate, over time</a:t>
            </a:r>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r>
              <a:rPr lang="en-US" sz="1400" b="1" dirty="0">
                <a:solidFill>
                  <a:srgbClr val="C00000"/>
                </a:solidFill>
              </a:rPr>
              <a:t>Employment and Career Readiness Services:</a:t>
            </a:r>
          </a:p>
          <a:p>
            <a:pPr lvl="1"/>
            <a:r>
              <a:rPr lang="en-US" sz="1400" b="1" dirty="0">
                <a:solidFill>
                  <a:srgbClr val="C00000"/>
                </a:solidFill>
              </a:rPr>
              <a:t>Unemployment</a:t>
            </a:r>
            <a:endParaRPr lang="en-US" sz="1400" b="1" dirty="0">
              <a:cs typeface="Calibri"/>
            </a:endParaRPr>
          </a:p>
          <a:p>
            <a:pPr lvl="1"/>
            <a:r>
              <a:rPr lang="en-US" sz="1200" dirty="0"/>
              <a:t>8.1: </a:t>
            </a:r>
            <a:r>
              <a:rPr lang="en-US" sz="1200" b="1" dirty="0"/>
              <a:t>Monthly county level and state unemployment rates, January 2022-December 2022 (unadjusted) </a:t>
            </a:r>
          </a:p>
          <a:p>
            <a:pPr lvl="1"/>
            <a:r>
              <a:rPr lang="en-US" sz="1200" dirty="0"/>
              <a:t>8.2: </a:t>
            </a:r>
            <a:r>
              <a:rPr lang="en-US" sz="1200" b="1" dirty="0"/>
              <a:t>Median unemployment rates,</a:t>
            </a:r>
            <a:r>
              <a:rPr lang="en-US" sz="1200" b="1" baseline="0" dirty="0"/>
              <a:t> Jan 2022-Dec 2022 </a:t>
            </a:r>
            <a:r>
              <a:rPr lang="en-US" sz="1200" b="1" dirty="0"/>
              <a:t>in NJ (by county)</a:t>
            </a:r>
            <a:endParaRPr lang="en-US" sz="1400" b="1" dirty="0">
              <a:solidFill>
                <a:srgbClr val="C00000"/>
              </a:solidFill>
            </a:endParaRPr>
          </a:p>
          <a:p>
            <a:pPr lvl="1"/>
            <a:r>
              <a:rPr lang="en-US" sz="1400" b="1" dirty="0">
                <a:solidFill>
                  <a:srgbClr val="C00000"/>
                </a:solidFill>
              </a:rPr>
              <a:t>Youth</a:t>
            </a:r>
            <a:endParaRPr lang="en-US" sz="1200" b="1" dirty="0">
              <a:cs typeface="Calibri"/>
            </a:endParaRPr>
          </a:p>
          <a:p>
            <a:pPr lvl="1"/>
            <a:r>
              <a:rPr lang="en-US" sz="1200" dirty="0"/>
              <a:t>8.3: </a:t>
            </a:r>
            <a:r>
              <a:rPr lang="en-US" sz="1200" b="1" dirty="0"/>
              <a:t>Percentage of disconnected youth between 16 and 19 years of age (by county)</a:t>
            </a:r>
          </a:p>
          <a:p>
            <a:pPr lvl="1"/>
            <a:r>
              <a:rPr lang="en-US" sz="1200" dirty="0">
                <a:cs typeface="Calibri"/>
              </a:rPr>
              <a:t>8.4:</a:t>
            </a:r>
            <a:r>
              <a:rPr lang="en-US" sz="1200" b="1" dirty="0">
                <a:cs typeface="Calibri"/>
              </a:rPr>
              <a:t> Percentage of disconnect youth between 16 and 19 years of age, over time, in county</a:t>
            </a:r>
          </a:p>
          <a:p>
            <a:pPr lvl="1"/>
            <a:r>
              <a:rPr lang="en-US" sz="1200" dirty="0">
                <a:cs typeface="Calibri"/>
              </a:rPr>
              <a:t>8.5:</a:t>
            </a:r>
            <a:r>
              <a:rPr lang="en-US" sz="1200" b="1" dirty="0">
                <a:cs typeface="Calibri"/>
              </a:rPr>
              <a:t> High school 4-year graduation rates (by school district), 2022</a:t>
            </a:r>
          </a:p>
          <a:p>
            <a:pPr lvl="1"/>
            <a:r>
              <a:rPr lang="en-US" sz="1400" b="1" dirty="0">
                <a:solidFill>
                  <a:srgbClr val="C00000"/>
                </a:solidFill>
              </a:rPr>
              <a:t>Broadband Access</a:t>
            </a:r>
            <a:endParaRPr lang="en-US" sz="1400" b="1" dirty="0">
              <a:cs typeface="Calibri"/>
            </a:endParaRPr>
          </a:p>
          <a:p>
            <a:pPr lvl="1"/>
            <a:r>
              <a:rPr lang="en-US" sz="1200" dirty="0">
                <a:cs typeface="Calibri"/>
              </a:rPr>
              <a:t>8.6: </a:t>
            </a:r>
            <a:r>
              <a:rPr lang="en-US" sz="1200" b="1" dirty="0">
                <a:cs typeface="Calibri"/>
              </a:rPr>
              <a:t>Percentage of households with broadband access (by county), 2021</a:t>
            </a:r>
          </a:p>
          <a:p>
            <a:pPr lvl="1"/>
            <a:r>
              <a:rPr lang="en-US" sz="1200" dirty="0">
                <a:cs typeface="Calibri"/>
              </a:rPr>
              <a:t>8.7: </a:t>
            </a:r>
            <a:r>
              <a:rPr lang="en-US" sz="1200" b="1" dirty="0">
                <a:cs typeface="Calibri"/>
              </a:rPr>
              <a:t>Percentage of households with broadband access, over time, in county</a:t>
            </a:r>
          </a:p>
          <a:p>
            <a:pPr lvl="1"/>
            <a:endParaRPr lang="en-US" sz="1200" b="1" dirty="0"/>
          </a:p>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sz="1200" b="1" dirty="0">
              <a:cs typeface="Calibri"/>
            </a:endParaRPr>
          </a:p>
          <a:p>
            <a:pPr lvl="1"/>
            <a:endParaRPr lang="en-US" sz="1200" b="1" dirty="0"/>
          </a:p>
        </p:txBody>
      </p:sp>
      <p:sp>
        <p:nvSpPr>
          <p:cNvPr id="3" name="TextBox 14">
            <a:extLst>
              <a:ext uri="{FF2B5EF4-FFF2-40B4-BE49-F238E27FC236}">
                <a16:creationId xmlns:a16="http://schemas.microsoft.com/office/drawing/2014/main" id="{8B25AA79-9887-7617-D63A-350BF2F9F15E}"/>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D4892AE1-0647-EE99-9D70-81073C16965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10597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9" name="TextBox 8">
            <a:extLst>
              <a:ext uri="{FF2B5EF4-FFF2-40B4-BE49-F238E27FC236}">
                <a16:creationId xmlns:a16="http://schemas.microsoft.com/office/drawing/2014/main" id="{385A323D-CA48-409A-8663-CB8A950A50EF}"/>
              </a:ext>
            </a:extLst>
          </p:cNvPr>
          <p:cNvSpPr txBox="1"/>
          <p:nvPr userDrawn="1"/>
        </p:nvSpPr>
        <p:spPr>
          <a:xfrm>
            <a:off x="3429000" y="508234"/>
            <a:ext cx="8305800" cy="5693866"/>
          </a:xfrm>
          <a:prstGeom prst="rect">
            <a:avLst/>
          </a:prstGeom>
          <a:noFill/>
        </p:spPr>
        <p:txBody>
          <a:bodyPr wrap="square" rtlCol="0">
            <a:spAutoFit/>
          </a:bodyPr>
          <a:lstStyle/>
          <a:p>
            <a:endParaRPr lang="en-US" sz="1200" b="1" dirty="0">
              <a:solidFill>
                <a:srgbClr val="C00000"/>
              </a:solidFill>
            </a:endParaRPr>
          </a:p>
          <a:p>
            <a:r>
              <a:rPr lang="en-US" sz="1400" b="1" dirty="0">
                <a:solidFill>
                  <a:srgbClr val="C00000"/>
                </a:solidFill>
              </a:rPr>
              <a:t>Community Safety and Environment: </a:t>
            </a:r>
            <a:endParaRPr lang="en-US" sz="1400" b="1" dirty="0">
              <a:solidFill>
                <a:srgbClr val="C00000"/>
              </a:solidFill>
              <a:cs typeface="Calibri"/>
            </a:endParaRPr>
          </a:p>
          <a:p>
            <a:pPr lvl="1">
              <a:defRPr/>
            </a:pPr>
            <a:r>
              <a:rPr lang="en-US" sz="1200" b="1" dirty="0">
                <a:solidFill>
                  <a:srgbClr val="C00000"/>
                </a:solidFill>
              </a:rPr>
              <a:t>Violent Crimes</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9.1</a:t>
            </a:r>
            <a:r>
              <a:rPr lang="en-US" sz="1200" dirty="0">
                <a:solidFill>
                  <a:schemeClr val="accent1">
                    <a:lumMod val="75000"/>
                  </a:schemeClr>
                </a:solidFill>
              </a:rPr>
              <a:t>:</a:t>
            </a:r>
            <a:r>
              <a:rPr lang="en-US" sz="1200" dirty="0"/>
              <a:t> </a:t>
            </a:r>
            <a:r>
              <a:rPr lang="en-US" sz="1200" b="1" dirty="0"/>
              <a:t>Violent crimes (#) &amp; crime rates (per 1,000) in NJ (by county)</a:t>
            </a:r>
            <a:endParaRPr lang="en-US" sz="1200" b="1" dirty="0">
              <a:cs typeface="Calibri"/>
            </a:endParaRPr>
          </a:p>
          <a:p>
            <a:pPr lvl="1"/>
            <a:r>
              <a:rPr lang="en-US" sz="1200" dirty="0"/>
              <a:t>9.2: </a:t>
            </a:r>
            <a:r>
              <a:rPr lang="en-US" sz="1200" b="1" dirty="0"/>
              <a:t>Crimes by type (# and %), in county </a:t>
            </a:r>
            <a:endParaRPr lang="en-US" sz="1200" b="1" dirty="0">
              <a:solidFill>
                <a:srgbClr val="C00000"/>
              </a:solidFill>
            </a:endParaRPr>
          </a:p>
          <a:p>
            <a:pPr lvl="1"/>
            <a:r>
              <a:rPr lang="en-US" sz="1200" b="1" dirty="0">
                <a:solidFill>
                  <a:srgbClr val="C00000"/>
                </a:solidFill>
              </a:rPr>
              <a:t>Juveniles</a:t>
            </a:r>
            <a:endParaRPr lang="en-US" sz="1200" b="1" dirty="0">
              <a:cs typeface="Calibri"/>
            </a:endParaRPr>
          </a:p>
          <a:p>
            <a:pPr lvl="1"/>
            <a:r>
              <a:rPr lang="en-US" sz="1200" dirty="0"/>
              <a:t>9.3:</a:t>
            </a:r>
            <a:r>
              <a:rPr lang="en-US" sz="1200" b="1" dirty="0"/>
              <a:t> Juvenile arrest rates (per 1,000) in NJ (by county)</a:t>
            </a:r>
            <a:endParaRPr lang="en-US" sz="1200" b="1" dirty="0">
              <a:cs typeface="Calibri"/>
            </a:endParaRPr>
          </a:p>
          <a:p>
            <a:pPr lvl="1"/>
            <a:r>
              <a:rPr lang="en-US" sz="1200" dirty="0"/>
              <a:t>9.4: </a:t>
            </a:r>
            <a:r>
              <a:rPr lang="en-US" sz="1200" b="1" dirty="0"/>
              <a:t>Juvenile arrest rates (per 1,000) over time </a:t>
            </a:r>
          </a:p>
          <a:p>
            <a:pPr lvl="1"/>
            <a:r>
              <a:rPr lang="en-US" sz="1200" dirty="0"/>
              <a:t>9.5:</a:t>
            </a:r>
            <a:r>
              <a:rPr lang="en-US" sz="1200" b="1" dirty="0"/>
              <a:t> Vandalism and violence offenses in schools (# reported incidents) in NJ (by county)</a:t>
            </a:r>
            <a:endParaRPr lang="en-US" sz="1200" b="1" dirty="0">
              <a:solidFill>
                <a:srgbClr val="C00000"/>
              </a:solidFill>
            </a:endParaRPr>
          </a:p>
          <a:p>
            <a:pPr lvl="1"/>
            <a:r>
              <a:rPr lang="en-US" sz="1200" b="1" dirty="0">
                <a:solidFill>
                  <a:srgbClr val="C00000"/>
                </a:solidFill>
              </a:rPr>
              <a:t>Social </a:t>
            </a:r>
            <a:endParaRPr lang="en-US" sz="1200" b="1" dirty="0">
              <a:cs typeface="Calibri"/>
            </a:endParaRPr>
          </a:p>
          <a:p>
            <a:pPr lvl="1"/>
            <a:r>
              <a:rPr lang="en-US" sz="1200" dirty="0"/>
              <a:t>9.6:</a:t>
            </a:r>
            <a:r>
              <a:rPr lang="en-US" sz="1200" b="1" dirty="0"/>
              <a:t> Rate (per 10,000) of social associations (by county)</a:t>
            </a:r>
          </a:p>
          <a:p>
            <a:pPr lvl="1"/>
            <a:r>
              <a:rPr lang="en-US" sz="1200" dirty="0">
                <a:cs typeface="Calibri"/>
              </a:rPr>
              <a:t>9.7: </a:t>
            </a:r>
            <a:r>
              <a:rPr lang="en-US" sz="1200" b="1" dirty="0">
                <a:cs typeface="Calibri"/>
              </a:rPr>
              <a:t>Rate of social associations, over time, in county</a:t>
            </a:r>
          </a:p>
          <a:p>
            <a:endParaRPr lang="en-US" sz="1400" b="1" dirty="0">
              <a:solidFill>
                <a:schemeClr val="accent1">
                  <a:lumMod val="75000"/>
                </a:schemeClr>
              </a:solidFill>
            </a:endParaRPr>
          </a:p>
          <a:p>
            <a:r>
              <a:rPr lang="en-US" sz="1400" b="1" dirty="0">
                <a:solidFill>
                  <a:srgbClr val="C00000"/>
                </a:solidFill>
              </a:rPr>
              <a:t>Gender-Based Supports</a:t>
            </a:r>
          </a:p>
          <a:p>
            <a:r>
              <a:rPr lang="en-US" sz="1200" b="1" dirty="0">
                <a:solidFill>
                  <a:srgbClr val="C00000"/>
                </a:solidFill>
                <a:cs typeface="Calibri"/>
              </a:rPr>
              <a:t>           Domestic Violence</a:t>
            </a:r>
          </a:p>
          <a:p>
            <a:pPr lvl="1"/>
            <a:r>
              <a:rPr lang="en-US" sz="1200" dirty="0"/>
              <a:t>10.1: </a:t>
            </a:r>
            <a:r>
              <a:rPr lang="en-US" sz="1200" b="1" dirty="0"/>
              <a:t>Domestic violence incidents (# reported and rate per 1,000) in NJ (by county)</a:t>
            </a:r>
            <a:endParaRPr lang="en-US" sz="1200" b="1" dirty="0">
              <a:cs typeface="Calibri"/>
            </a:endParaRPr>
          </a:p>
          <a:p>
            <a:pPr lvl="1"/>
            <a:r>
              <a:rPr lang="en-US" sz="1200" dirty="0"/>
              <a:t>10.2: </a:t>
            </a:r>
            <a:r>
              <a:rPr lang="en-US" sz="1200" b="1" dirty="0"/>
              <a:t>Domestic violence incidents (# reported and rate per 1,000) over time </a:t>
            </a:r>
            <a:endParaRPr lang="en-US" sz="1200" b="1" dirty="0">
              <a:cs typeface="Calibri"/>
            </a:endParaRPr>
          </a:p>
          <a:p>
            <a:pPr lvl="1"/>
            <a:r>
              <a:rPr lang="en-US" sz="1200" dirty="0"/>
              <a:t>10.3: </a:t>
            </a:r>
            <a:r>
              <a:rPr lang="en-US" sz="1200" b="1" dirty="0"/>
              <a:t>Domestic violence offenses by type (#) in NJ </a:t>
            </a:r>
          </a:p>
          <a:p>
            <a:pPr lvl="1"/>
            <a:r>
              <a:rPr lang="en-US" sz="1200" b="0" dirty="0"/>
              <a:t>10.4:</a:t>
            </a:r>
            <a:r>
              <a:rPr lang="en-US" sz="1200" b="1" dirty="0"/>
              <a:t> Domestic Violence Statistics, Family Cases, New Complaints Filed</a:t>
            </a:r>
          </a:p>
          <a:p>
            <a:pPr lvl="1"/>
            <a:r>
              <a:rPr lang="en-US" sz="1200" b="1" dirty="0">
                <a:solidFill>
                  <a:srgbClr val="C00000"/>
                </a:solidFill>
              </a:rPr>
              <a:t>Median Income</a:t>
            </a:r>
          </a:p>
          <a:p>
            <a:pPr lvl="1"/>
            <a:r>
              <a:rPr lang="en-US" sz="1200" dirty="0"/>
              <a:t>10.5: </a:t>
            </a:r>
            <a:r>
              <a:rPr lang="en-US" sz="1200" b="1" dirty="0"/>
              <a:t>Median income ($) by sex in NJ (by county) </a:t>
            </a:r>
          </a:p>
          <a:p>
            <a:pPr lvl="1"/>
            <a:r>
              <a:rPr lang="en-US" sz="1200" dirty="0"/>
              <a:t>10.6: </a:t>
            </a:r>
            <a:r>
              <a:rPr lang="en-US" sz="1200" b="1" dirty="0"/>
              <a:t>Median income($) by sex, over time, in county</a:t>
            </a:r>
          </a:p>
          <a:p>
            <a:pPr lvl="1">
              <a:defRPr/>
            </a:pPr>
            <a:endParaRPr lang="en-US" sz="1200" b="1" dirty="0">
              <a:cs typeface="Calibri"/>
            </a:endParaRPr>
          </a:p>
          <a:p>
            <a:pPr>
              <a:defRPr/>
            </a:pPr>
            <a:r>
              <a:rPr lang="en-US" sz="1400" b="1" dirty="0">
                <a:solidFill>
                  <a:srgbClr val="C00000"/>
                </a:solidFill>
              </a:rPr>
              <a:t>Substance Use Disorder </a:t>
            </a:r>
            <a:endParaRPr lang="en-US" sz="1400" dirty="0"/>
          </a:p>
          <a:p>
            <a:pPr lvl="1">
              <a:defRPr/>
            </a:pPr>
            <a:r>
              <a:rPr lang="en-US" sz="1200" dirty="0"/>
              <a:t>11.1: </a:t>
            </a:r>
            <a:r>
              <a:rPr lang="en-US" sz="1200" b="1" dirty="0"/>
              <a:t>Substance offenses in schools (# reported incidents) in NJ (by county)</a:t>
            </a:r>
            <a:endParaRPr lang="en-US" sz="1200" dirty="0"/>
          </a:p>
          <a:p>
            <a:pPr lvl="1">
              <a:defRPr/>
            </a:pPr>
            <a:r>
              <a:rPr lang="en-US" sz="1200" dirty="0"/>
              <a:t>11.2: </a:t>
            </a:r>
            <a:r>
              <a:rPr lang="en-US" sz="1200" b="1" dirty="0"/>
              <a:t>Change (%) in suspected opioid overdose deaths in NJ (by county) between 2016 and 2018 </a:t>
            </a:r>
            <a:endParaRPr lang="en-US" sz="1200" b="1" dirty="0">
              <a:cs typeface="Calibri"/>
            </a:endParaRPr>
          </a:p>
          <a:p>
            <a:pPr lvl="1"/>
            <a:r>
              <a:rPr lang="en-US" sz="1200" dirty="0"/>
              <a:t>11.3: </a:t>
            </a:r>
            <a:r>
              <a:rPr lang="en-US" sz="1200" b="1" dirty="0"/>
              <a:t>Number of (#) suspected opioid deaths over time </a:t>
            </a:r>
            <a:endParaRPr lang="en-US" sz="1200" b="1" dirty="0">
              <a:cs typeface="Calibri"/>
            </a:endParaRPr>
          </a:p>
          <a:p>
            <a:pPr lvl="1"/>
            <a:r>
              <a:rPr lang="en-US" sz="1200" dirty="0"/>
              <a:t>11.4: </a:t>
            </a:r>
            <a:r>
              <a:rPr lang="en-US" sz="1200" b="1" dirty="0"/>
              <a:t>Types of substances (%) identified at treatment center admissions, in county</a:t>
            </a:r>
            <a:endParaRPr lang="en-US" sz="1200" b="1" dirty="0">
              <a:solidFill>
                <a:srgbClr val="CC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69782B33-1345-4673-A02C-2FA8D949B77A}"/>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E42FFFFE-574A-2F1A-FFE3-D20C281FC91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03655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10" name="TextBox 9">
            <a:extLst>
              <a:ext uri="{FF2B5EF4-FFF2-40B4-BE49-F238E27FC236}">
                <a16:creationId xmlns:a16="http://schemas.microsoft.com/office/drawing/2014/main" id="{0F160AC0-4F25-42D5-AF12-C8106682B4F4}"/>
              </a:ext>
            </a:extLst>
          </p:cNvPr>
          <p:cNvSpPr txBox="1"/>
          <p:nvPr userDrawn="1"/>
        </p:nvSpPr>
        <p:spPr>
          <a:xfrm>
            <a:off x="3459480" y="670280"/>
            <a:ext cx="8305800" cy="5970865"/>
          </a:xfrm>
          <a:prstGeom prst="rect">
            <a:avLst/>
          </a:prstGeom>
          <a:noFill/>
        </p:spPr>
        <p:txBody>
          <a:bodyPr wrap="square" rtlCol="0">
            <a:spAutoFit/>
          </a:bodyPr>
          <a:lstStyle/>
          <a:p>
            <a:r>
              <a:rPr lang="en-US" sz="1400" b="1" dirty="0">
                <a:solidFill>
                  <a:srgbClr val="CC0000"/>
                </a:solidFill>
              </a:rPr>
              <a:t>Behavioral/Mental Health (Adults):</a:t>
            </a:r>
          </a:p>
          <a:p>
            <a:pPr lvl="1"/>
            <a:r>
              <a:rPr lang="en-US" sz="1200" b="1" dirty="0">
                <a:solidFill>
                  <a:srgbClr val="C00000"/>
                </a:solidFill>
              </a:rPr>
              <a:t>Programs</a:t>
            </a:r>
            <a:endParaRPr lang="en-US" sz="1200" dirty="0"/>
          </a:p>
          <a:p>
            <a:pPr lvl="1"/>
            <a:r>
              <a:rPr lang="en-US" sz="1200" dirty="0"/>
              <a:t>12.1: </a:t>
            </a:r>
            <a:r>
              <a:rPr lang="en-US" sz="1200" b="1" dirty="0"/>
              <a:t>Types of mental health programs (#)</a:t>
            </a:r>
            <a:endParaRPr lang="en-US" sz="1200" b="1" dirty="0">
              <a:cs typeface="Calibri"/>
            </a:endParaRPr>
          </a:p>
          <a:p>
            <a:pPr lvl="1">
              <a:defRPr/>
            </a:pPr>
            <a:r>
              <a:rPr lang="en-US" sz="1200" b="1" dirty="0">
                <a:solidFill>
                  <a:srgbClr val="C00000"/>
                </a:solidFill>
              </a:rPr>
              <a:t>Mental Health Distress </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12.2: </a:t>
            </a:r>
            <a:r>
              <a:rPr lang="en-US" sz="1200" b="1" dirty="0"/>
              <a:t>Frequency (%) of mental health distress in NJ (by county)</a:t>
            </a:r>
            <a:r>
              <a:rPr lang="en-US" sz="1200" b="1" dirty="0">
                <a:cs typeface="Calibri"/>
              </a:rPr>
              <a:t> </a:t>
            </a:r>
            <a:r>
              <a:rPr lang="en-US" sz="1200" b="1" dirty="0"/>
              <a:t>– age adjusted</a:t>
            </a:r>
            <a:endParaRPr lang="en-US" sz="1200" b="1" dirty="0">
              <a:cs typeface="Calibri"/>
            </a:endParaRPr>
          </a:p>
          <a:p>
            <a:pPr lvl="1"/>
            <a:r>
              <a:rPr lang="en-US" sz="1200" dirty="0"/>
              <a:t>12.3: </a:t>
            </a:r>
            <a:r>
              <a:rPr lang="en-US" sz="1200" b="1" dirty="0"/>
              <a:t>Frequency (%) of mental health distress over time - age adjusted</a:t>
            </a:r>
            <a:endParaRPr lang="en-US" sz="1200" b="1" dirty="0">
              <a:cs typeface="Calibri"/>
            </a:endParaRPr>
          </a:p>
          <a:p>
            <a:pPr lvl="1"/>
            <a:r>
              <a:rPr lang="en-US" sz="1200" dirty="0"/>
              <a:t>12.4: </a:t>
            </a:r>
            <a:r>
              <a:rPr lang="en-US" sz="1200" b="1" dirty="0"/>
              <a:t>Frequency (%) of mental health distress by race/ethnicity  - age adjusted</a:t>
            </a:r>
            <a:endParaRPr lang="en-US" sz="1200" b="1" dirty="0">
              <a:cs typeface="Calibri"/>
            </a:endParaRPr>
          </a:p>
          <a:p>
            <a:pPr lvl="1"/>
            <a:r>
              <a:rPr lang="en-US" sz="1200" dirty="0"/>
              <a:t>12.5: </a:t>
            </a:r>
            <a:r>
              <a:rPr lang="en-US" sz="1200" b="1" dirty="0"/>
              <a:t>Frequency (%) of mental health distress by sex – age adjusted</a:t>
            </a:r>
          </a:p>
          <a:p>
            <a:pPr lvl="1"/>
            <a:r>
              <a:rPr lang="en-US" sz="1200" b="1" dirty="0">
                <a:solidFill>
                  <a:srgbClr val="C00000"/>
                </a:solidFill>
              </a:rPr>
              <a:t>Diagnosed Depression</a:t>
            </a:r>
            <a:endParaRPr lang="en-US" sz="1200" b="1" dirty="0">
              <a:cs typeface="Calibri"/>
            </a:endParaRPr>
          </a:p>
          <a:p>
            <a:pPr lvl="1"/>
            <a:r>
              <a:rPr lang="en-US" sz="1200" dirty="0"/>
              <a:t>12.6: </a:t>
            </a:r>
            <a:r>
              <a:rPr lang="en-US" sz="1200" b="1" dirty="0"/>
              <a:t>Frequency of depression (%) in NJ (by county) </a:t>
            </a:r>
            <a:endParaRPr lang="en-US" sz="1200" b="1" dirty="0">
              <a:cs typeface="Calibri"/>
            </a:endParaRPr>
          </a:p>
          <a:p>
            <a:pPr lvl="1"/>
            <a:r>
              <a:rPr lang="en-US" sz="1200" dirty="0"/>
              <a:t>12.7: </a:t>
            </a:r>
            <a:r>
              <a:rPr lang="en-US" sz="1200" b="1" dirty="0"/>
              <a:t>Frequency of depression (%) over time </a:t>
            </a:r>
          </a:p>
          <a:p>
            <a:pPr lvl="1"/>
            <a:r>
              <a:rPr lang="en-US" sz="1200" dirty="0"/>
              <a:t>12.8: </a:t>
            </a:r>
            <a:r>
              <a:rPr lang="en-US" sz="1200" b="1" dirty="0"/>
              <a:t>Diagnosed depression by race/ethnicity</a:t>
            </a:r>
            <a:endParaRPr lang="en-US" sz="1200" b="1" dirty="0">
              <a:cs typeface="Calibri"/>
            </a:endParaRPr>
          </a:p>
          <a:p>
            <a:pPr lvl="1"/>
            <a:r>
              <a:rPr lang="en-US" sz="1200" dirty="0">
                <a:solidFill>
                  <a:srgbClr val="000000"/>
                </a:solidFill>
                <a:cs typeface="Calibri"/>
              </a:rPr>
              <a:t>12.9: </a:t>
            </a:r>
            <a:r>
              <a:rPr lang="en-US" sz="1200" b="1" dirty="0">
                <a:solidFill>
                  <a:srgbClr val="000000"/>
                </a:solidFill>
                <a:cs typeface="Calibri"/>
              </a:rPr>
              <a:t>Diagnosed depression by sex </a:t>
            </a:r>
            <a:endParaRPr lang="en-US" sz="1200" dirty="0">
              <a:solidFill>
                <a:srgbClr val="000000"/>
              </a:solidFill>
              <a:cs typeface="Calibri"/>
            </a:endParaRPr>
          </a:p>
          <a:p>
            <a:pPr lvl="1"/>
            <a:r>
              <a:rPr lang="en-US" sz="1200" b="1" dirty="0">
                <a:solidFill>
                  <a:srgbClr val="C00000"/>
                </a:solidFill>
              </a:rPr>
              <a:t>Suicide Rate</a:t>
            </a:r>
            <a:endParaRPr lang="en-US" sz="1200" b="1" dirty="0"/>
          </a:p>
          <a:p>
            <a:pPr lvl="1"/>
            <a:r>
              <a:rPr lang="en-US" sz="1200" dirty="0">
                <a:cs typeface="Calibri"/>
              </a:rPr>
              <a:t>12.10: </a:t>
            </a:r>
            <a:r>
              <a:rPr lang="en-US" sz="1200" b="1" dirty="0">
                <a:cs typeface="Calibri"/>
              </a:rPr>
              <a:t>Suicide Death Rate (per 100,000) population – age adjusted (by county)</a:t>
            </a:r>
          </a:p>
          <a:p>
            <a:endParaRPr lang="en-US" sz="1400" b="1" dirty="0">
              <a:solidFill>
                <a:srgbClr val="CC0000"/>
              </a:solidFill>
            </a:endParaRPr>
          </a:p>
          <a:p>
            <a:r>
              <a:rPr lang="en-US" sz="1400" b="1" dirty="0">
                <a:solidFill>
                  <a:srgbClr val="CC0000"/>
                </a:solidFill>
              </a:rPr>
              <a:t>I/DD or Behavioral/Mental Health (Children)</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13.1:</a:t>
            </a:r>
            <a:r>
              <a:rPr lang="en-US" sz="1200" b="1" dirty="0"/>
              <a:t> Children (#) receiving special education services in NJ (by county)</a:t>
            </a:r>
            <a:endParaRPr lang="en-US" sz="1200" b="1"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13.2:</a:t>
            </a:r>
            <a:r>
              <a:rPr lang="en-US" sz="1200" b="1" dirty="0"/>
              <a:t> Children (#) receiving early intervention services in NJ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dirty="0">
                <a:cs typeface="Calibri"/>
              </a:rPr>
              <a:t>13.3:</a:t>
            </a:r>
            <a:r>
              <a:rPr lang="en-US" sz="1200" b="0" baseline="0" dirty="0">
                <a:cs typeface="Calibri"/>
              </a:rPr>
              <a:t> </a:t>
            </a:r>
            <a:r>
              <a:rPr lang="en-US" sz="1200" b="1" baseline="0" dirty="0">
                <a:cs typeface="Calibri"/>
              </a:rPr>
              <a:t># of developmental disabilities eligible youth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cs typeface="Calibri"/>
              </a:rPr>
              <a:t>13.4: </a:t>
            </a:r>
            <a:r>
              <a:rPr lang="en-US" sz="1200" b="1" dirty="0">
                <a:cs typeface="Calibri"/>
              </a:rPr>
              <a:t># of developmental disabilities eligible youth, over time, in county</a:t>
            </a:r>
            <a:endParaRPr lang="en-US" sz="1200" b="1" baseline="0" dirty="0">
              <a:cs typeface="Calibri"/>
            </a:endParaRP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b="0" spc="-50" dirty="0"/>
              <a:t>13.5: </a:t>
            </a:r>
            <a:r>
              <a:rPr lang="en-US" sz="1200" b="1" spc="-50" dirty="0"/>
              <a:t>Children  (% &lt;6 Years) tested for lead with blood lead levels greater than or equal to 5 micrograms/deciliter</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spc="-50" dirty="0">
                <a:cs typeface="Calibri"/>
              </a:rPr>
              <a:t>13.6: </a:t>
            </a:r>
            <a:r>
              <a:rPr lang="en-US" sz="1200" b="1" spc="-50" dirty="0">
                <a:cs typeface="Calibri"/>
              </a:rPr>
              <a:t>Harassment, intimidation, bullying (HIB) offenses in schools (# reported incidents) in NJ (by county)</a:t>
            </a:r>
            <a:endParaRPr lang="en-US" sz="1200" dirty="0">
              <a:cs typeface="Calibri"/>
            </a:endParaRPr>
          </a:p>
          <a:p>
            <a:endParaRPr lang="en-US" sz="1400" b="1" dirty="0">
              <a:solidFill>
                <a:srgbClr val="C00000"/>
              </a:solidFill>
            </a:endParaRPr>
          </a:p>
          <a:p>
            <a:r>
              <a:rPr lang="en-US" sz="1400" b="1" dirty="0">
                <a:solidFill>
                  <a:srgbClr val="C00000"/>
                </a:solidFill>
              </a:rPr>
              <a:t>Caring for Kin or Foster Children</a:t>
            </a:r>
          </a:p>
          <a:p>
            <a:pPr lvl="1"/>
            <a:r>
              <a:rPr lang="en-US" sz="1200" dirty="0"/>
              <a:t>14.1: </a:t>
            </a:r>
            <a:r>
              <a:rPr lang="en-US" sz="1200" b="1" dirty="0"/>
              <a:t>Children (#) in the care of CP&amp;P – in and out-of-home placements (by county)</a:t>
            </a:r>
            <a:endParaRPr lang="en-US" sz="1200" b="1" dirty="0">
              <a:cs typeface="Calibri"/>
            </a:endParaRPr>
          </a:p>
          <a:p>
            <a:pPr lvl="1"/>
            <a:r>
              <a:rPr lang="en-US" sz="1200" dirty="0"/>
              <a:t>14.2: </a:t>
            </a:r>
            <a:r>
              <a:rPr lang="en-US" sz="1200" b="1" dirty="0"/>
              <a:t>Children (#) in CP&amp;P out-of-home placement – kin and non-kin, in county, over time</a:t>
            </a:r>
          </a:p>
          <a:p>
            <a:pPr lvl="1"/>
            <a:r>
              <a:rPr lang="en-US" sz="1200" dirty="0">
                <a:cs typeface="Calibri"/>
              </a:rPr>
              <a:t>14.3: </a:t>
            </a:r>
            <a:r>
              <a:rPr lang="en-US" sz="1200" b="1" dirty="0">
                <a:cs typeface="Calibri"/>
              </a:rPr>
              <a:t>Grandparents (#) responsible for own grandchildren under 18 years</a:t>
            </a:r>
          </a:p>
          <a:p>
            <a:pPr lvl="1"/>
            <a:r>
              <a:rPr lang="en-US" sz="1200" dirty="0">
                <a:cs typeface="Calibri"/>
              </a:rPr>
              <a:t>14.4:</a:t>
            </a:r>
            <a:r>
              <a:rPr lang="en-US" sz="1200" b="1" dirty="0">
                <a:cs typeface="Calibri"/>
              </a:rPr>
              <a:t> 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E0B8247A-8490-D8F9-71A4-D8A797FE88D8}"/>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6" name="Picture 5">
            <a:extLst>
              <a:ext uri="{FF2B5EF4-FFF2-40B4-BE49-F238E27FC236}">
                <a16:creationId xmlns:a16="http://schemas.microsoft.com/office/drawing/2014/main" id="{908C2F60-57DB-C8E0-B1C9-F2A47C36166D}"/>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87539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4" name="TextBox 3">
            <a:extLst>
              <a:ext uri="{FF2B5EF4-FFF2-40B4-BE49-F238E27FC236}">
                <a16:creationId xmlns:a16="http://schemas.microsoft.com/office/drawing/2014/main" id="{0F07EB7E-3B1E-4C47-BC71-2823186472F8}"/>
              </a:ext>
            </a:extLst>
          </p:cNvPr>
          <p:cNvSpPr txBox="1"/>
          <p:nvPr userDrawn="1"/>
        </p:nvSpPr>
        <p:spPr>
          <a:xfrm>
            <a:off x="3276600" y="0"/>
            <a:ext cx="8001000" cy="646331"/>
          </a:xfrm>
          <a:prstGeom prst="rect">
            <a:avLst/>
          </a:prstGeom>
          <a:noFill/>
        </p:spPr>
        <p:txBody>
          <a:bodyPr wrap="square" rtlCol="0">
            <a:spAutoFit/>
          </a:bodyPr>
          <a:lstStyle/>
          <a:p>
            <a:r>
              <a:rPr lang="en-US" sz="3600" b="1" dirty="0">
                <a:latin typeface="+mj-lt"/>
              </a:rPr>
              <a:t>Summary of Content</a:t>
            </a:r>
          </a:p>
        </p:txBody>
      </p:sp>
      <p:sp>
        <p:nvSpPr>
          <p:cNvPr id="6" name="TextBox 5">
            <a:extLst>
              <a:ext uri="{FF2B5EF4-FFF2-40B4-BE49-F238E27FC236}">
                <a16:creationId xmlns:a16="http://schemas.microsoft.com/office/drawing/2014/main" id="{6E8B2B87-9F27-B32B-2415-61ECF96C2649}"/>
              </a:ext>
            </a:extLst>
          </p:cNvPr>
          <p:cNvSpPr txBox="1"/>
          <p:nvPr userDrawn="1"/>
        </p:nvSpPr>
        <p:spPr>
          <a:xfrm>
            <a:off x="3459480" y="670280"/>
            <a:ext cx="8305800" cy="2585323"/>
          </a:xfrm>
          <a:prstGeom prst="rect">
            <a:avLst/>
          </a:prstGeom>
          <a:noFill/>
        </p:spPr>
        <p:txBody>
          <a:bodyPr wrap="square" rtlCol="0">
            <a:spAutoFit/>
          </a:bodyPr>
          <a:lstStyle/>
          <a:p>
            <a:r>
              <a:rPr lang="en-US" sz="1400" b="1" dirty="0">
                <a:solidFill>
                  <a:srgbClr val="CC0000"/>
                </a:solidFill>
              </a:rPr>
              <a:t>Education:</a:t>
            </a:r>
          </a:p>
          <a:p>
            <a:pPr lvl="1"/>
            <a:r>
              <a:rPr lang="en-US" sz="1200" b="1" dirty="0">
                <a:solidFill>
                  <a:srgbClr val="C00000"/>
                </a:solidFill>
              </a:rPr>
              <a:t>New Jersey Student Learning Assessments</a:t>
            </a:r>
            <a:endParaRPr lang="en-US" sz="1200" dirty="0"/>
          </a:p>
          <a:p>
            <a:pPr lvl="1"/>
            <a:r>
              <a:rPr lang="en-US" sz="1200" dirty="0"/>
              <a:t>15.1: </a:t>
            </a:r>
            <a:r>
              <a:rPr lang="en-US" sz="1200" b="1" dirty="0"/>
              <a:t>Percentage of 3</a:t>
            </a:r>
            <a:r>
              <a:rPr lang="en-US" sz="1200" b="1" baseline="30000" dirty="0"/>
              <a:t>rd</a:t>
            </a:r>
            <a:r>
              <a:rPr lang="en-US" sz="1200" b="1" dirty="0"/>
              <a:t> graders meeting or exceeding expectations on New Jersey Student Learning Assessments, English Language Arts (by county)</a:t>
            </a:r>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15.2: </a:t>
            </a:r>
            <a:r>
              <a:rPr lang="en-US" sz="1200" b="1" dirty="0"/>
              <a:t>Percentage of 3</a:t>
            </a:r>
            <a:r>
              <a:rPr lang="en-US" sz="1200" b="1" baseline="30000" dirty="0"/>
              <a:t>rd</a:t>
            </a:r>
            <a:r>
              <a:rPr lang="en-US" sz="1200" b="1" dirty="0"/>
              <a:t> graders meeting or exceeding expectations on New Jersey Student Learning Assessments, Mathematics (by county)</a:t>
            </a:r>
          </a:p>
          <a:p>
            <a:pPr lvl="1">
              <a:defRPr/>
            </a:pPr>
            <a:r>
              <a:rPr lang="en-US" sz="1200" b="1" dirty="0">
                <a:solidFill>
                  <a:srgbClr val="C00000"/>
                </a:solidFill>
              </a:rPr>
              <a:t>Preschool Funding</a:t>
            </a:r>
            <a:endParaRPr lang="en-US" sz="1200" dirty="0"/>
          </a:p>
          <a:p>
            <a:pPr marL="457200" marR="0" lvl="1" indent="0" algn="l" defTabSz="914400" rtl="0" eaLnBrk="1" fontAlgn="auto" latinLnBrk="0" hangingPunct="1">
              <a:lnSpc>
                <a:spcPct val="100000"/>
              </a:lnSpc>
              <a:spcBef>
                <a:spcPts val="0"/>
              </a:spcBef>
              <a:spcAft>
                <a:spcPts val="0"/>
              </a:spcAft>
              <a:buClrTx/>
              <a:buSzTx/>
              <a:buFontTx/>
              <a:buNone/>
              <a:tabLst/>
              <a:defRPr/>
            </a:pPr>
            <a:r>
              <a:rPr lang="en-US" sz="1200" dirty="0"/>
              <a:t>15.3: </a:t>
            </a:r>
            <a:r>
              <a:rPr lang="en-US" sz="1200" b="1" dirty="0"/>
              <a:t>State funded preschool enrollment (#) and %-change (by county)</a:t>
            </a:r>
            <a:endParaRPr lang="en-US" sz="1200" b="1" dirty="0">
              <a:cs typeface="Calibri"/>
            </a:endParaRPr>
          </a:p>
          <a:p>
            <a:endParaRPr lang="en-US" sz="1400" b="1" dirty="0">
              <a:solidFill>
                <a:srgbClr val="CC0000"/>
              </a:solidFill>
            </a:endParaRPr>
          </a:p>
          <a:p>
            <a:r>
              <a:rPr lang="en-US" sz="1400" b="1" dirty="0">
                <a:solidFill>
                  <a:srgbClr val="C00000"/>
                </a:solidFill>
              </a:rPr>
              <a:t>Advocacy</a:t>
            </a:r>
          </a:p>
          <a:p>
            <a:pPr lvl="1"/>
            <a:r>
              <a:rPr lang="en-US" sz="1200" dirty="0"/>
              <a:t>16.1: </a:t>
            </a:r>
            <a:r>
              <a:rPr lang="en-US" sz="1200" b="1" dirty="0">
                <a:cs typeface="Calibri"/>
              </a:rPr>
              <a:t>Support for Families including Kinship</a:t>
            </a:r>
          </a:p>
          <a:p>
            <a:pPr lvl="1"/>
            <a:endParaRPr lang="en-US" sz="1200" b="1" dirty="0">
              <a:solidFill>
                <a:srgbClr val="C00000"/>
              </a:solidFill>
            </a:endParaRPr>
          </a:p>
          <a:p>
            <a:pPr lvl="1"/>
            <a:endParaRPr lang="en-US" sz="1200" b="1" dirty="0">
              <a:cs typeface="Calibri"/>
            </a:endParaRPr>
          </a:p>
        </p:txBody>
      </p:sp>
      <p:sp>
        <p:nvSpPr>
          <p:cNvPr id="3" name="TextBox 14">
            <a:extLst>
              <a:ext uri="{FF2B5EF4-FFF2-40B4-BE49-F238E27FC236}">
                <a16:creationId xmlns:a16="http://schemas.microsoft.com/office/drawing/2014/main" id="{11E94678-F2F6-B2DD-11E2-05BD92A43891}"/>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9" name="Picture 8">
            <a:extLst>
              <a:ext uri="{FF2B5EF4-FFF2-40B4-BE49-F238E27FC236}">
                <a16:creationId xmlns:a16="http://schemas.microsoft.com/office/drawing/2014/main" id="{55C2C694-0BCC-1853-9924-F01D08751033}"/>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99286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CF8E113E-AE00-AD79-6E69-342B00E1397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4" name="Picture 3">
            <a:extLst>
              <a:ext uri="{FF2B5EF4-FFF2-40B4-BE49-F238E27FC236}">
                <a16:creationId xmlns:a16="http://schemas.microsoft.com/office/drawing/2014/main" id="{A079FF3A-04CB-CB2E-A255-40C72AA48DEC}"/>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4446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0DF2C97-E019-4737-B680-D045741662DF}"/>
              </a:ext>
            </a:extLst>
          </p:cNvPr>
          <p:cNvSpPr txBox="1"/>
          <p:nvPr userDrawn="1"/>
        </p:nvSpPr>
        <p:spPr>
          <a:xfrm>
            <a:off x="0" y="0"/>
            <a:ext cx="3124200" cy="6858000"/>
          </a:xfrm>
          <a:prstGeom prst="rect">
            <a:avLst/>
          </a:prstGeom>
          <a:solidFill>
            <a:srgbClr val="C00000"/>
          </a:solidFill>
        </p:spPr>
        <p:txBody>
          <a:bodyPr wrap="square" rtlCol="0">
            <a:spAutoFit/>
          </a:bodyPr>
          <a:lstStyle/>
          <a:p>
            <a:endParaRPr lang="en-US" sz="1800" dirty="0"/>
          </a:p>
        </p:txBody>
      </p:sp>
      <p:sp>
        <p:nvSpPr>
          <p:cNvPr id="5" name="Rectangle: Rounded Corners 4">
            <a:extLst>
              <a:ext uri="{FF2B5EF4-FFF2-40B4-BE49-F238E27FC236}">
                <a16:creationId xmlns:a16="http://schemas.microsoft.com/office/drawing/2014/main" id="{D4F0FCB0-01F2-4124-AF1B-99DF1A8D0626}"/>
              </a:ext>
            </a:extLst>
          </p:cNvPr>
          <p:cNvSpPr/>
          <p:nvPr userDrawn="1"/>
        </p:nvSpPr>
        <p:spPr>
          <a:xfrm>
            <a:off x="-304800" y="-228600"/>
            <a:ext cx="1828800" cy="1295400"/>
          </a:xfrm>
          <a:prstGeom prst="roundRect">
            <a:avLst/>
          </a:prstGeom>
          <a:ln>
            <a:noFill/>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800" dirty="0"/>
          </a:p>
        </p:txBody>
      </p:sp>
      <p:sp>
        <p:nvSpPr>
          <p:cNvPr id="3" name="TextBox 14">
            <a:extLst>
              <a:ext uri="{FF2B5EF4-FFF2-40B4-BE49-F238E27FC236}">
                <a16:creationId xmlns:a16="http://schemas.microsoft.com/office/drawing/2014/main" id="{3FF23D3C-9845-81C7-2C71-078CAD527357}"/>
              </a:ext>
            </a:extLst>
          </p:cNvPr>
          <p:cNvSpPr txBox="1"/>
          <p:nvPr userDrawn="1"/>
        </p:nvSpPr>
        <p:spPr>
          <a:xfrm>
            <a:off x="705609" y="323444"/>
            <a:ext cx="9144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Franklin Gothic Medium Cond" panose="020B0606030402020204" pitchFamily="34" charset="0"/>
              </a:rPr>
              <a:t>Camden</a:t>
            </a:r>
          </a:p>
          <a:p>
            <a:r>
              <a:rPr lang="en-US" dirty="0">
                <a:latin typeface="Franklin Gothic Medium Cond" panose="020B0606030402020204" pitchFamily="34" charset="0"/>
              </a:rPr>
              <a:t>County</a:t>
            </a:r>
          </a:p>
        </p:txBody>
      </p:sp>
      <p:pic>
        <p:nvPicPr>
          <p:cNvPr id="7" name="Picture 6">
            <a:extLst>
              <a:ext uri="{FF2B5EF4-FFF2-40B4-BE49-F238E27FC236}">
                <a16:creationId xmlns:a16="http://schemas.microsoft.com/office/drawing/2014/main" id="{D3898E33-D076-CAB3-8397-FFB5E73E303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15628" y="103222"/>
            <a:ext cx="457911" cy="866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390128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1073152345"/>
      </p:ext>
    </p:extLst>
  </p:cSld>
  <p:clrMap bg1="lt1" tx1="dk1" bg2="lt2" tx2="dk2" accent1="accent1" accent2="accent2" accent3="accent3" accent4="accent4" accent5="accent5" accent6="accent6" hlink="hlink" folHlink="folHlink"/>
  <p:sldLayoutIdLst>
    <p:sldLayoutId id="2147483654" r:id="rId1"/>
    <p:sldLayoutId id="2147483685" r:id="rId2"/>
    <p:sldLayoutId id="2147483686" r:id="rId3"/>
    <p:sldLayoutId id="2147483687" r:id="rId4"/>
    <p:sldLayoutId id="2147483688" r:id="rId5"/>
    <p:sldLayoutId id="2147483689" r:id="rId6"/>
    <p:sldLayoutId id="2147483693" r:id="rId7"/>
    <p:sldLayoutId id="2147483659" r:id="rId8"/>
    <p:sldLayoutId id="2147483658" r:id="rId9"/>
    <p:sldLayoutId id="2147483676" r:id="rId10"/>
    <p:sldLayoutId id="21474836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92913578"/>
      </p:ext>
    </p:extLst>
  </p:cSld>
  <p:clrMap bg1="lt1" tx1="dk1" bg2="lt2" tx2="dk2" accent1="accent1" accent2="accent2" accent3="accent3" accent4="accent4" accent5="accent5" accent6="accent6" hlink="hlink" folHlink="folHlink"/>
  <p:sldLayoutIdLst>
    <p:sldLayoutId id="2147483653" r:id="rId1"/>
    <p:sldLayoutId id="2147483656" r:id="rId2"/>
    <p:sldLayoutId id="2147483660" r:id="rId3"/>
    <p:sldLayoutId id="2147483678" r:id="rId4"/>
    <p:sldLayoutId id="2147483661" r:id="rId5"/>
    <p:sldLayoutId id="2147483677" r:id="rId6"/>
    <p:sldLayoutId id="2147483663" r:id="rId7"/>
    <p:sldLayoutId id="2147483657" r:id="rId8"/>
    <p:sldLayoutId id="2147483679" r:id="rId9"/>
    <p:sldLayoutId id="2147483664" r:id="rId10"/>
    <p:sldLayoutId id="2147483681" r:id="rId11"/>
    <p:sldLayoutId id="2147483680" r:id="rId12"/>
    <p:sldLayoutId id="2147483665" r:id="rId13"/>
    <p:sldLayoutId id="2147483672" r:id="rId14"/>
    <p:sldLayoutId id="2147483675" r:id="rId15"/>
    <p:sldLayoutId id="2147483691" r:id="rId16"/>
    <p:sldLayoutId id="2147483695" r:id="rId17"/>
    <p:sldLayoutId id="2147483692" r:id="rId18"/>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18.xml"/><Relationship Id="rId7" Type="http://schemas.openxmlformats.org/officeDocument/2006/relationships/image" Target="../media/image25.jpe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24.jpeg"/><Relationship Id="rId4" Type="http://schemas.openxmlformats.org/officeDocument/2006/relationships/notesSlide" Target="../notesSlides/notesSlide1.xml"/><Relationship Id="rId9" Type="http://schemas.openxmlformats.org/officeDocument/2006/relationships/image" Target="../media/image2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6.xml"/><Relationship Id="rId3" Type="http://schemas.openxmlformats.org/officeDocument/2006/relationships/tags" Target="../tags/tag19.xml"/><Relationship Id="rId7" Type="http://schemas.openxmlformats.org/officeDocument/2006/relationships/slideLayout" Target="../slideLayouts/slideLayout9.xml"/><Relationship Id="rId2" Type="http://schemas.openxmlformats.org/officeDocument/2006/relationships/tags" Target="../tags/tag18.xml"/><Relationship Id="rId1" Type="http://schemas.openxmlformats.org/officeDocument/2006/relationships/tags" Target="../tags/tag17.xml"/><Relationship Id="rId6" Type="http://schemas.openxmlformats.org/officeDocument/2006/relationships/tags" Target="../tags/tag22.xml"/><Relationship Id="rId5" Type="http://schemas.openxmlformats.org/officeDocument/2006/relationships/tags" Target="../tags/tag21.xml"/><Relationship Id="rId4" Type="http://schemas.openxmlformats.org/officeDocument/2006/relationships/tags" Target="../tags/tag20.xml"/><Relationship Id="rId9" Type="http://schemas.openxmlformats.org/officeDocument/2006/relationships/chart" Target="../charts/chart3.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7.xml"/><Relationship Id="rId3" Type="http://schemas.openxmlformats.org/officeDocument/2006/relationships/tags" Target="../tags/tag25.xml"/><Relationship Id="rId7" Type="http://schemas.openxmlformats.org/officeDocument/2006/relationships/slideLayout" Target="../slideLayouts/slideLayout9.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9" Type="http://schemas.openxmlformats.org/officeDocument/2006/relationships/chart" Target="../charts/chart4.xml"/></Relationships>
</file>

<file path=ppt/slides/_rels/slide13.xml.rels><?xml version="1.0" encoding="UTF-8" standalone="yes"?>
<Relationships xmlns="http://schemas.openxmlformats.org/package/2006/relationships"><Relationship Id="rId8" Type="http://schemas.openxmlformats.org/officeDocument/2006/relationships/tags" Target="../tags/tag36.xml"/><Relationship Id="rId13" Type="http://schemas.openxmlformats.org/officeDocument/2006/relationships/chart" Target="../charts/chart6.xml"/><Relationship Id="rId3" Type="http://schemas.openxmlformats.org/officeDocument/2006/relationships/tags" Target="../tags/tag31.xml"/><Relationship Id="rId7" Type="http://schemas.openxmlformats.org/officeDocument/2006/relationships/tags" Target="../tags/tag35.xml"/><Relationship Id="rId12" Type="http://schemas.openxmlformats.org/officeDocument/2006/relationships/chart" Target="../charts/chart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11" Type="http://schemas.openxmlformats.org/officeDocument/2006/relationships/notesSlide" Target="../notesSlides/notesSlide8.xml"/><Relationship Id="rId5" Type="http://schemas.openxmlformats.org/officeDocument/2006/relationships/tags" Target="../tags/tag33.xml"/><Relationship Id="rId10" Type="http://schemas.openxmlformats.org/officeDocument/2006/relationships/slideLayout" Target="../slideLayouts/slideLayout9.xml"/><Relationship Id="rId4" Type="http://schemas.openxmlformats.org/officeDocument/2006/relationships/tags" Target="../tags/tag32.xml"/><Relationship Id="rId9" Type="http://schemas.openxmlformats.org/officeDocument/2006/relationships/tags" Target="../tags/tag37.xml"/></Relationships>
</file>

<file path=ppt/slides/_rels/slide14.xml.rels><?xml version="1.0" encoding="UTF-8" standalone="yes"?>
<Relationships xmlns="http://schemas.openxmlformats.org/package/2006/relationships"><Relationship Id="rId8" Type="http://schemas.openxmlformats.org/officeDocument/2006/relationships/tags" Target="../tags/tag45.xml"/><Relationship Id="rId13" Type="http://schemas.openxmlformats.org/officeDocument/2006/relationships/chart" Target="../charts/chart8.xml"/><Relationship Id="rId3" Type="http://schemas.openxmlformats.org/officeDocument/2006/relationships/tags" Target="../tags/tag40.xml"/><Relationship Id="rId7" Type="http://schemas.openxmlformats.org/officeDocument/2006/relationships/tags" Target="../tags/tag44.xml"/><Relationship Id="rId12" Type="http://schemas.openxmlformats.org/officeDocument/2006/relationships/chart" Target="../charts/chart7.xml"/><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tags" Target="../tags/tag43.xml"/><Relationship Id="rId11" Type="http://schemas.openxmlformats.org/officeDocument/2006/relationships/notesSlide" Target="../notesSlides/notesSlide9.xml"/><Relationship Id="rId5" Type="http://schemas.openxmlformats.org/officeDocument/2006/relationships/tags" Target="../tags/tag42.xml"/><Relationship Id="rId10" Type="http://schemas.openxmlformats.org/officeDocument/2006/relationships/slideLayout" Target="../slideLayouts/slideLayout9.xml"/><Relationship Id="rId4" Type="http://schemas.openxmlformats.org/officeDocument/2006/relationships/tags" Target="../tags/tag41.xml"/><Relationship Id="rId9" Type="http://schemas.openxmlformats.org/officeDocument/2006/relationships/tags" Target="../tags/tag46.xml"/></Relationships>
</file>

<file path=ppt/slides/_rels/slide15.xml.rels><?xml version="1.0" encoding="UTF-8" standalone="yes"?>
<Relationships xmlns="http://schemas.openxmlformats.org/package/2006/relationships"><Relationship Id="rId8" Type="http://schemas.openxmlformats.org/officeDocument/2006/relationships/notesSlide" Target="../notesSlides/notesSlide10.xml"/><Relationship Id="rId3" Type="http://schemas.openxmlformats.org/officeDocument/2006/relationships/tags" Target="../tags/tag49.xml"/><Relationship Id="rId7" Type="http://schemas.openxmlformats.org/officeDocument/2006/relationships/slideLayout" Target="../slideLayouts/slideLayout9.xml"/><Relationship Id="rId2" Type="http://schemas.openxmlformats.org/officeDocument/2006/relationships/tags" Target="../tags/tag48.xml"/><Relationship Id="rId1" Type="http://schemas.openxmlformats.org/officeDocument/2006/relationships/tags" Target="../tags/tag47.xml"/><Relationship Id="rId6" Type="http://schemas.openxmlformats.org/officeDocument/2006/relationships/tags" Target="../tags/tag52.xml"/><Relationship Id="rId5" Type="http://schemas.openxmlformats.org/officeDocument/2006/relationships/tags" Target="../tags/tag51.xml"/><Relationship Id="rId4" Type="http://schemas.openxmlformats.org/officeDocument/2006/relationships/tags" Target="../tags/tag50.xml"/><Relationship Id="rId9" Type="http://schemas.openxmlformats.org/officeDocument/2006/relationships/chart" Target="../charts/chart9.xml"/></Relationships>
</file>

<file path=ppt/slides/_rels/slide16.xml.rels><?xml version="1.0" encoding="UTF-8" standalone="yes"?>
<Relationships xmlns="http://schemas.openxmlformats.org/package/2006/relationships"><Relationship Id="rId8" Type="http://schemas.openxmlformats.org/officeDocument/2006/relationships/tags" Target="../tags/tag60.xml"/><Relationship Id="rId13" Type="http://schemas.openxmlformats.org/officeDocument/2006/relationships/chart" Target="../charts/chart11.xml"/><Relationship Id="rId3" Type="http://schemas.openxmlformats.org/officeDocument/2006/relationships/tags" Target="../tags/tag55.xml"/><Relationship Id="rId7" Type="http://schemas.openxmlformats.org/officeDocument/2006/relationships/tags" Target="../tags/tag59.xml"/><Relationship Id="rId12" Type="http://schemas.openxmlformats.org/officeDocument/2006/relationships/chart" Target="../charts/chart10.xml"/><Relationship Id="rId2" Type="http://schemas.openxmlformats.org/officeDocument/2006/relationships/tags" Target="../tags/tag54.xml"/><Relationship Id="rId1" Type="http://schemas.openxmlformats.org/officeDocument/2006/relationships/tags" Target="../tags/tag53.xml"/><Relationship Id="rId6" Type="http://schemas.openxmlformats.org/officeDocument/2006/relationships/tags" Target="../tags/tag58.xml"/><Relationship Id="rId11" Type="http://schemas.openxmlformats.org/officeDocument/2006/relationships/notesSlide" Target="../notesSlides/notesSlide11.xml"/><Relationship Id="rId5" Type="http://schemas.openxmlformats.org/officeDocument/2006/relationships/tags" Target="../tags/tag57.xml"/><Relationship Id="rId10" Type="http://schemas.openxmlformats.org/officeDocument/2006/relationships/slideLayout" Target="../slideLayouts/slideLayout9.xml"/><Relationship Id="rId4" Type="http://schemas.openxmlformats.org/officeDocument/2006/relationships/tags" Target="../tags/tag56.xml"/><Relationship Id="rId9" Type="http://schemas.openxmlformats.org/officeDocument/2006/relationships/tags" Target="../tags/tag61.xml"/></Relationships>
</file>

<file path=ppt/slides/_rels/slide17.xml.rels><?xml version="1.0" encoding="UTF-8" standalone="yes"?>
<Relationships xmlns="http://schemas.openxmlformats.org/package/2006/relationships"><Relationship Id="rId8" Type="http://schemas.openxmlformats.org/officeDocument/2006/relationships/tags" Target="../tags/tag69.xml"/><Relationship Id="rId13" Type="http://schemas.openxmlformats.org/officeDocument/2006/relationships/chart" Target="../charts/chart13.xml"/><Relationship Id="rId3" Type="http://schemas.openxmlformats.org/officeDocument/2006/relationships/tags" Target="../tags/tag64.xml"/><Relationship Id="rId7" Type="http://schemas.openxmlformats.org/officeDocument/2006/relationships/tags" Target="../tags/tag68.xml"/><Relationship Id="rId12" Type="http://schemas.openxmlformats.org/officeDocument/2006/relationships/chart" Target="../charts/chart12.xml"/><Relationship Id="rId2" Type="http://schemas.openxmlformats.org/officeDocument/2006/relationships/tags" Target="../tags/tag63.xml"/><Relationship Id="rId1" Type="http://schemas.openxmlformats.org/officeDocument/2006/relationships/tags" Target="../tags/tag62.xml"/><Relationship Id="rId6" Type="http://schemas.openxmlformats.org/officeDocument/2006/relationships/tags" Target="../tags/tag67.xml"/><Relationship Id="rId11" Type="http://schemas.openxmlformats.org/officeDocument/2006/relationships/notesSlide" Target="../notesSlides/notesSlide12.xml"/><Relationship Id="rId5" Type="http://schemas.openxmlformats.org/officeDocument/2006/relationships/tags" Target="../tags/tag66.xml"/><Relationship Id="rId10" Type="http://schemas.openxmlformats.org/officeDocument/2006/relationships/slideLayout" Target="../slideLayouts/slideLayout9.xml"/><Relationship Id="rId4" Type="http://schemas.openxmlformats.org/officeDocument/2006/relationships/tags" Target="../tags/tag65.xml"/><Relationship Id="rId9" Type="http://schemas.openxmlformats.org/officeDocument/2006/relationships/tags" Target="../tags/tag70.xml"/></Relationships>
</file>

<file path=ppt/slides/_rels/slide18.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73.xml"/><Relationship Id="rId7" Type="http://schemas.openxmlformats.org/officeDocument/2006/relationships/slideLayout" Target="../slideLayouts/slideLayout9.xml"/><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tags" Target="../tags/tag76.xml"/><Relationship Id="rId5" Type="http://schemas.openxmlformats.org/officeDocument/2006/relationships/tags" Target="../tags/tag75.xml"/><Relationship Id="rId4" Type="http://schemas.openxmlformats.org/officeDocument/2006/relationships/tags" Target="../tags/tag74.xml"/><Relationship Id="rId9" Type="http://schemas.openxmlformats.org/officeDocument/2006/relationships/chart" Target="../charts/chart14.xml"/></Relationships>
</file>

<file path=ppt/slides/_rels/slide19.xml.rels><?xml version="1.0" encoding="UTF-8" standalone="yes"?>
<Relationships xmlns="http://schemas.openxmlformats.org/package/2006/relationships"><Relationship Id="rId8" Type="http://schemas.openxmlformats.org/officeDocument/2006/relationships/tags" Target="../tags/tag84.xml"/><Relationship Id="rId3" Type="http://schemas.openxmlformats.org/officeDocument/2006/relationships/tags" Target="../tags/tag79.xml"/><Relationship Id="rId7" Type="http://schemas.openxmlformats.org/officeDocument/2006/relationships/tags" Target="../tags/tag83.xml"/><Relationship Id="rId12" Type="http://schemas.openxmlformats.org/officeDocument/2006/relationships/chart" Target="../charts/chart16.xml"/><Relationship Id="rId2" Type="http://schemas.openxmlformats.org/officeDocument/2006/relationships/tags" Target="../tags/tag78.xml"/><Relationship Id="rId1" Type="http://schemas.openxmlformats.org/officeDocument/2006/relationships/tags" Target="../tags/tag77.xml"/><Relationship Id="rId6" Type="http://schemas.openxmlformats.org/officeDocument/2006/relationships/tags" Target="../tags/tag82.xml"/><Relationship Id="rId11" Type="http://schemas.openxmlformats.org/officeDocument/2006/relationships/chart" Target="../charts/chart15.xml"/><Relationship Id="rId5" Type="http://schemas.openxmlformats.org/officeDocument/2006/relationships/tags" Target="../tags/tag81.xml"/><Relationship Id="rId10" Type="http://schemas.openxmlformats.org/officeDocument/2006/relationships/notesSlide" Target="../notesSlides/notesSlide14.xml"/><Relationship Id="rId4" Type="http://schemas.openxmlformats.org/officeDocument/2006/relationships/tags" Target="../tags/tag80.xml"/><Relationship Id="rId9"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tags" Target="../tags/tag87.xml"/><Relationship Id="rId7" Type="http://schemas.openxmlformats.org/officeDocument/2006/relationships/tags" Target="../tags/tag91.xml"/><Relationship Id="rId2" Type="http://schemas.openxmlformats.org/officeDocument/2006/relationships/tags" Target="../tags/tag86.xml"/><Relationship Id="rId1" Type="http://schemas.openxmlformats.org/officeDocument/2006/relationships/tags" Target="../tags/tag85.xml"/><Relationship Id="rId6" Type="http://schemas.openxmlformats.org/officeDocument/2006/relationships/tags" Target="../tags/tag90.xml"/><Relationship Id="rId5" Type="http://schemas.openxmlformats.org/officeDocument/2006/relationships/tags" Target="../tags/tag89.xml"/><Relationship Id="rId10" Type="http://schemas.openxmlformats.org/officeDocument/2006/relationships/chart" Target="../charts/chart17.xml"/><Relationship Id="rId4" Type="http://schemas.openxmlformats.org/officeDocument/2006/relationships/tags" Target="../tags/tag88.xml"/><Relationship Id="rId9" Type="http://schemas.openxmlformats.org/officeDocument/2006/relationships/notesSlide" Target="../notesSlides/notesSlide15.xml"/></Relationships>
</file>

<file path=ppt/slides/_rels/slide22.xml.rels><?xml version="1.0" encoding="UTF-8" standalone="yes"?>
<Relationships xmlns="http://schemas.openxmlformats.org/package/2006/relationships"><Relationship Id="rId8" Type="http://schemas.openxmlformats.org/officeDocument/2006/relationships/notesSlide" Target="../notesSlides/notesSlide16.xml"/><Relationship Id="rId3" Type="http://schemas.openxmlformats.org/officeDocument/2006/relationships/tags" Target="../tags/tag94.xml"/><Relationship Id="rId7" Type="http://schemas.openxmlformats.org/officeDocument/2006/relationships/slideLayout" Target="../slideLayouts/slideLayout9.xml"/><Relationship Id="rId2" Type="http://schemas.openxmlformats.org/officeDocument/2006/relationships/tags" Target="../tags/tag93.xml"/><Relationship Id="rId1" Type="http://schemas.openxmlformats.org/officeDocument/2006/relationships/tags" Target="../tags/tag92.xml"/><Relationship Id="rId6" Type="http://schemas.openxmlformats.org/officeDocument/2006/relationships/tags" Target="../tags/tag97.xml"/><Relationship Id="rId5" Type="http://schemas.openxmlformats.org/officeDocument/2006/relationships/tags" Target="../tags/tag96.xml"/><Relationship Id="rId4" Type="http://schemas.openxmlformats.org/officeDocument/2006/relationships/tags" Target="../tags/tag95.xml"/><Relationship Id="rId9" Type="http://schemas.openxmlformats.org/officeDocument/2006/relationships/chart" Target="../charts/chart18.xml"/></Relationships>
</file>

<file path=ppt/slides/_rels/slide23.xml.rels><?xml version="1.0" encoding="UTF-8" standalone="yes"?>
<Relationships xmlns="http://schemas.openxmlformats.org/package/2006/relationships"><Relationship Id="rId8" Type="http://schemas.openxmlformats.org/officeDocument/2006/relationships/tags" Target="../tags/tag105.xml"/><Relationship Id="rId13" Type="http://schemas.openxmlformats.org/officeDocument/2006/relationships/chart" Target="../charts/chart19.xml"/><Relationship Id="rId3" Type="http://schemas.openxmlformats.org/officeDocument/2006/relationships/tags" Target="../tags/tag100.xml"/><Relationship Id="rId7" Type="http://schemas.openxmlformats.org/officeDocument/2006/relationships/tags" Target="../tags/tag104.xml"/><Relationship Id="rId12" Type="http://schemas.openxmlformats.org/officeDocument/2006/relationships/notesSlide" Target="../notesSlides/notesSlide17.xml"/><Relationship Id="rId2" Type="http://schemas.openxmlformats.org/officeDocument/2006/relationships/tags" Target="../tags/tag99.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slideLayout" Target="../slideLayouts/slideLayout9.xml"/><Relationship Id="rId5" Type="http://schemas.openxmlformats.org/officeDocument/2006/relationships/tags" Target="../tags/tag102.xml"/><Relationship Id="rId10" Type="http://schemas.openxmlformats.org/officeDocument/2006/relationships/tags" Target="../tags/tag107.xml"/><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chart" Target="../charts/chart20.xml"/></Relationships>
</file>

<file path=ppt/slides/_rels/slide24.xml.rels><?xml version="1.0" encoding="UTF-8" standalone="yes"?>
<Relationships xmlns="http://schemas.openxmlformats.org/package/2006/relationships"><Relationship Id="rId8" Type="http://schemas.openxmlformats.org/officeDocument/2006/relationships/notesSlide" Target="../notesSlides/notesSlide18.xml"/><Relationship Id="rId3" Type="http://schemas.openxmlformats.org/officeDocument/2006/relationships/tags" Target="../tags/tag110.xml"/><Relationship Id="rId7" Type="http://schemas.openxmlformats.org/officeDocument/2006/relationships/slideLayout" Target="../slideLayouts/slideLayout9.xml"/><Relationship Id="rId2" Type="http://schemas.openxmlformats.org/officeDocument/2006/relationships/tags" Target="../tags/tag109.xml"/><Relationship Id="rId1" Type="http://schemas.openxmlformats.org/officeDocument/2006/relationships/tags" Target="../tags/tag108.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9" Type="http://schemas.openxmlformats.org/officeDocument/2006/relationships/chart" Target="../charts/chart21.xml"/></Relationships>
</file>

<file path=ppt/slides/_rels/slide25.xml.rels><?xml version="1.0" encoding="UTF-8" standalone="yes"?>
<Relationships xmlns="http://schemas.openxmlformats.org/package/2006/relationships"><Relationship Id="rId8" Type="http://schemas.openxmlformats.org/officeDocument/2006/relationships/tags" Target="../tags/tag121.xml"/><Relationship Id="rId13" Type="http://schemas.openxmlformats.org/officeDocument/2006/relationships/chart" Target="../charts/chart22.xml"/><Relationship Id="rId3" Type="http://schemas.openxmlformats.org/officeDocument/2006/relationships/tags" Target="../tags/tag116.xml"/><Relationship Id="rId7" Type="http://schemas.openxmlformats.org/officeDocument/2006/relationships/tags" Target="../tags/tag120.xml"/><Relationship Id="rId12" Type="http://schemas.openxmlformats.org/officeDocument/2006/relationships/notesSlide" Target="../notesSlides/notesSlide19.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slideLayout" Target="../slideLayouts/slideLayout9.xml"/><Relationship Id="rId5" Type="http://schemas.openxmlformats.org/officeDocument/2006/relationships/tags" Target="../tags/tag118.xml"/><Relationship Id="rId10" Type="http://schemas.openxmlformats.org/officeDocument/2006/relationships/tags" Target="../tags/tag123.xml"/><Relationship Id="rId4" Type="http://schemas.openxmlformats.org/officeDocument/2006/relationships/tags" Target="../tags/tag117.xml"/><Relationship Id="rId9" Type="http://schemas.openxmlformats.org/officeDocument/2006/relationships/tags" Target="../tags/tag122.xml"/><Relationship Id="rId14" Type="http://schemas.openxmlformats.org/officeDocument/2006/relationships/chart" Target="../charts/chart23.xml"/></Relationships>
</file>

<file path=ppt/slides/_rels/slide26.xml.rels><?xml version="1.0" encoding="UTF-8" standalone="yes"?>
<Relationships xmlns="http://schemas.openxmlformats.org/package/2006/relationships"><Relationship Id="rId8" Type="http://schemas.openxmlformats.org/officeDocument/2006/relationships/notesSlide" Target="../notesSlides/notesSlide20.xml"/><Relationship Id="rId3" Type="http://schemas.openxmlformats.org/officeDocument/2006/relationships/tags" Target="../tags/tag126.xml"/><Relationship Id="rId7" Type="http://schemas.openxmlformats.org/officeDocument/2006/relationships/slideLayout" Target="../slideLayouts/slideLayout9.xml"/><Relationship Id="rId2" Type="http://schemas.openxmlformats.org/officeDocument/2006/relationships/tags" Target="../tags/tag125.xml"/><Relationship Id="rId1" Type="http://schemas.openxmlformats.org/officeDocument/2006/relationships/tags" Target="../tags/tag124.xml"/><Relationship Id="rId6" Type="http://schemas.openxmlformats.org/officeDocument/2006/relationships/tags" Target="../tags/tag129.xml"/><Relationship Id="rId5" Type="http://schemas.openxmlformats.org/officeDocument/2006/relationships/tags" Target="../tags/tag128.xml"/><Relationship Id="rId4" Type="http://schemas.openxmlformats.org/officeDocument/2006/relationships/tags" Target="../tags/tag127.xml"/><Relationship Id="rId9" Type="http://schemas.openxmlformats.org/officeDocument/2006/relationships/chart" Target="../charts/chart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chart" Target="../charts/chart25.xml"/><Relationship Id="rId3" Type="http://schemas.openxmlformats.org/officeDocument/2006/relationships/tags" Target="../tags/tag132.xml"/><Relationship Id="rId7" Type="http://schemas.openxmlformats.org/officeDocument/2006/relationships/notesSlide" Target="../notesSlides/notesSlide21.xml"/><Relationship Id="rId2" Type="http://schemas.openxmlformats.org/officeDocument/2006/relationships/tags" Target="../tags/tag131.xml"/><Relationship Id="rId1" Type="http://schemas.openxmlformats.org/officeDocument/2006/relationships/tags" Target="../tags/tag130.xml"/><Relationship Id="rId6" Type="http://schemas.openxmlformats.org/officeDocument/2006/relationships/slideLayout" Target="../slideLayouts/slideLayout9.xml"/><Relationship Id="rId5" Type="http://schemas.openxmlformats.org/officeDocument/2006/relationships/tags" Target="../tags/tag134.xml"/><Relationship Id="rId4" Type="http://schemas.openxmlformats.org/officeDocument/2006/relationships/tags" Target="../tags/tag133.xml"/></Relationships>
</file>

<file path=ppt/slides/_rels/slide29.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137.xml"/><Relationship Id="rId7" Type="http://schemas.openxmlformats.org/officeDocument/2006/relationships/notesSlide" Target="../notesSlides/notesSlide22.xml"/><Relationship Id="rId2" Type="http://schemas.openxmlformats.org/officeDocument/2006/relationships/tags" Target="../tags/tag136.xml"/><Relationship Id="rId1" Type="http://schemas.openxmlformats.org/officeDocument/2006/relationships/tags" Target="../tags/tag135.xml"/><Relationship Id="rId6" Type="http://schemas.openxmlformats.org/officeDocument/2006/relationships/slideLayout" Target="../slideLayouts/slideLayout9.xml"/><Relationship Id="rId5" Type="http://schemas.openxmlformats.org/officeDocument/2006/relationships/tags" Target="../tags/tag139.xml"/><Relationship Id="rId4" Type="http://schemas.openxmlformats.org/officeDocument/2006/relationships/tags" Target="../tags/tag138.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tags" Target="../tags/tag147.xml"/><Relationship Id="rId3" Type="http://schemas.openxmlformats.org/officeDocument/2006/relationships/tags" Target="../tags/tag142.xml"/><Relationship Id="rId7" Type="http://schemas.openxmlformats.org/officeDocument/2006/relationships/tags" Target="../tags/tag146.xml"/><Relationship Id="rId12" Type="http://schemas.openxmlformats.org/officeDocument/2006/relationships/chart" Target="../charts/chart28.xml"/><Relationship Id="rId2" Type="http://schemas.openxmlformats.org/officeDocument/2006/relationships/tags" Target="../tags/tag141.xml"/><Relationship Id="rId1" Type="http://schemas.openxmlformats.org/officeDocument/2006/relationships/tags" Target="../tags/tag140.xml"/><Relationship Id="rId6" Type="http://schemas.openxmlformats.org/officeDocument/2006/relationships/tags" Target="../tags/tag145.xml"/><Relationship Id="rId11" Type="http://schemas.openxmlformats.org/officeDocument/2006/relationships/chart" Target="../charts/chart27.xml"/><Relationship Id="rId5" Type="http://schemas.openxmlformats.org/officeDocument/2006/relationships/tags" Target="../tags/tag144.xml"/><Relationship Id="rId10" Type="http://schemas.openxmlformats.org/officeDocument/2006/relationships/notesSlide" Target="../notesSlides/notesSlide23.xml"/><Relationship Id="rId4" Type="http://schemas.openxmlformats.org/officeDocument/2006/relationships/tags" Target="../tags/tag143.xml"/><Relationship Id="rId9"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8" Type="http://schemas.openxmlformats.org/officeDocument/2006/relationships/tags" Target="../tags/tag155.xml"/><Relationship Id="rId13" Type="http://schemas.openxmlformats.org/officeDocument/2006/relationships/notesSlide" Target="../notesSlides/notesSlide24.xml"/><Relationship Id="rId3" Type="http://schemas.openxmlformats.org/officeDocument/2006/relationships/tags" Target="../tags/tag150.xml"/><Relationship Id="rId7" Type="http://schemas.openxmlformats.org/officeDocument/2006/relationships/tags" Target="../tags/tag154.xml"/><Relationship Id="rId12" Type="http://schemas.openxmlformats.org/officeDocument/2006/relationships/slideLayout" Target="../slideLayouts/slideLayout9.xml"/><Relationship Id="rId2" Type="http://schemas.openxmlformats.org/officeDocument/2006/relationships/tags" Target="../tags/tag149.xml"/><Relationship Id="rId16" Type="http://schemas.openxmlformats.org/officeDocument/2006/relationships/chart" Target="../charts/chart31.xml"/><Relationship Id="rId1" Type="http://schemas.openxmlformats.org/officeDocument/2006/relationships/tags" Target="../tags/tag148.xml"/><Relationship Id="rId6" Type="http://schemas.openxmlformats.org/officeDocument/2006/relationships/tags" Target="../tags/tag153.xml"/><Relationship Id="rId11" Type="http://schemas.openxmlformats.org/officeDocument/2006/relationships/tags" Target="../tags/tag158.xml"/><Relationship Id="rId5" Type="http://schemas.openxmlformats.org/officeDocument/2006/relationships/tags" Target="../tags/tag152.xml"/><Relationship Id="rId15" Type="http://schemas.openxmlformats.org/officeDocument/2006/relationships/chart" Target="../charts/chart30.xml"/><Relationship Id="rId10" Type="http://schemas.openxmlformats.org/officeDocument/2006/relationships/tags" Target="../tags/tag157.xml"/><Relationship Id="rId4" Type="http://schemas.openxmlformats.org/officeDocument/2006/relationships/tags" Target="../tags/tag151.xml"/><Relationship Id="rId9" Type="http://schemas.openxmlformats.org/officeDocument/2006/relationships/tags" Target="../tags/tag156.xml"/><Relationship Id="rId14" Type="http://schemas.openxmlformats.org/officeDocument/2006/relationships/chart" Target="../charts/chart2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8" Type="http://schemas.openxmlformats.org/officeDocument/2006/relationships/chart" Target="../charts/chart32.xml"/><Relationship Id="rId3" Type="http://schemas.openxmlformats.org/officeDocument/2006/relationships/tags" Target="../tags/tag161.xml"/><Relationship Id="rId7" Type="http://schemas.openxmlformats.org/officeDocument/2006/relationships/notesSlide" Target="../notesSlides/notesSlide25.xml"/><Relationship Id="rId2" Type="http://schemas.openxmlformats.org/officeDocument/2006/relationships/tags" Target="../tags/tag160.xml"/><Relationship Id="rId1" Type="http://schemas.openxmlformats.org/officeDocument/2006/relationships/tags" Target="../tags/tag159.xml"/><Relationship Id="rId6" Type="http://schemas.openxmlformats.org/officeDocument/2006/relationships/slideLayout" Target="../slideLayouts/slideLayout9.xml"/><Relationship Id="rId5" Type="http://schemas.openxmlformats.org/officeDocument/2006/relationships/tags" Target="../tags/tag163.xml"/><Relationship Id="rId4" Type="http://schemas.openxmlformats.org/officeDocument/2006/relationships/tags" Target="../tags/tag162.xml"/></Relationships>
</file>

<file path=ppt/slides/_rels/slide35.xml.rels><?xml version="1.0" encoding="UTF-8" standalone="yes"?>
<Relationships xmlns="http://schemas.openxmlformats.org/package/2006/relationships"><Relationship Id="rId3" Type="http://schemas.openxmlformats.org/officeDocument/2006/relationships/tags" Target="../tags/tag166.xml"/><Relationship Id="rId7" Type="http://schemas.openxmlformats.org/officeDocument/2006/relationships/chart" Target="../charts/chart33.xml"/><Relationship Id="rId2" Type="http://schemas.openxmlformats.org/officeDocument/2006/relationships/tags" Target="../tags/tag165.xml"/><Relationship Id="rId1" Type="http://schemas.openxmlformats.org/officeDocument/2006/relationships/tags" Target="../tags/tag164.xml"/><Relationship Id="rId6" Type="http://schemas.openxmlformats.org/officeDocument/2006/relationships/notesSlide" Target="../notesSlides/notesSlide26.xml"/><Relationship Id="rId5" Type="http://schemas.openxmlformats.org/officeDocument/2006/relationships/slideLayout" Target="../slideLayouts/slideLayout9.xml"/><Relationship Id="rId4" Type="http://schemas.openxmlformats.org/officeDocument/2006/relationships/tags" Target="../tags/tag16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7.xml.rels><?xml version="1.0" encoding="UTF-8" standalone="yes"?>
<Relationships xmlns="http://schemas.openxmlformats.org/package/2006/relationships"><Relationship Id="rId8" Type="http://schemas.openxmlformats.org/officeDocument/2006/relationships/tags" Target="../tags/tag175.xml"/><Relationship Id="rId13" Type="http://schemas.openxmlformats.org/officeDocument/2006/relationships/chart" Target="../charts/chart34.xml"/><Relationship Id="rId3" Type="http://schemas.openxmlformats.org/officeDocument/2006/relationships/tags" Target="../tags/tag170.xml"/><Relationship Id="rId7" Type="http://schemas.openxmlformats.org/officeDocument/2006/relationships/tags" Target="../tags/tag174.xml"/><Relationship Id="rId12" Type="http://schemas.openxmlformats.org/officeDocument/2006/relationships/notesSlide" Target="../notesSlides/notesSlide27.xml"/><Relationship Id="rId2" Type="http://schemas.openxmlformats.org/officeDocument/2006/relationships/tags" Target="../tags/tag169.xml"/><Relationship Id="rId1" Type="http://schemas.openxmlformats.org/officeDocument/2006/relationships/tags" Target="../tags/tag168.xml"/><Relationship Id="rId6" Type="http://schemas.openxmlformats.org/officeDocument/2006/relationships/tags" Target="../tags/tag173.xml"/><Relationship Id="rId11" Type="http://schemas.openxmlformats.org/officeDocument/2006/relationships/slideLayout" Target="../slideLayouts/slideLayout9.xml"/><Relationship Id="rId5" Type="http://schemas.openxmlformats.org/officeDocument/2006/relationships/tags" Target="../tags/tag172.xml"/><Relationship Id="rId10" Type="http://schemas.openxmlformats.org/officeDocument/2006/relationships/tags" Target="../tags/tag177.xml"/><Relationship Id="rId4" Type="http://schemas.openxmlformats.org/officeDocument/2006/relationships/tags" Target="../tags/tag171.xml"/><Relationship Id="rId9" Type="http://schemas.openxmlformats.org/officeDocument/2006/relationships/tags" Target="../tags/tag176.xml"/><Relationship Id="rId14" Type="http://schemas.openxmlformats.org/officeDocument/2006/relationships/chart" Target="../charts/chart35.xml"/></Relationships>
</file>

<file path=ppt/slides/_rels/slide38.xml.rels><?xml version="1.0" encoding="UTF-8" standalone="yes"?>
<Relationships xmlns="http://schemas.openxmlformats.org/package/2006/relationships"><Relationship Id="rId8" Type="http://schemas.openxmlformats.org/officeDocument/2006/relationships/chart" Target="../charts/chart36.xml"/><Relationship Id="rId3" Type="http://schemas.openxmlformats.org/officeDocument/2006/relationships/tags" Target="../tags/tag180.xml"/><Relationship Id="rId7" Type="http://schemas.openxmlformats.org/officeDocument/2006/relationships/notesSlide" Target="../notesSlides/notesSlide28.xml"/><Relationship Id="rId2" Type="http://schemas.openxmlformats.org/officeDocument/2006/relationships/tags" Target="../tags/tag179.xml"/><Relationship Id="rId1" Type="http://schemas.openxmlformats.org/officeDocument/2006/relationships/tags" Target="../tags/tag178.xml"/><Relationship Id="rId6" Type="http://schemas.openxmlformats.org/officeDocument/2006/relationships/slideLayout" Target="../slideLayouts/slideLayout9.xml"/><Relationship Id="rId5" Type="http://schemas.openxmlformats.org/officeDocument/2006/relationships/tags" Target="../tags/tag182.xml"/><Relationship Id="rId4" Type="http://schemas.openxmlformats.org/officeDocument/2006/relationships/tags" Target="../tags/tag18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tags" Target="../tags/tag190.xml"/><Relationship Id="rId13" Type="http://schemas.openxmlformats.org/officeDocument/2006/relationships/chart" Target="../charts/chart37.xml"/><Relationship Id="rId3" Type="http://schemas.openxmlformats.org/officeDocument/2006/relationships/tags" Target="../tags/tag185.xml"/><Relationship Id="rId7" Type="http://schemas.openxmlformats.org/officeDocument/2006/relationships/tags" Target="../tags/tag189.xml"/><Relationship Id="rId12" Type="http://schemas.openxmlformats.org/officeDocument/2006/relationships/notesSlide" Target="../notesSlides/notesSlide29.xml"/><Relationship Id="rId2" Type="http://schemas.openxmlformats.org/officeDocument/2006/relationships/tags" Target="../tags/tag184.xml"/><Relationship Id="rId1" Type="http://schemas.openxmlformats.org/officeDocument/2006/relationships/tags" Target="../tags/tag183.xml"/><Relationship Id="rId6" Type="http://schemas.openxmlformats.org/officeDocument/2006/relationships/tags" Target="../tags/tag188.xml"/><Relationship Id="rId11" Type="http://schemas.openxmlformats.org/officeDocument/2006/relationships/slideLayout" Target="../slideLayouts/slideLayout9.xml"/><Relationship Id="rId5" Type="http://schemas.openxmlformats.org/officeDocument/2006/relationships/tags" Target="../tags/tag187.xml"/><Relationship Id="rId10" Type="http://schemas.openxmlformats.org/officeDocument/2006/relationships/tags" Target="../tags/tag192.xml"/><Relationship Id="rId4" Type="http://schemas.openxmlformats.org/officeDocument/2006/relationships/tags" Target="../tags/tag186.xml"/><Relationship Id="rId9" Type="http://schemas.openxmlformats.org/officeDocument/2006/relationships/tags" Target="../tags/tag191.xml"/><Relationship Id="rId14" Type="http://schemas.openxmlformats.org/officeDocument/2006/relationships/chart" Target="../charts/chart38.xml"/></Relationships>
</file>

<file path=ppt/slides/_rels/slide41.xml.rels><?xml version="1.0" encoding="UTF-8" standalone="yes"?>
<Relationships xmlns="http://schemas.openxmlformats.org/package/2006/relationships"><Relationship Id="rId8" Type="http://schemas.openxmlformats.org/officeDocument/2006/relationships/notesSlide" Target="../notesSlides/notesSlide30.xml"/><Relationship Id="rId3" Type="http://schemas.openxmlformats.org/officeDocument/2006/relationships/tags" Target="../tags/tag195.xml"/><Relationship Id="rId7" Type="http://schemas.openxmlformats.org/officeDocument/2006/relationships/slideLayout" Target="../slideLayouts/slideLayout9.xml"/><Relationship Id="rId2" Type="http://schemas.openxmlformats.org/officeDocument/2006/relationships/tags" Target="../tags/tag194.xml"/><Relationship Id="rId1" Type="http://schemas.openxmlformats.org/officeDocument/2006/relationships/tags" Target="../tags/tag193.xml"/><Relationship Id="rId6" Type="http://schemas.openxmlformats.org/officeDocument/2006/relationships/tags" Target="../tags/tag198.xml"/><Relationship Id="rId5" Type="http://schemas.openxmlformats.org/officeDocument/2006/relationships/tags" Target="../tags/tag197.xml"/><Relationship Id="rId4" Type="http://schemas.openxmlformats.org/officeDocument/2006/relationships/tags" Target="../tags/tag196.xml"/><Relationship Id="rId9" Type="http://schemas.openxmlformats.org/officeDocument/2006/relationships/chart" Target="../charts/chart39.xml"/></Relationships>
</file>

<file path=ppt/slides/_rels/slide42.xml.rels><?xml version="1.0" encoding="UTF-8" standalone="yes"?>
<Relationships xmlns="http://schemas.openxmlformats.org/package/2006/relationships"><Relationship Id="rId8" Type="http://schemas.openxmlformats.org/officeDocument/2006/relationships/notesSlide" Target="../notesSlides/notesSlide31.xml"/><Relationship Id="rId3" Type="http://schemas.openxmlformats.org/officeDocument/2006/relationships/tags" Target="../tags/tag201.xml"/><Relationship Id="rId7" Type="http://schemas.openxmlformats.org/officeDocument/2006/relationships/slideLayout" Target="../slideLayouts/slideLayout9.xml"/><Relationship Id="rId2" Type="http://schemas.openxmlformats.org/officeDocument/2006/relationships/tags" Target="../tags/tag200.xml"/><Relationship Id="rId1" Type="http://schemas.openxmlformats.org/officeDocument/2006/relationships/tags" Target="../tags/tag199.xml"/><Relationship Id="rId6" Type="http://schemas.openxmlformats.org/officeDocument/2006/relationships/tags" Target="../tags/tag204.xml"/><Relationship Id="rId5" Type="http://schemas.openxmlformats.org/officeDocument/2006/relationships/tags" Target="../tags/tag203.xml"/><Relationship Id="rId4" Type="http://schemas.openxmlformats.org/officeDocument/2006/relationships/tags" Target="../tags/tag202.xml"/><Relationship Id="rId9" Type="http://schemas.openxmlformats.org/officeDocument/2006/relationships/chart" Target="../charts/chart40.xml"/></Relationships>
</file>

<file path=ppt/slides/_rels/slide43.xml.rels><?xml version="1.0" encoding="UTF-8" standalone="yes"?>
<Relationships xmlns="http://schemas.openxmlformats.org/package/2006/relationships"><Relationship Id="rId8" Type="http://schemas.openxmlformats.org/officeDocument/2006/relationships/notesSlide" Target="../notesSlides/notesSlide32.xml"/><Relationship Id="rId3" Type="http://schemas.openxmlformats.org/officeDocument/2006/relationships/tags" Target="../tags/tag207.xml"/><Relationship Id="rId7" Type="http://schemas.openxmlformats.org/officeDocument/2006/relationships/slideLayout" Target="../slideLayouts/slideLayout9.xml"/><Relationship Id="rId2" Type="http://schemas.openxmlformats.org/officeDocument/2006/relationships/tags" Target="../tags/tag206.xml"/><Relationship Id="rId1" Type="http://schemas.openxmlformats.org/officeDocument/2006/relationships/tags" Target="../tags/tag205.xml"/><Relationship Id="rId6" Type="http://schemas.openxmlformats.org/officeDocument/2006/relationships/tags" Target="../tags/tag210.xml"/><Relationship Id="rId5" Type="http://schemas.openxmlformats.org/officeDocument/2006/relationships/tags" Target="../tags/tag209.xml"/><Relationship Id="rId4" Type="http://schemas.openxmlformats.org/officeDocument/2006/relationships/tags" Target="../tags/tag208.xml"/><Relationship Id="rId9" Type="http://schemas.openxmlformats.org/officeDocument/2006/relationships/chart" Target="../charts/chart41.xml"/></Relationships>
</file>

<file path=ppt/slides/_rels/slide44.xml.rels><?xml version="1.0" encoding="UTF-8" standalone="yes"?>
<Relationships xmlns="http://schemas.openxmlformats.org/package/2006/relationships"><Relationship Id="rId8" Type="http://schemas.openxmlformats.org/officeDocument/2006/relationships/notesSlide" Target="../notesSlides/notesSlide33.xml"/><Relationship Id="rId3" Type="http://schemas.openxmlformats.org/officeDocument/2006/relationships/tags" Target="../tags/tag213.xml"/><Relationship Id="rId7" Type="http://schemas.openxmlformats.org/officeDocument/2006/relationships/slideLayout" Target="../slideLayouts/slideLayout9.xml"/><Relationship Id="rId2" Type="http://schemas.openxmlformats.org/officeDocument/2006/relationships/tags" Target="../tags/tag212.xml"/><Relationship Id="rId1" Type="http://schemas.openxmlformats.org/officeDocument/2006/relationships/tags" Target="../tags/tag211.xml"/><Relationship Id="rId6" Type="http://schemas.openxmlformats.org/officeDocument/2006/relationships/tags" Target="../tags/tag216.xml"/><Relationship Id="rId5" Type="http://schemas.openxmlformats.org/officeDocument/2006/relationships/tags" Target="../tags/tag215.xml"/><Relationship Id="rId4" Type="http://schemas.openxmlformats.org/officeDocument/2006/relationships/tags" Target="../tags/tag214.xml"/><Relationship Id="rId9" Type="http://schemas.openxmlformats.org/officeDocument/2006/relationships/chart" Target="../charts/chart42.xml"/></Relationships>
</file>

<file path=ppt/slides/_rels/slide45.xml.rels><?xml version="1.0" encoding="UTF-8" standalone="yes"?>
<Relationships xmlns="http://schemas.openxmlformats.org/package/2006/relationships"><Relationship Id="rId8" Type="http://schemas.openxmlformats.org/officeDocument/2006/relationships/notesSlide" Target="../notesSlides/notesSlide34.xml"/><Relationship Id="rId3" Type="http://schemas.openxmlformats.org/officeDocument/2006/relationships/tags" Target="../tags/tag219.xml"/><Relationship Id="rId7" Type="http://schemas.openxmlformats.org/officeDocument/2006/relationships/slideLayout" Target="../slideLayouts/slideLayout9.xml"/><Relationship Id="rId2" Type="http://schemas.openxmlformats.org/officeDocument/2006/relationships/tags" Target="../tags/tag218.xml"/><Relationship Id="rId1" Type="http://schemas.openxmlformats.org/officeDocument/2006/relationships/tags" Target="../tags/tag217.xml"/><Relationship Id="rId6" Type="http://schemas.openxmlformats.org/officeDocument/2006/relationships/tags" Target="../tags/tag222.xml"/><Relationship Id="rId5" Type="http://schemas.openxmlformats.org/officeDocument/2006/relationships/tags" Target="../tags/tag221.xml"/><Relationship Id="rId4" Type="http://schemas.openxmlformats.org/officeDocument/2006/relationships/tags" Target="../tags/tag220.xml"/><Relationship Id="rId9" Type="http://schemas.openxmlformats.org/officeDocument/2006/relationships/chart" Target="../charts/chart43.xml"/></Relationships>
</file>

<file path=ppt/slides/_rels/slide46.xml.rels><?xml version="1.0" encoding="UTF-8" standalone="yes"?>
<Relationships xmlns="http://schemas.openxmlformats.org/package/2006/relationships"><Relationship Id="rId3" Type="http://schemas.openxmlformats.org/officeDocument/2006/relationships/tags" Target="../tags/tag225.xml"/><Relationship Id="rId7" Type="http://schemas.openxmlformats.org/officeDocument/2006/relationships/chart" Target="../charts/chart44.xml"/><Relationship Id="rId2" Type="http://schemas.openxmlformats.org/officeDocument/2006/relationships/tags" Target="../tags/tag224.xml"/><Relationship Id="rId1" Type="http://schemas.openxmlformats.org/officeDocument/2006/relationships/tags" Target="../tags/tag223.xml"/><Relationship Id="rId6" Type="http://schemas.openxmlformats.org/officeDocument/2006/relationships/notesSlide" Target="../notesSlides/notesSlide35.xml"/><Relationship Id="rId5" Type="http://schemas.openxmlformats.org/officeDocument/2006/relationships/slideLayout" Target="../slideLayouts/slideLayout9.xml"/><Relationship Id="rId4" Type="http://schemas.openxmlformats.org/officeDocument/2006/relationships/tags" Target="../tags/tag226.xml"/></Relationships>
</file>

<file path=ppt/slides/_rels/slide47.xml.rels><?xml version="1.0" encoding="UTF-8" standalone="yes"?>
<Relationships xmlns="http://schemas.openxmlformats.org/package/2006/relationships"><Relationship Id="rId8" Type="http://schemas.openxmlformats.org/officeDocument/2006/relationships/notesSlide" Target="../notesSlides/notesSlide36.xml"/><Relationship Id="rId3" Type="http://schemas.openxmlformats.org/officeDocument/2006/relationships/tags" Target="../tags/tag229.xml"/><Relationship Id="rId7" Type="http://schemas.openxmlformats.org/officeDocument/2006/relationships/slideLayout" Target="../slideLayouts/slideLayout9.xml"/><Relationship Id="rId2" Type="http://schemas.openxmlformats.org/officeDocument/2006/relationships/tags" Target="../tags/tag228.xml"/><Relationship Id="rId1" Type="http://schemas.openxmlformats.org/officeDocument/2006/relationships/tags" Target="../tags/tag227.xml"/><Relationship Id="rId6" Type="http://schemas.openxmlformats.org/officeDocument/2006/relationships/tags" Target="../tags/tag232.xml"/><Relationship Id="rId5" Type="http://schemas.openxmlformats.org/officeDocument/2006/relationships/tags" Target="../tags/tag231.xml"/><Relationship Id="rId10" Type="http://schemas.openxmlformats.org/officeDocument/2006/relationships/chart" Target="../charts/chart46.xml"/><Relationship Id="rId4" Type="http://schemas.openxmlformats.org/officeDocument/2006/relationships/tags" Target="../tags/tag230.xml"/><Relationship Id="rId9" Type="http://schemas.openxmlformats.org/officeDocument/2006/relationships/chart" Target="../charts/chart4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9.xml.rels><?xml version="1.0" encoding="UTF-8" standalone="yes"?>
<Relationships xmlns="http://schemas.openxmlformats.org/package/2006/relationships"><Relationship Id="rId8" Type="http://schemas.openxmlformats.org/officeDocument/2006/relationships/notesSlide" Target="../notesSlides/notesSlide37.xml"/><Relationship Id="rId3" Type="http://schemas.openxmlformats.org/officeDocument/2006/relationships/tags" Target="../tags/tag235.xml"/><Relationship Id="rId7" Type="http://schemas.openxmlformats.org/officeDocument/2006/relationships/slideLayout" Target="../slideLayouts/slideLayout9.xml"/><Relationship Id="rId2" Type="http://schemas.openxmlformats.org/officeDocument/2006/relationships/tags" Target="../tags/tag234.xml"/><Relationship Id="rId1" Type="http://schemas.openxmlformats.org/officeDocument/2006/relationships/tags" Target="../tags/tag233.xml"/><Relationship Id="rId6" Type="http://schemas.openxmlformats.org/officeDocument/2006/relationships/tags" Target="../tags/tag238.xml"/><Relationship Id="rId5" Type="http://schemas.openxmlformats.org/officeDocument/2006/relationships/tags" Target="../tags/tag237.xml"/><Relationship Id="rId4" Type="http://schemas.openxmlformats.org/officeDocument/2006/relationships/tags" Target="../tags/tag236.xml"/><Relationship Id="rId9" Type="http://schemas.openxmlformats.org/officeDocument/2006/relationships/chart" Target="../charts/chart4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8" Type="http://schemas.openxmlformats.org/officeDocument/2006/relationships/notesSlide" Target="../notesSlides/notesSlide38.xml"/><Relationship Id="rId3" Type="http://schemas.openxmlformats.org/officeDocument/2006/relationships/tags" Target="../tags/tag241.xml"/><Relationship Id="rId7" Type="http://schemas.openxmlformats.org/officeDocument/2006/relationships/slideLayout" Target="../slideLayouts/slideLayout9.xml"/><Relationship Id="rId2" Type="http://schemas.openxmlformats.org/officeDocument/2006/relationships/tags" Target="../tags/tag240.xml"/><Relationship Id="rId1" Type="http://schemas.openxmlformats.org/officeDocument/2006/relationships/tags" Target="../tags/tag239.xml"/><Relationship Id="rId6" Type="http://schemas.openxmlformats.org/officeDocument/2006/relationships/tags" Target="../tags/tag244.xml"/><Relationship Id="rId5" Type="http://schemas.openxmlformats.org/officeDocument/2006/relationships/tags" Target="../tags/tag243.xml"/><Relationship Id="rId4" Type="http://schemas.openxmlformats.org/officeDocument/2006/relationships/tags" Target="../tags/tag242.xml"/><Relationship Id="rId9" Type="http://schemas.openxmlformats.org/officeDocument/2006/relationships/chart" Target="../charts/chart48.xml"/></Relationships>
</file>

<file path=ppt/slides/_rels/slide51.xml.rels><?xml version="1.0" encoding="UTF-8" standalone="yes"?>
<Relationships xmlns="http://schemas.openxmlformats.org/package/2006/relationships"><Relationship Id="rId8" Type="http://schemas.openxmlformats.org/officeDocument/2006/relationships/tags" Target="../tags/tag252.xml"/><Relationship Id="rId13" Type="http://schemas.openxmlformats.org/officeDocument/2006/relationships/chart" Target="../charts/chart50.xml"/><Relationship Id="rId3" Type="http://schemas.openxmlformats.org/officeDocument/2006/relationships/tags" Target="../tags/tag247.xml"/><Relationship Id="rId7" Type="http://schemas.openxmlformats.org/officeDocument/2006/relationships/tags" Target="../tags/tag251.xml"/><Relationship Id="rId12" Type="http://schemas.openxmlformats.org/officeDocument/2006/relationships/chart" Target="../charts/chart49.xml"/><Relationship Id="rId2" Type="http://schemas.openxmlformats.org/officeDocument/2006/relationships/tags" Target="../tags/tag246.xml"/><Relationship Id="rId1" Type="http://schemas.openxmlformats.org/officeDocument/2006/relationships/tags" Target="../tags/tag245.xml"/><Relationship Id="rId6" Type="http://schemas.openxmlformats.org/officeDocument/2006/relationships/tags" Target="../tags/tag250.xml"/><Relationship Id="rId11" Type="http://schemas.openxmlformats.org/officeDocument/2006/relationships/notesSlide" Target="../notesSlides/notesSlide39.xml"/><Relationship Id="rId5" Type="http://schemas.openxmlformats.org/officeDocument/2006/relationships/tags" Target="../tags/tag249.xml"/><Relationship Id="rId10" Type="http://schemas.openxmlformats.org/officeDocument/2006/relationships/slideLayout" Target="../slideLayouts/slideLayout9.xml"/><Relationship Id="rId4" Type="http://schemas.openxmlformats.org/officeDocument/2006/relationships/tags" Target="../tags/tag248.xml"/><Relationship Id="rId9" Type="http://schemas.openxmlformats.org/officeDocument/2006/relationships/tags" Target="../tags/tag253.xml"/></Relationships>
</file>

<file path=ppt/slides/_rels/slide52.xml.rels><?xml version="1.0" encoding="UTF-8" standalone="yes"?>
<Relationships xmlns="http://schemas.openxmlformats.org/package/2006/relationships"><Relationship Id="rId8" Type="http://schemas.openxmlformats.org/officeDocument/2006/relationships/notesSlide" Target="../notesSlides/notesSlide40.xml"/><Relationship Id="rId3" Type="http://schemas.openxmlformats.org/officeDocument/2006/relationships/tags" Target="../tags/tag256.xml"/><Relationship Id="rId7" Type="http://schemas.openxmlformats.org/officeDocument/2006/relationships/slideLayout" Target="../slideLayouts/slideLayout9.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tags" Target="../tags/tag259.xml"/><Relationship Id="rId5" Type="http://schemas.openxmlformats.org/officeDocument/2006/relationships/tags" Target="../tags/tag258.xml"/><Relationship Id="rId4" Type="http://schemas.openxmlformats.org/officeDocument/2006/relationships/tags" Target="../tags/tag257.xml"/><Relationship Id="rId9" Type="http://schemas.openxmlformats.org/officeDocument/2006/relationships/chart" Target="../charts/chart51.xml"/></Relationships>
</file>

<file path=ppt/slides/_rels/slide53.xml.rels><?xml version="1.0" encoding="UTF-8" standalone="yes"?>
<Relationships xmlns="http://schemas.openxmlformats.org/package/2006/relationships"><Relationship Id="rId8" Type="http://schemas.openxmlformats.org/officeDocument/2006/relationships/tags" Target="../tags/tag267.xml"/><Relationship Id="rId13" Type="http://schemas.openxmlformats.org/officeDocument/2006/relationships/chart" Target="../charts/chart53.xml"/><Relationship Id="rId3" Type="http://schemas.openxmlformats.org/officeDocument/2006/relationships/tags" Target="../tags/tag262.xml"/><Relationship Id="rId7" Type="http://schemas.openxmlformats.org/officeDocument/2006/relationships/tags" Target="../tags/tag266.xml"/><Relationship Id="rId12" Type="http://schemas.openxmlformats.org/officeDocument/2006/relationships/chart" Target="../charts/chart52.xml"/><Relationship Id="rId2" Type="http://schemas.openxmlformats.org/officeDocument/2006/relationships/tags" Target="../tags/tag261.xml"/><Relationship Id="rId1" Type="http://schemas.openxmlformats.org/officeDocument/2006/relationships/tags" Target="../tags/tag260.xml"/><Relationship Id="rId6" Type="http://schemas.openxmlformats.org/officeDocument/2006/relationships/tags" Target="../tags/tag265.xml"/><Relationship Id="rId11" Type="http://schemas.openxmlformats.org/officeDocument/2006/relationships/notesSlide" Target="../notesSlides/notesSlide41.xml"/><Relationship Id="rId5" Type="http://schemas.openxmlformats.org/officeDocument/2006/relationships/tags" Target="../tags/tag264.xml"/><Relationship Id="rId10" Type="http://schemas.openxmlformats.org/officeDocument/2006/relationships/slideLayout" Target="../slideLayouts/slideLayout9.xml"/><Relationship Id="rId4" Type="http://schemas.openxmlformats.org/officeDocument/2006/relationships/tags" Target="../tags/tag263.xml"/><Relationship Id="rId9" Type="http://schemas.openxmlformats.org/officeDocument/2006/relationships/tags" Target="../tags/tag26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8" Type="http://schemas.openxmlformats.org/officeDocument/2006/relationships/notesSlide" Target="../notesSlides/notesSlide42.xml"/><Relationship Id="rId3" Type="http://schemas.openxmlformats.org/officeDocument/2006/relationships/tags" Target="../tags/tag271.xml"/><Relationship Id="rId7" Type="http://schemas.openxmlformats.org/officeDocument/2006/relationships/slideLayout" Target="../slideLayouts/slideLayout9.xml"/><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tags" Target="../tags/tag274.xml"/><Relationship Id="rId5" Type="http://schemas.openxmlformats.org/officeDocument/2006/relationships/tags" Target="../tags/tag273.xml"/><Relationship Id="rId4" Type="http://schemas.openxmlformats.org/officeDocument/2006/relationships/tags" Target="../tags/tag272.xml"/><Relationship Id="rId9" Type="http://schemas.openxmlformats.org/officeDocument/2006/relationships/chart" Target="../charts/chart54.xml"/></Relationships>
</file>

<file path=ppt/slides/_rels/slide56.xml.rels><?xml version="1.0" encoding="UTF-8" standalone="yes"?>
<Relationships xmlns="http://schemas.openxmlformats.org/package/2006/relationships"><Relationship Id="rId8" Type="http://schemas.openxmlformats.org/officeDocument/2006/relationships/tags" Target="../tags/tag282.xml"/><Relationship Id="rId3" Type="http://schemas.openxmlformats.org/officeDocument/2006/relationships/tags" Target="../tags/tag277.xml"/><Relationship Id="rId7" Type="http://schemas.openxmlformats.org/officeDocument/2006/relationships/tags" Target="../tags/tag281.xml"/><Relationship Id="rId12" Type="http://schemas.openxmlformats.org/officeDocument/2006/relationships/chart" Target="../charts/chart56.xml"/><Relationship Id="rId2" Type="http://schemas.openxmlformats.org/officeDocument/2006/relationships/tags" Target="../tags/tag276.xml"/><Relationship Id="rId1" Type="http://schemas.openxmlformats.org/officeDocument/2006/relationships/tags" Target="../tags/tag275.xml"/><Relationship Id="rId6" Type="http://schemas.openxmlformats.org/officeDocument/2006/relationships/tags" Target="../tags/tag280.xml"/><Relationship Id="rId11" Type="http://schemas.openxmlformats.org/officeDocument/2006/relationships/chart" Target="../charts/chart55.xml"/><Relationship Id="rId5" Type="http://schemas.openxmlformats.org/officeDocument/2006/relationships/tags" Target="../tags/tag279.xml"/><Relationship Id="rId10" Type="http://schemas.openxmlformats.org/officeDocument/2006/relationships/notesSlide" Target="../notesSlides/notesSlide43.xml"/><Relationship Id="rId4" Type="http://schemas.openxmlformats.org/officeDocument/2006/relationships/tags" Target="../tags/tag278.xml"/><Relationship Id="rId9"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8" Type="http://schemas.openxmlformats.org/officeDocument/2006/relationships/tags" Target="../tags/tag290.xml"/><Relationship Id="rId13" Type="http://schemas.openxmlformats.org/officeDocument/2006/relationships/chart" Target="../charts/chart58.xml"/><Relationship Id="rId3" Type="http://schemas.openxmlformats.org/officeDocument/2006/relationships/tags" Target="../tags/tag285.xml"/><Relationship Id="rId7" Type="http://schemas.openxmlformats.org/officeDocument/2006/relationships/tags" Target="../tags/tag289.xml"/><Relationship Id="rId12" Type="http://schemas.openxmlformats.org/officeDocument/2006/relationships/chart" Target="../charts/chart57.xml"/><Relationship Id="rId2" Type="http://schemas.openxmlformats.org/officeDocument/2006/relationships/tags" Target="../tags/tag284.xml"/><Relationship Id="rId1" Type="http://schemas.openxmlformats.org/officeDocument/2006/relationships/tags" Target="../tags/tag283.xml"/><Relationship Id="rId6" Type="http://schemas.openxmlformats.org/officeDocument/2006/relationships/tags" Target="../tags/tag288.xml"/><Relationship Id="rId11" Type="http://schemas.openxmlformats.org/officeDocument/2006/relationships/notesSlide" Target="../notesSlides/notesSlide44.xml"/><Relationship Id="rId5" Type="http://schemas.openxmlformats.org/officeDocument/2006/relationships/tags" Target="../tags/tag287.xml"/><Relationship Id="rId10" Type="http://schemas.openxmlformats.org/officeDocument/2006/relationships/slideLayout" Target="../slideLayouts/slideLayout9.xml"/><Relationship Id="rId4" Type="http://schemas.openxmlformats.org/officeDocument/2006/relationships/tags" Target="../tags/tag286.xml"/><Relationship Id="rId9" Type="http://schemas.openxmlformats.org/officeDocument/2006/relationships/tags" Target="../tags/tag291.xml"/></Relationships>
</file>

<file path=ppt/slides/_rels/slide58.xml.rels><?xml version="1.0" encoding="UTF-8" standalone="yes"?>
<Relationships xmlns="http://schemas.openxmlformats.org/package/2006/relationships"><Relationship Id="rId8" Type="http://schemas.openxmlformats.org/officeDocument/2006/relationships/notesSlide" Target="../notesSlides/notesSlide45.xml"/><Relationship Id="rId3" Type="http://schemas.openxmlformats.org/officeDocument/2006/relationships/tags" Target="../tags/tag294.xml"/><Relationship Id="rId7" Type="http://schemas.openxmlformats.org/officeDocument/2006/relationships/slideLayout" Target="../slideLayouts/slideLayout9.xml"/><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tags" Target="../tags/tag297.xml"/><Relationship Id="rId5" Type="http://schemas.openxmlformats.org/officeDocument/2006/relationships/tags" Target="../tags/tag296.xml"/><Relationship Id="rId4" Type="http://schemas.openxmlformats.org/officeDocument/2006/relationships/tags" Target="../tags/tag295.xml"/><Relationship Id="rId9" Type="http://schemas.openxmlformats.org/officeDocument/2006/relationships/chart" Target="../charts/chart59.xml"/></Relationships>
</file>

<file path=ppt/slides/_rels/slide59.xml.rels><?xml version="1.0" encoding="UTF-8" standalone="yes"?>
<Relationships xmlns="http://schemas.openxmlformats.org/package/2006/relationships"><Relationship Id="rId8" Type="http://schemas.openxmlformats.org/officeDocument/2006/relationships/tags" Target="../tags/tag305.xml"/><Relationship Id="rId13" Type="http://schemas.openxmlformats.org/officeDocument/2006/relationships/chart" Target="../charts/chart61.xml"/><Relationship Id="rId3" Type="http://schemas.openxmlformats.org/officeDocument/2006/relationships/tags" Target="../tags/tag300.xml"/><Relationship Id="rId7" Type="http://schemas.openxmlformats.org/officeDocument/2006/relationships/tags" Target="../tags/tag304.xml"/><Relationship Id="rId12" Type="http://schemas.openxmlformats.org/officeDocument/2006/relationships/chart" Target="../charts/chart60.xml"/><Relationship Id="rId2" Type="http://schemas.openxmlformats.org/officeDocument/2006/relationships/tags" Target="../tags/tag299.xml"/><Relationship Id="rId1" Type="http://schemas.openxmlformats.org/officeDocument/2006/relationships/tags" Target="../tags/tag298.xml"/><Relationship Id="rId6" Type="http://schemas.openxmlformats.org/officeDocument/2006/relationships/tags" Target="../tags/tag303.xml"/><Relationship Id="rId11" Type="http://schemas.openxmlformats.org/officeDocument/2006/relationships/notesSlide" Target="../notesSlides/notesSlide46.xml"/><Relationship Id="rId5" Type="http://schemas.openxmlformats.org/officeDocument/2006/relationships/tags" Target="../tags/tag302.xml"/><Relationship Id="rId10" Type="http://schemas.openxmlformats.org/officeDocument/2006/relationships/slideLayout" Target="../slideLayouts/slideLayout9.xml"/><Relationship Id="rId4" Type="http://schemas.openxmlformats.org/officeDocument/2006/relationships/tags" Target="../tags/tag301.xml"/><Relationship Id="rId9" Type="http://schemas.openxmlformats.org/officeDocument/2006/relationships/tags" Target="../tags/tag30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8" Type="http://schemas.openxmlformats.org/officeDocument/2006/relationships/chart" Target="../charts/chart62.xml"/><Relationship Id="rId3" Type="http://schemas.openxmlformats.org/officeDocument/2006/relationships/tags" Target="../tags/tag309.xml"/><Relationship Id="rId7" Type="http://schemas.openxmlformats.org/officeDocument/2006/relationships/notesSlide" Target="../notesSlides/notesSlide47.xml"/><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10.xml"/><Relationship Id="rId5" Type="http://schemas.openxmlformats.org/officeDocument/2006/relationships/tags" Target="../tags/tag311.xml"/><Relationship Id="rId4" Type="http://schemas.openxmlformats.org/officeDocument/2006/relationships/tags" Target="../tags/tag310.xml"/></Relationships>
</file>

<file path=ppt/slides/_rels/slide62.xml.rels><?xml version="1.0" encoding="UTF-8" standalone="yes"?>
<Relationships xmlns="http://schemas.openxmlformats.org/package/2006/relationships"><Relationship Id="rId8" Type="http://schemas.openxmlformats.org/officeDocument/2006/relationships/chart" Target="../charts/chart63.xml"/><Relationship Id="rId3" Type="http://schemas.openxmlformats.org/officeDocument/2006/relationships/tags" Target="../tags/tag314.xml"/><Relationship Id="rId7" Type="http://schemas.openxmlformats.org/officeDocument/2006/relationships/notesSlide" Target="../notesSlides/notesSlide48.xml"/><Relationship Id="rId2" Type="http://schemas.openxmlformats.org/officeDocument/2006/relationships/tags" Target="../tags/tag313.xml"/><Relationship Id="rId1" Type="http://schemas.openxmlformats.org/officeDocument/2006/relationships/tags" Target="../tags/tag312.xml"/><Relationship Id="rId6" Type="http://schemas.openxmlformats.org/officeDocument/2006/relationships/slideLayout" Target="../slideLayouts/slideLayout10.xml"/><Relationship Id="rId5" Type="http://schemas.openxmlformats.org/officeDocument/2006/relationships/tags" Target="../tags/tag316.xml"/><Relationship Id="rId4" Type="http://schemas.openxmlformats.org/officeDocument/2006/relationships/tags" Target="../tags/tag315.xml"/></Relationships>
</file>

<file path=ppt/slides/_rels/slide63.xml.rels><?xml version="1.0" encoding="UTF-8" standalone="yes"?>
<Relationships xmlns="http://schemas.openxmlformats.org/package/2006/relationships"><Relationship Id="rId8" Type="http://schemas.openxmlformats.org/officeDocument/2006/relationships/chart" Target="../charts/chart64.xml"/><Relationship Id="rId3" Type="http://schemas.openxmlformats.org/officeDocument/2006/relationships/tags" Target="../tags/tag319.xml"/><Relationship Id="rId7" Type="http://schemas.openxmlformats.org/officeDocument/2006/relationships/notesSlide" Target="../notesSlides/notesSlide49.xml"/><Relationship Id="rId2" Type="http://schemas.openxmlformats.org/officeDocument/2006/relationships/tags" Target="../tags/tag318.xml"/><Relationship Id="rId1" Type="http://schemas.openxmlformats.org/officeDocument/2006/relationships/tags" Target="../tags/tag317.xml"/><Relationship Id="rId6" Type="http://schemas.openxmlformats.org/officeDocument/2006/relationships/slideLayout" Target="../slideLayouts/slideLayout10.xml"/><Relationship Id="rId5" Type="http://schemas.openxmlformats.org/officeDocument/2006/relationships/tags" Target="../tags/tag321.xml"/><Relationship Id="rId4" Type="http://schemas.openxmlformats.org/officeDocument/2006/relationships/tags" Target="../tags/tag320.xml"/></Relationships>
</file>

<file path=ppt/slides/_rels/slide64.xml.rels><?xml version="1.0" encoding="UTF-8" standalone="yes"?>
<Relationships xmlns="http://schemas.openxmlformats.org/package/2006/relationships"><Relationship Id="rId3" Type="http://schemas.openxmlformats.org/officeDocument/2006/relationships/tags" Target="../tags/tag324.xml"/><Relationship Id="rId2" Type="http://schemas.openxmlformats.org/officeDocument/2006/relationships/tags" Target="../tags/tag323.xml"/><Relationship Id="rId1" Type="http://schemas.openxmlformats.org/officeDocument/2006/relationships/tags" Target="../tags/tag322.xml"/><Relationship Id="rId6" Type="http://schemas.openxmlformats.org/officeDocument/2006/relationships/chart" Target="../charts/chart65.xml"/><Relationship Id="rId5" Type="http://schemas.openxmlformats.org/officeDocument/2006/relationships/notesSlide" Target="../notesSlides/notesSlide50.xml"/><Relationship Id="rId4"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8" Type="http://schemas.openxmlformats.org/officeDocument/2006/relationships/chart" Target="../charts/chart66.xml"/><Relationship Id="rId3" Type="http://schemas.openxmlformats.org/officeDocument/2006/relationships/tags" Target="../tags/tag327.xml"/><Relationship Id="rId7" Type="http://schemas.openxmlformats.org/officeDocument/2006/relationships/notesSlide" Target="../notesSlides/notesSlide51.xml"/><Relationship Id="rId2" Type="http://schemas.openxmlformats.org/officeDocument/2006/relationships/tags" Target="../tags/tag326.xml"/><Relationship Id="rId1" Type="http://schemas.openxmlformats.org/officeDocument/2006/relationships/tags" Target="../tags/tag325.xml"/><Relationship Id="rId6" Type="http://schemas.openxmlformats.org/officeDocument/2006/relationships/slideLayout" Target="../slideLayouts/slideLayout9.xml"/><Relationship Id="rId5" Type="http://schemas.openxmlformats.org/officeDocument/2006/relationships/tags" Target="../tags/tag329.xml"/><Relationship Id="rId4" Type="http://schemas.openxmlformats.org/officeDocument/2006/relationships/tags" Target="../tags/tag328.xml"/></Relationships>
</file>

<file path=ppt/slides/_rels/slide66.xml.rels><?xml version="1.0" encoding="UTF-8" standalone="yes"?>
<Relationships xmlns="http://schemas.openxmlformats.org/package/2006/relationships"><Relationship Id="rId8" Type="http://schemas.openxmlformats.org/officeDocument/2006/relationships/chart" Target="../charts/chart67.xml"/><Relationship Id="rId3" Type="http://schemas.openxmlformats.org/officeDocument/2006/relationships/tags" Target="../tags/tag332.xml"/><Relationship Id="rId7" Type="http://schemas.openxmlformats.org/officeDocument/2006/relationships/notesSlide" Target="../notesSlides/notesSlide52.xml"/><Relationship Id="rId2" Type="http://schemas.openxmlformats.org/officeDocument/2006/relationships/tags" Target="../tags/tag331.xml"/><Relationship Id="rId1" Type="http://schemas.openxmlformats.org/officeDocument/2006/relationships/tags" Target="../tags/tag330.xml"/><Relationship Id="rId6" Type="http://schemas.openxmlformats.org/officeDocument/2006/relationships/slideLayout" Target="../slideLayouts/slideLayout9.xml"/><Relationship Id="rId5" Type="http://schemas.openxmlformats.org/officeDocument/2006/relationships/tags" Target="../tags/tag334.xml"/><Relationship Id="rId4" Type="http://schemas.openxmlformats.org/officeDocument/2006/relationships/tags" Target="../tags/tag33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68.xml.rels><?xml version="1.0" encoding="UTF-8" standalone="yes"?>
<Relationships xmlns="http://schemas.openxmlformats.org/package/2006/relationships"><Relationship Id="rId8" Type="http://schemas.openxmlformats.org/officeDocument/2006/relationships/chart" Target="../charts/chart68.xml"/><Relationship Id="rId3" Type="http://schemas.openxmlformats.org/officeDocument/2006/relationships/tags" Target="../tags/tag337.xml"/><Relationship Id="rId7" Type="http://schemas.openxmlformats.org/officeDocument/2006/relationships/notesSlide" Target="../notesSlides/notesSlide53.xml"/><Relationship Id="rId2" Type="http://schemas.openxmlformats.org/officeDocument/2006/relationships/tags" Target="../tags/tag336.xml"/><Relationship Id="rId1" Type="http://schemas.openxmlformats.org/officeDocument/2006/relationships/tags" Target="../tags/tag335.xml"/><Relationship Id="rId6" Type="http://schemas.openxmlformats.org/officeDocument/2006/relationships/slideLayout" Target="../slideLayouts/slideLayout10.xml"/><Relationship Id="rId5" Type="http://schemas.openxmlformats.org/officeDocument/2006/relationships/tags" Target="../tags/tag339.xml"/><Relationship Id="rId4" Type="http://schemas.openxmlformats.org/officeDocument/2006/relationships/tags" Target="../tags/tag338.xml"/></Relationships>
</file>

<file path=ppt/slides/_rels/slide69.xml.rels><?xml version="1.0" encoding="UTF-8" standalone="yes"?>
<Relationships xmlns="http://schemas.openxmlformats.org/package/2006/relationships"><Relationship Id="rId8" Type="http://schemas.openxmlformats.org/officeDocument/2006/relationships/tags" Target="../tags/tag347.xml"/><Relationship Id="rId3" Type="http://schemas.openxmlformats.org/officeDocument/2006/relationships/tags" Target="../tags/tag342.xml"/><Relationship Id="rId7" Type="http://schemas.openxmlformats.org/officeDocument/2006/relationships/tags" Target="../tags/tag346.xml"/><Relationship Id="rId12" Type="http://schemas.openxmlformats.org/officeDocument/2006/relationships/chart" Target="../charts/chart70.xml"/><Relationship Id="rId2" Type="http://schemas.openxmlformats.org/officeDocument/2006/relationships/tags" Target="../tags/tag341.xml"/><Relationship Id="rId1" Type="http://schemas.openxmlformats.org/officeDocument/2006/relationships/tags" Target="../tags/tag340.xml"/><Relationship Id="rId6" Type="http://schemas.openxmlformats.org/officeDocument/2006/relationships/tags" Target="../tags/tag345.xml"/><Relationship Id="rId11" Type="http://schemas.openxmlformats.org/officeDocument/2006/relationships/chart" Target="../charts/chart69.xml"/><Relationship Id="rId5" Type="http://schemas.openxmlformats.org/officeDocument/2006/relationships/tags" Target="../tags/tag344.xml"/><Relationship Id="rId10" Type="http://schemas.openxmlformats.org/officeDocument/2006/relationships/notesSlide" Target="../notesSlides/notesSlide54.xml"/><Relationship Id="rId4" Type="http://schemas.openxmlformats.org/officeDocument/2006/relationships/tags" Target="../tags/tag343.xml"/><Relationship Id="rId9"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3" Type="http://schemas.openxmlformats.org/officeDocument/2006/relationships/tags" Target="../tags/tag350.xml"/><Relationship Id="rId7" Type="http://schemas.openxmlformats.org/officeDocument/2006/relationships/chart" Target="../charts/chart71.xml"/><Relationship Id="rId2" Type="http://schemas.openxmlformats.org/officeDocument/2006/relationships/tags" Target="../tags/tag349.xml"/><Relationship Id="rId1" Type="http://schemas.openxmlformats.org/officeDocument/2006/relationships/tags" Target="../tags/tag348.xml"/><Relationship Id="rId6" Type="http://schemas.openxmlformats.org/officeDocument/2006/relationships/notesSlide" Target="../notesSlides/notesSlide55.xml"/><Relationship Id="rId5" Type="http://schemas.openxmlformats.org/officeDocument/2006/relationships/slideLayout" Target="../slideLayouts/slideLayout10.xml"/><Relationship Id="rId4" Type="http://schemas.openxmlformats.org/officeDocument/2006/relationships/tags" Target="../tags/tag35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8" Type="http://schemas.openxmlformats.org/officeDocument/2006/relationships/notesSlide" Target="../notesSlides/notesSlide56.xml"/><Relationship Id="rId3" Type="http://schemas.openxmlformats.org/officeDocument/2006/relationships/tags" Target="../tags/tag354.xml"/><Relationship Id="rId7" Type="http://schemas.openxmlformats.org/officeDocument/2006/relationships/slideLayout" Target="../slideLayouts/slideLayout10.xml"/><Relationship Id="rId2" Type="http://schemas.openxmlformats.org/officeDocument/2006/relationships/tags" Target="../tags/tag353.xml"/><Relationship Id="rId1" Type="http://schemas.openxmlformats.org/officeDocument/2006/relationships/tags" Target="../tags/tag352.xml"/><Relationship Id="rId6" Type="http://schemas.openxmlformats.org/officeDocument/2006/relationships/tags" Target="../tags/tag357.xml"/><Relationship Id="rId5" Type="http://schemas.openxmlformats.org/officeDocument/2006/relationships/tags" Target="../tags/tag356.xml"/><Relationship Id="rId4" Type="http://schemas.openxmlformats.org/officeDocument/2006/relationships/tags" Target="../tags/tag355.xml"/><Relationship Id="rId9" Type="http://schemas.openxmlformats.org/officeDocument/2006/relationships/chart" Target="../charts/chart72.xml"/></Relationships>
</file>

<file path=ppt/slides/_rels/slide73.xml.rels><?xml version="1.0" encoding="UTF-8" standalone="yes"?>
<Relationships xmlns="http://schemas.openxmlformats.org/package/2006/relationships"><Relationship Id="rId8" Type="http://schemas.openxmlformats.org/officeDocument/2006/relationships/tags" Target="../tags/tag365.xml"/><Relationship Id="rId3" Type="http://schemas.openxmlformats.org/officeDocument/2006/relationships/tags" Target="../tags/tag360.xml"/><Relationship Id="rId7" Type="http://schemas.openxmlformats.org/officeDocument/2006/relationships/tags" Target="../tags/tag364.xml"/><Relationship Id="rId12" Type="http://schemas.openxmlformats.org/officeDocument/2006/relationships/chart" Target="../charts/chart74.xml"/><Relationship Id="rId2" Type="http://schemas.openxmlformats.org/officeDocument/2006/relationships/tags" Target="../tags/tag359.xml"/><Relationship Id="rId1" Type="http://schemas.openxmlformats.org/officeDocument/2006/relationships/tags" Target="../tags/tag358.xml"/><Relationship Id="rId6" Type="http://schemas.openxmlformats.org/officeDocument/2006/relationships/tags" Target="../tags/tag363.xml"/><Relationship Id="rId11" Type="http://schemas.openxmlformats.org/officeDocument/2006/relationships/chart" Target="../charts/chart73.xml"/><Relationship Id="rId5" Type="http://schemas.openxmlformats.org/officeDocument/2006/relationships/tags" Target="../tags/tag362.xml"/><Relationship Id="rId10" Type="http://schemas.openxmlformats.org/officeDocument/2006/relationships/notesSlide" Target="../notesSlides/notesSlide57.xml"/><Relationship Id="rId4" Type="http://schemas.openxmlformats.org/officeDocument/2006/relationships/tags" Target="../tags/tag361.xml"/><Relationship Id="rId9" Type="http://schemas.openxmlformats.org/officeDocument/2006/relationships/slideLayout" Target="../slideLayouts/slideLayout10.xml"/></Relationships>
</file>

<file path=ppt/slides/_rels/slide74.xml.rels><?xml version="1.0" encoding="UTF-8" standalone="yes"?>
<Relationships xmlns="http://schemas.openxmlformats.org/package/2006/relationships"><Relationship Id="rId8" Type="http://schemas.openxmlformats.org/officeDocument/2006/relationships/tags" Target="../tags/tag373.xml"/><Relationship Id="rId13" Type="http://schemas.openxmlformats.org/officeDocument/2006/relationships/chart" Target="../charts/chart75.xml"/><Relationship Id="rId3" Type="http://schemas.openxmlformats.org/officeDocument/2006/relationships/tags" Target="../tags/tag368.xml"/><Relationship Id="rId7" Type="http://schemas.openxmlformats.org/officeDocument/2006/relationships/tags" Target="../tags/tag372.xml"/><Relationship Id="rId12" Type="http://schemas.openxmlformats.org/officeDocument/2006/relationships/notesSlide" Target="../notesSlides/notesSlide58.xml"/><Relationship Id="rId2" Type="http://schemas.openxmlformats.org/officeDocument/2006/relationships/tags" Target="../tags/tag367.xml"/><Relationship Id="rId1" Type="http://schemas.openxmlformats.org/officeDocument/2006/relationships/tags" Target="../tags/tag366.xml"/><Relationship Id="rId6" Type="http://schemas.openxmlformats.org/officeDocument/2006/relationships/tags" Target="../tags/tag371.xml"/><Relationship Id="rId11" Type="http://schemas.openxmlformats.org/officeDocument/2006/relationships/slideLayout" Target="../slideLayouts/slideLayout10.xml"/><Relationship Id="rId5" Type="http://schemas.openxmlformats.org/officeDocument/2006/relationships/tags" Target="../tags/tag370.xml"/><Relationship Id="rId10" Type="http://schemas.openxmlformats.org/officeDocument/2006/relationships/tags" Target="../tags/tag375.xml"/><Relationship Id="rId4" Type="http://schemas.openxmlformats.org/officeDocument/2006/relationships/tags" Target="../tags/tag369.xml"/><Relationship Id="rId9" Type="http://schemas.openxmlformats.org/officeDocument/2006/relationships/tags" Target="../tags/tag374.xml"/><Relationship Id="rId14" Type="http://schemas.openxmlformats.org/officeDocument/2006/relationships/chart" Target="../charts/chart76.xml"/></Relationships>
</file>

<file path=ppt/slides/_rels/slide75.xml.rels><?xml version="1.0" encoding="UTF-8" standalone="yes"?>
<Relationships xmlns="http://schemas.openxmlformats.org/package/2006/relationships"><Relationship Id="rId8" Type="http://schemas.openxmlformats.org/officeDocument/2006/relationships/tags" Target="../tags/tag383.xml"/><Relationship Id="rId13" Type="http://schemas.openxmlformats.org/officeDocument/2006/relationships/chart" Target="../charts/chart78.xml"/><Relationship Id="rId3" Type="http://schemas.openxmlformats.org/officeDocument/2006/relationships/tags" Target="../tags/tag378.xml"/><Relationship Id="rId7" Type="http://schemas.openxmlformats.org/officeDocument/2006/relationships/tags" Target="../tags/tag382.xml"/><Relationship Id="rId12" Type="http://schemas.openxmlformats.org/officeDocument/2006/relationships/chart" Target="../charts/chart77.xml"/><Relationship Id="rId2" Type="http://schemas.openxmlformats.org/officeDocument/2006/relationships/tags" Target="../tags/tag377.xml"/><Relationship Id="rId1" Type="http://schemas.openxmlformats.org/officeDocument/2006/relationships/tags" Target="../tags/tag376.xml"/><Relationship Id="rId6" Type="http://schemas.openxmlformats.org/officeDocument/2006/relationships/tags" Target="../tags/tag381.xml"/><Relationship Id="rId11" Type="http://schemas.openxmlformats.org/officeDocument/2006/relationships/notesSlide" Target="../notesSlides/notesSlide59.xml"/><Relationship Id="rId5" Type="http://schemas.openxmlformats.org/officeDocument/2006/relationships/tags" Target="../tags/tag380.xml"/><Relationship Id="rId10" Type="http://schemas.openxmlformats.org/officeDocument/2006/relationships/slideLayout" Target="../slideLayouts/slideLayout10.xml"/><Relationship Id="rId4" Type="http://schemas.openxmlformats.org/officeDocument/2006/relationships/tags" Target="../tags/tag379.xml"/><Relationship Id="rId9" Type="http://schemas.openxmlformats.org/officeDocument/2006/relationships/tags" Target="../tags/tag384.xml"/></Relationships>
</file>

<file path=ppt/slides/_rels/slide76.xml.rels><?xml version="1.0" encoding="UTF-8" standalone="yes"?>
<Relationships xmlns="http://schemas.openxmlformats.org/package/2006/relationships"><Relationship Id="rId8" Type="http://schemas.openxmlformats.org/officeDocument/2006/relationships/tags" Target="../tags/tag392.xml"/><Relationship Id="rId13" Type="http://schemas.openxmlformats.org/officeDocument/2006/relationships/chart" Target="../charts/chart79.xml"/><Relationship Id="rId3" Type="http://schemas.openxmlformats.org/officeDocument/2006/relationships/tags" Target="../tags/tag387.xml"/><Relationship Id="rId7" Type="http://schemas.openxmlformats.org/officeDocument/2006/relationships/tags" Target="../tags/tag391.xml"/><Relationship Id="rId12" Type="http://schemas.openxmlformats.org/officeDocument/2006/relationships/notesSlide" Target="../notesSlides/notesSlide60.xml"/><Relationship Id="rId2" Type="http://schemas.openxmlformats.org/officeDocument/2006/relationships/tags" Target="../tags/tag386.xml"/><Relationship Id="rId1" Type="http://schemas.openxmlformats.org/officeDocument/2006/relationships/tags" Target="../tags/tag385.xml"/><Relationship Id="rId6" Type="http://schemas.openxmlformats.org/officeDocument/2006/relationships/tags" Target="../tags/tag390.xml"/><Relationship Id="rId11" Type="http://schemas.openxmlformats.org/officeDocument/2006/relationships/slideLayout" Target="../slideLayouts/slideLayout10.xml"/><Relationship Id="rId5" Type="http://schemas.openxmlformats.org/officeDocument/2006/relationships/tags" Target="../tags/tag389.xml"/><Relationship Id="rId10" Type="http://schemas.openxmlformats.org/officeDocument/2006/relationships/tags" Target="../tags/tag394.xml"/><Relationship Id="rId4" Type="http://schemas.openxmlformats.org/officeDocument/2006/relationships/tags" Target="../tags/tag388.xml"/><Relationship Id="rId9" Type="http://schemas.openxmlformats.org/officeDocument/2006/relationships/tags" Target="../tags/tag393.xml"/><Relationship Id="rId14" Type="http://schemas.openxmlformats.org/officeDocument/2006/relationships/chart" Target="../charts/chart80.xml"/></Relationships>
</file>

<file path=ppt/slides/_rels/slide77.xml.rels><?xml version="1.0" encoding="UTF-8" standalone="yes"?>
<Relationships xmlns="http://schemas.openxmlformats.org/package/2006/relationships"><Relationship Id="rId8" Type="http://schemas.openxmlformats.org/officeDocument/2006/relationships/notesSlide" Target="../notesSlides/notesSlide61.xml"/><Relationship Id="rId3" Type="http://schemas.openxmlformats.org/officeDocument/2006/relationships/tags" Target="../tags/tag397.xml"/><Relationship Id="rId7" Type="http://schemas.openxmlformats.org/officeDocument/2006/relationships/slideLayout" Target="../slideLayouts/slideLayout10.xml"/><Relationship Id="rId2" Type="http://schemas.openxmlformats.org/officeDocument/2006/relationships/tags" Target="../tags/tag396.xml"/><Relationship Id="rId1" Type="http://schemas.openxmlformats.org/officeDocument/2006/relationships/tags" Target="../tags/tag395.xml"/><Relationship Id="rId6" Type="http://schemas.openxmlformats.org/officeDocument/2006/relationships/tags" Target="../tags/tag400.xml"/><Relationship Id="rId5" Type="http://schemas.openxmlformats.org/officeDocument/2006/relationships/tags" Target="../tags/tag399.xml"/><Relationship Id="rId4" Type="http://schemas.openxmlformats.org/officeDocument/2006/relationships/tags" Target="../tags/tag398.xml"/><Relationship Id="rId9" Type="http://schemas.openxmlformats.org/officeDocument/2006/relationships/chart" Target="../charts/chart8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9.xml.rels><?xml version="1.0" encoding="UTF-8" standalone="yes"?>
<Relationships xmlns="http://schemas.openxmlformats.org/package/2006/relationships"><Relationship Id="rId8" Type="http://schemas.openxmlformats.org/officeDocument/2006/relationships/chart" Target="../charts/chart82.xml"/><Relationship Id="rId3" Type="http://schemas.openxmlformats.org/officeDocument/2006/relationships/tags" Target="../tags/tag403.xml"/><Relationship Id="rId7" Type="http://schemas.openxmlformats.org/officeDocument/2006/relationships/notesSlide" Target="../notesSlides/notesSlide62.xml"/><Relationship Id="rId2" Type="http://schemas.openxmlformats.org/officeDocument/2006/relationships/tags" Target="../tags/tag402.xml"/><Relationship Id="rId1" Type="http://schemas.openxmlformats.org/officeDocument/2006/relationships/tags" Target="../tags/tag401.xml"/><Relationship Id="rId6" Type="http://schemas.openxmlformats.org/officeDocument/2006/relationships/slideLayout" Target="../slideLayouts/slideLayout10.xml"/><Relationship Id="rId5" Type="http://schemas.openxmlformats.org/officeDocument/2006/relationships/tags" Target="../tags/tag405.xml"/><Relationship Id="rId4" Type="http://schemas.openxmlformats.org/officeDocument/2006/relationships/tags" Target="../tags/tag404.xml"/></Relationships>
</file>

<file path=ppt/slides/_rels/slide8.xml.rels><?xml version="1.0" encoding="UTF-8" standalone="yes"?>
<Relationships xmlns="http://schemas.openxmlformats.org/package/2006/relationships"><Relationship Id="rId8" Type="http://schemas.openxmlformats.org/officeDocument/2006/relationships/notesSlide" Target="../notesSlides/notesSlide4.xml"/><Relationship Id="rId3" Type="http://schemas.openxmlformats.org/officeDocument/2006/relationships/tags" Target="../tags/tag7.xml"/><Relationship Id="rId7" Type="http://schemas.openxmlformats.org/officeDocument/2006/relationships/slideLayout" Target="../slideLayouts/slideLayout8.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9" Type="http://schemas.openxmlformats.org/officeDocument/2006/relationships/chart" Target="../charts/chart1.xml"/></Relationships>
</file>

<file path=ppt/slides/_rels/slide80.xml.rels><?xml version="1.0" encoding="UTF-8" standalone="yes"?>
<Relationships xmlns="http://schemas.openxmlformats.org/package/2006/relationships"><Relationship Id="rId8" Type="http://schemas.openxmlformats.org/officeDocument/2006/relationships/chart" Target="../charts/chart83.xml"/><Relationship Id="rId3" Type="http://schemas.openxmlformats.org/officeDocument/2006/relationships/tags" Target="../tags/tag408.xml"/><Relationship Id="rId7" Type="http://schemas.openxmlformats.org/officeDocument/2006/relationships/notesSlide" Target="../notesSlides/notesSlide63.xml"/><Relationship Id="rId2" Type="http://schemas.openxmlformats.org/officeDocument/2006/relationships/tags" Target="../tags/tag407.xml"/><Relationship Id="rId1" Type="http://schemas.openxmlformats.org/officeDocument/2006/relationships/tags" Target="../tags/tag406.xml"/><Relationship Id="rId6" Type="http://schemas.openxmlformats.org/officeDocument/2006/relationships/slideLayout" Target="../slideLayouts/slideLayout10.xml"/><Relationship Id="rId5" Type="http://schemas.openxmlformats.org/officeDocument/2006/relationships/tags" Target="../tags/tag410.xml"/><Relationship Id="rId4" Type="http://schemas.openxmlformats.org/officeDocument/2006/relationships/tags" Target="../tags/tag409.xml"/></Relationships>
</file>

<file path=ppt/slides/_rels/slide81.xml.rels><?xml version="1.0" encoding="UTF-8" standalone="yes"?>
<Relationships xmlns="http://schemas.openxmlformats.org/package/2006/relationships"><Relationship Id="rId8" Type="http://schemas.openxmlformats.org/officeDocument/2006/relationships/tags" Target="../tags/tag418.xml"/><Relationship Id="rId3" Type="http://schemas.openxmlformats.org/officeDocument/2006/relationships/tags" Target="../tags/tag413.xml"/><Relationship Id="rId7" Type="http://schemas.openxmlformats.org/officeDocument/2006/relationships/tags" Target="../tags/tag417.xml"/><Relationship Id="rId12" Type="http://schemas.openxmlformats.org/officeDocument/2006/relationships/chart" Target="../charts/chart85.xml"/><Relationship Id="rId2" Type="http://schemas.openxmlformats.org/officeDocument/2006/relationships/tags" Target="../tags/tag412.xml"/><Relationship Id="rId1" Type="http://schemas.openxmlformats.org/officeDocument/2006/relationships/tags" Target="../tags/tag411.xml"/><Relationship Id="rId6" Type="http://schemas.openxmlformats.org/officeDocument/2006/relationships/tags" Target="../tags/tag416.xml"/><Relationship Id="rId11" Type="http://schemas.openxmlformats.org/officeDocument/2006/relationships/chart" Target="../charts/chart84.xml"/><Relationship Id="rId5" Type="http://schemas.openxmlformats.org/officeDocument/2006/relationships/tags" Target="../tags/tag415.xml"/><Relationship Id="rId10" Type="http://schemas.openxmlformats.org/officeDocument/2006/relationships/notesSlide" Target="../notesSlides/notesSlide64.xml"/><Relationship Id="rId4" Type="http://schemas.openxmlformats.org/officeDocument/2006/relationships/tags" Target="../tags/tag414.xml"/><Relationship Id="rId9"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8" Type="http://schemas.openxmlformats.org/officeDocument/2006/relationships/chart" Target="../charts/chart86.xml"/><Relationship Id="rId3" Type="http://schemas.openxmlformats.org/officeDocument/2006/relationships/tags" Target="../tags/tag421.xml"/><Relationship Id="rId7" Type="http://schemas.openxmlformats.org/officeDocument/2006/relationships/notesSlide" Target="../notesSlides/notesSlide65.xml"/><Relationship Id="rId2" Type="http://schemas.openxmlformats.org/officeDocument/2006/relationships/tags" Target="../tags/tag420.xml"/><Relationship Id="rId1" Type="http://schemas.openxmlformats.org/officeDocument/2006/relationships/tags" Target="../tags/tag419.xml"/><Relationship Id="rId6" Type="http://schemas.openxmlformats.org/officeDocument/2006/relationships/slideLayout" Target="../slideLayouts/slideLayout10.xml"/><Relationship Id="rId5" Type="http://schemas.openxmlformats.org/officeDocument/2006/relationships/tags" Target="../tags/tag423.xml"/><Relationship Id="rId4" Type="http://schemas.openxmlformats.org/officeDocument/2006/relationships/tags" Target="../tags/tag422.xml"/></Relationships>
</file>

<file path=ppt/slides/_rels/slide83.xml.rels><?xml version="1.0" encoding="UTF-8" standalone="yes"?>
<Relationships xmlns="http://schemas.openxmlformats.org/package/2006/relationships"><Relationship Id="rId8" Type="http://schemas.openxmlformats.org/officeDocument/2006/relationships/chart" Target="../charts/chart87.xml"/><Relationship Id="rId3" Type="http://schemas.openxmlformats.org/officeDocument/2006/relationships/tags" Target="../tags/tag426.xml"/><Relationship Id="rId7" Type="http://schemas.openxmlformats.org/officeDocument/2006/relationships/notesSlide" Target="../notesSlides/notesSlide66.xml"/><Relationship Id="rId2" Type="http://schemas.openxmlformats.org/officeDocument/2006/relationships/tags" Target="../tags/tag425.xml"/><Relationship Id="rId1" Type="http://schemas.openxmlformats.org/officeDocument/2006/relationships/tags" Target="../tags/tag424.xml"/><Relationship Id="rId6" Type="http://schemas.openxmlformats.org/officeDocument/2006/relationships/slideLayout" Target="../slideLayouts/slideLayout10.xml"/><Relationship Id="rId5" Type="http://schemas.openxmlformats.org/officeDocument/2006/relationships/tags" Target="../tags/tag428.xml"/><Relationship Id="rId4" Type="http://schemas.openxmlformats.org/officeDocument/2006/relationships/tags" Target="../tags/tag42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85.xml.rels><?xml version="1.0" encoding="UTF-8" standalone="yes"?>
<Relationships xmlns="http://schemas.openxmlformats.org/package/2006/relationships"><Relationship Id="rId8" Type="http://schemas.openxmlformats.org/officeDocument/2006/relationships/chart" Target="../charts/chart88.xml"/><Relationship Id="rId3" Type="http://schemas.openxmlformats.org/officeDocument/2006/relationships/tags" Target="../tags/tag431.xml"/><Relationship Id="rId7" Type="http://schemas.openxmlformats.org/officeDocument/2006/relationships/notesSlide" Target="../notesSlides/notesSlide67.xml"/><Relationship Id="rId2" Type="http://schemas.openxmlformats.org/officeDocument/2006/relationships/tags" Target="../tags/tag430.xml"/><Relationship Id="rId1" Type="http://schemas.openxmlformats.org/officeDocument/2006/relationships/tags" Target="../tags/tag429.xml"/><Relationship Id="rId6" Type="http://schemas.openxmlformats.org/officeDocument/2006/relationships/slideLayout" Target="../slideLayouts/slideLayout9.xml"/><Relationship Id="rId5" Type="http://schemas.openxmlformats.org/officeDocument/2006/relationships/tags" Target="../tags/tag433.xml"/><Relationship Id="rId4" Type="http://schemas.openxmlformats.org/officeDocument/2006/relationships/tags" Target="../tags/tag432.xml"/></Relationships>
</file>

<file path=ppt/slides/_rels/slide86.xml.rels><?xml version="1.0" encoding="UTF-8" standalone="yes"?>
<Relationships xmlns="http://schemas.openxmlformats.org/package/2006/relationships"><Relationship Id="rId8" Type="http://schemas.openxmlformats.org/officeDocument/2006/relationships/chart" Target="../charts/chart89.xml"/><Relationship Id="rId3" Type="http://schemas.openxmlformats.org/officeDocument/2006/relationships/tags" Target="../tags/tag436.xml"/><Relationship Id="rId7" Type="http://schemas.openxmlformats.org/officeDocument/2006/relationships/notesSlide" Target="../notesSlides/notesSlide68.xml"/><Relationship Id="rId2" Type="http://schemas.openxmlformats.org/officeDocument/2006/relationships/tags" Target="../tags/tag435.xml"/><Relationship Id="rId1" Type="http://schemas.openxmlformats.org/officeDocument/2006/relationships/tags" Target="../tags/tag434.xml"/><Relationship Id="rId6" Type="http://schemas.openxmlformats.org/officeDocument/2006/relationships/slideLayout" Target="../slideLayouts/slideLayout9.xml"/><Relationship Id="rId5" Type="http://schemas.openxmlformats.org/officeDocument/2006/relationships/tags" Target="../tags/tag438.xml"/><Relationship Id="rId4" Type="http://schemas.openxmlformats.org/officeDocument/2006/relationships/tags" Target="../tags/tag437.xml"/></Relationships>
</file>

<file path=ppt/slides/_rels/slide87.xml.rels><?xml version="1.0" encoding="UTF-8" standalone="yes"?>
<Relationships xmlns="http://schemas.openxmlformats.org/package/2006/relationships"><Relationship Id="rId8" Type="http://schemas.openxmlformats.org/officeDocument/2006/relationships/chart" Target="../charts/chart90.xml"/><Relationship Id="rId3" Type="http://schemas.openxmlformats.org/officeDocument/2006/relationships/tags" Target="../tags/tag441.xml"/><Relationship Id="rId7" Type="http://schemas.openxmlformats.org/officeDocument/2006/relationships/notesSlide" Target="../notesSlides/notesSlide69.xml"/><Relationship Id="rId2" Type="http://schemas.openxmlformats.org/officeDocument/2006/relationships/tags" Target="../tags/tag440.xml"/><Relationship Id="rId1" Type="http://schemas.openxmlformats.org/officeDocument/2006/relationships/tags" Target="../tags/tag439.xml"/><Relationship Id="rId6" Type="http://schemas.openxmlformats.org/officeDocument/2006/relationships/slideLayout" Target="../slideLayouts/slideLayout9.xml"/><Relationship Id="rId5" Type="http://schemas.openxmlformats.org/officeDocument/2006/relationships/tags" Target="../tags/tag443.xml"/><Relationship Id="rId4" Type="http://schemas.openxmlformats.org/officeDocument/2006/relationships/tags" Target="../tags/tag442.xml"/></Relationships>
</file>

<file path=ppt/slides/_rels/slide88.xml.rels><?xml version="1.0" encoding="UTF-8" standalone="yes"?>
<Relationships xmlns="http://schemas.openxmlformats.org/package/2006/relationships"><Relationship Id="rId3" Type="http://schemas.openxmlformats.org/officeDocument/2006/relationships/tags" Target="../tags/tag446.xml"/><Relationship Id="rId2" Type="http://schemas.openxmlformats.org/officeDocument/2006/relationships/tags" Target="../tags/tag445.xml"/><Relationship Id="rId1" Type="http://schemas.openxmlformats.org/officeDocument/2006/relationships/tags" Target="../tags/tag444.xml"/><Relationship Id="rId6" Type="http://schemas.openxmlformats.org/officeDocument/2006/relationships/notesSlide" Target="../notesSlides/notesSlide70.xml"/><Relationship Id="rId5" Type="http://schemas.openxmlformats.org/officeDocument/2006/relationships/slideLayout" Target="../slideLayouts/slideLayout9.xml"/><Relationship Id="rId4" Type="http://schemas.openxmlformats.org/officeDocument/2006/relationships/tags" Target="../tags/tag447.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8" Type="http://schemas.openxmlformats.org/officeDocument/2006/relationships/notesSlide" Target="../notesSlides/notesSlide5.xml"/><Relationship Id="rId3" Type="http://schemas.openxmlformats.org/officeDocument/2006/relationships/tags" Target="../tags/tag13.xml"/><Relationship Id="rId7" Type="http://schemas.openxmlformats.org/officeDocument/2006/relationships/slideLayout" Target="../slideLayouts/slideLayout8.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5" Type="http://schemas.openxmlformats.org/officeDocument/2006/relationships/tags" Target="../tags/tag15.xml"/><Relationship Id="rId4" Type="http://schemas.openxmlformats.org/officeDocument/2006/relationships/tags" Target="../tags/tag14.xml"/><Relationship Id="rId9" Type="http://schemas.openxmlformats.org/officeDocument/2006/relationships/chart" Target="../charts/chart2.xml"/></Relationships>
</file>

<file path=ppt/slides/_rels/slide90.xml.rels><?xml version="1.0" encoding="UTF-8" standalone="yes"?>
<Relationships xmlns="http://schemas.openxmlformats.org/package/2006/relationships"><Relationship Id="rId3" Type="http://schemas.openxmlformats.org/officeDocument/2006/relationships/tags" Target="../tags/tag450.xml"/><Relationship Id="rId7" Type="http://schemas.openxmlformats.org/officeDocument/2006/relationships/chart" Target="../charts/chart91.xml"/><Relationship Id="rId2" Type="http://schemas.openxmlformats.org/officeDocument/2006/relationships/tags" Target="../tags/tag449.xml"/><Relationship Id="rId1" Type="http://schemas.openxmlformats.org/officeDocument/2006/relationships/tags" Target="../tags/tag448.xml"/><Relationship Id="rId6" Type="http://schemas.openxmlformats.org/officeDocument/2006/relationships/notesSlide" Target="../notesSlides/notesSlide71.xml"/><Relationship Id="rId5" Type="http://schemas.openxmlformats.org/officeDocument/2006/relationships/slideLayout" Target="../slideLayouts/slideLayout9.xml"/><Relationship Id="rId4" Type="http://schemas.openxmlformats.org/officeDocument/2006/relationships/tags" Target="../tags/tag451.xml"/></Relationships>
</file>

<file path=ppt/slides/_rels/slide91.xml.rels><?xml version="1.0" encoding="UTF-8" standalone="yes"?>
<Relationships xmlns="http://schemas.openxmlformats.org/package/2006/relationships"><Relationship Id="rId3" Type="http://schemas.openxmlformats.org/officeDocument/2006/relationships/tags" Target="../tags/tag454.xml"/><Relationship Id="rId7" Type="http://schemas.openxmlformats.org/officeDocument/2006/relationships/chart" Target="../charts/chart92.xml"/><Relationship Id="rId2" Type="http://schemas.openxmlformats.org/officeDocument/2006/relationships/tags" Target="../tags/tag453.xml"/><Relationship Id="rId1" Type="http://schemas.openxmlformats.org/officeDocument/2006/relationships/tags" Target="../tags/tag452.xml"/><Relationship Id="rId6" Type="http://schemas.openxmlformats.org/officeDocument/2006/relationships/notesSlide" Target="../notesSlides/notesSlide72.xml"/><Relationship Id="rId5" Type="http://schemas.openxmlformats.org/officeDocument/2006/relationships/slideLayout" Target="../slideLayouts/slideLayout9.xml"/><Relationship Id="rId4" Type="http://schemas.openxmlformats.org/officeDocument/2006/relationships/tags" Target="../tags/tag455.xml"/></Relationships>
</file>

<file path=ppt/slides/_rels/slide92.xml.rels><?xml version="1.0" encoding="UTF-8" standalone="yes"?>
<Relationships xmlns="http://schemas.openxmlformats.org/package/2006/relationships"><Relationship Id="rId3" Type="http://schemas.openxmlformats.org/officeDocument/2006/relationships/tags" Target="../tags/tag458.xml"/><Relationship Id="rId7" Type="http://schemas.openxmlformats.org/officeDocument/2006/relationships/chart" Target="../charts/chart93.xml"/><Relationship Id="rId2" Type="http://schemas.openxmlformats.org/officeDocument/2006/relationships/tags" Target="../tags/tag457.xml"/><Relationship Id="rId1" Type="http://schemas.openxmlformats.org/officeDocument/2006/relationships/tags" Target="../tags/tag456.xml"/><Relationship Id="rId6" Type="http://schemas.openxmlformats.org/officeDocument/2006/relationships/notesSlide" Target="../notesSlides/notesSlide73.xml"/><Relationship Id="rId5" Type="http://schemas.openxmlformats.org/officeDocument/2006/relationships/slideLayout" Target="../slideLayouts/slideLayout9.xml"/><Relationship Id="rId4" Type="http://schemas.openxmlformats.org/officeDocument/2006/relationships/tags" Target="../tags/tag459.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4.xml.rels><?xml version="1.0" encoding="UTF-8" standalone="yes"?>
<Relationships xmlns="http://schemas.openxmlformats.org/package/2006/relationships"><Relationship Id="rId3" Type="http://schemas.openxmlformats.org/officeDocument/2006/relationships/tags" Target="../tags/tag462.xml"/><Relationship Id="rId2" Type="http://schemas.openxmlformats.org/officeDocument/2006/relationships/tags" Target="../tags/tag461.xml"/><Relationship Id="rId1" Type="http://schemas.openxmlformats.org/officeDocument/2006/relationships/tags" Target="../tags/tag460.xml"/><Relationship Id="rId6" Type="http://schemas.openxmlformats.org/officeDocument/2006/relationships/notesSlide" Target="../notesSlides/notesSlide74.xml"/><Relationship Id="rId5" Type="http://schemas.openxmlformats.org/officeDocument/2006/relationships/slideLayout" Target="../slideLayouts/slideLayout9.xml"/><Relationship Id="rId4" Type="http://schemas.openxmlformats.org/officeDocument/2006/relationships/tags" Target="../tags/tag46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campbells field nj wikipedia">
            <a:extLst>
              <a:ext uri="{FF2B5EF4-FFF2-40B4-BE49-F238E27FC236}">
                <a16:creationId xmlns:a16="http://schemas.microsoft.com/office/drawing/2014/main" id="{820D2166-94B8-004A-5302-3438CBCC52D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6200" y="-457200"/>
            <a:ext cx="12894906" cy="73152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815B5B4D-A9A9-4143-B6E7-8797C1BF062D}"/>
              </a:ext>
            </a:extLst>
          </p:cNvPr>
          <p:cNvGrpSpPr/>
          <p:nvPr/>
        </p:nvGrpSpPr>
        <p:grpSpPr>
          <a:xfrm>
            <a:off x="6705600" y="4663535"/>
            <a:ext cx="5181600" cy="1875391"/>
            <a:chOff x="4908061" y="1905000"/>
            <a:chExt cx="5181600" cy="1875391"/>
          </a:xfrm>
        </p:grpSpPr>
        <p:pic>
          <p:nvPicPr>
            <p:cNvPr id="4" name="Picture 3">
              <a:extLst>
                <a:ext uri="{FF2B5EF4-FFF2-40B4-BE49-F238E27FC236}">
                  <a16:creationId xmlns:a16="http://schemas.microsoft.com/office/drawing/2014/main" id="{C812CEA8-59BB-4534-A81D-BA89B67CD1C0}"/>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908061" y="1905000"/>
              <a:ext cx="5181600" cy="1853345"/>
            </a:xfrm>
            <a:prstGeom prst="roundRect">
              <a:avLst>
                <a:gd name="adj" fmla="val 4167"/>
              </a:avLst>
            </a:prstGeom>
            <a:solidFill>
              <a:srgbClr val="FFFFFF"/>
            </a:solidFill>
            <a:ln w="28575"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5" name="Picture 4">
              <a:extLst>
                <a:ext uri="{FF2B5EF4-FFF2-40B4-BE49-F238E27FC236}">
                  <a16:creationId xmlns:a16="http://schemas.microsoft.com/office/drawing/2014/main" id="{6CC1119B-6BBD-4799-B5E1-DF6034BB1F3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434382" y="2742267"/>
              <a:ext cx="1376588" cy="365760"/>
            </a:xfrm>
            <a:prstGeom prst="rect">
              <a:avLst/>
            </a:prstGeom>
          </p:spPr>
        </p:pic>
        <p:pic>
          <p:nvPicPr>
            <p:cNvPr id="6" name="Picture 5">
              <a:extLst>
                <a:ext uri="{FF2B5EF4-FFF2-40B4-BE49-F238E27FC236}">
                  <a16:creationId xmlns:a16="http://schemas.microsoft.com/office/drawing/2014/main" id="{24EBF13F-4C86-4920-AAF5-577A95616726}"/>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7994393" y="2746008"/>
              <a:ext cx="1499616" cy="365760"/>
            </a:xfrm>
            <a:prstGeom prst="rect">
              <a:avLst/>
            </a:prstGeom>
          </p:spPr>
        </p:pic>
        <p:sp>
          <p:nvSpPr>
            <p:cNvPr id="7" name="TextBox 14">
              <a:extLst>
                <a:ext uri="{FF2B5EF4-FFF2-40B4-BE49-F238E27FC236}">
                  <a16:creationId xmlns:a16="http://schemas.microsoft.com/office/drawing/2014/main" id="{E5E618A9-436B-421D-87F5-9E137C35562E}"/>
                </a:ext>
              </a:extLst>
            </p:cNvPr>
            <p:cNvSpPr txBox="1"/>
            <p:nvPr>
              <p:custDataLst>
                <p:tags r:id="rId1"/>
              </p:custDataLst>
            </p:nvPr>
          </p:nvSpPr>
          <p:spPr>
            <a:xfrm>
              <a:off x="6299170" y="1927046"/>
              <a:ext cx="3756206"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3600" b="1">
                  <a:latin typeface="Franklin Gothic Medium Cond" panose="020B0606030402020204" pitchFamily="34" charset="0"/>
                </a:rPr>
                <a:t>Camden County</a:t>
              </a:r>
              <a:endParaRPr lang="en-US" sz="3600" b="1" dirty="0">
                <a:latin typeface="Franklin Gothic Medium Cond" panose="020B0606030402020204" pitchFamily="34" charset="0"/>
              </a:endParaRPr>
            </a:p>
          </p:txBody>
        </p:sp>
        <p:sp>
          <p:nvSpPr>
            <p:cNvPr id="9" name="TextBox 8">
              <a:extLst>
                <a:ext uri="{FF2B5EF4-FFF2-40B4-BE49-F238E27FC236}">
                  <a16:creationId xmlns:a16="http://schemas.microsoft.com/office/drawing/2014/main" id="{A0C02DE9-6445-480F-B673-563AFA89806B}"/>
                </a:ext>
              </a:extLst>
            </p:cNvPr>
            <p:cNvSpPr txBox="1"/>
            <p:nvPr>
              <p:custDataLst>
                <p:tags r:id="rId2"/>
              </p:custDataLst>
            </p:nvPr>
          </p:nvSpPr>
          <p:spPr>
            <a:xfrm>
              <a:off x="5959853" y="3134060"/>
              <a:ext cx="4069080" cy="646331"/>
            </a:xfrm>
            <a:prstGeom prst="rect">
              <a:avLst/>
            </a:prstGeom>
            <a:noFill/>
          </p:spPr>
          <p:txBody>
            <a:bodyPr wrap="square" rtlCol="0">
              <a:spAutoFit/>
            </a:bodyPr>
            <a:lstStyle/>
            <a:p>
              <a:r>
                <a:rPr lang="en-US" b="1" dirty="0">
                  <a:solidFill>
                    <a:srgbClr val="C00000"/>
                  </a:solidFill>
                  <a:latin typeface="Franklin Gothic Medium Cond" panose="020B0606030402020204" pitchFamily="34" charset="0"/>
                </a:rPr>
                <a:t>A Profile of Family and Community Indicators
</a:t>
              </a:r>
              <a:r>
                <a:rPr lang="en-US" b="1">
                  <a:solidFill>
                    <a:srgbClr val="C00000"/>
                  </a:solidFill>
                  <a:latin typeface="Franklin Gothic Medium Cond" panose="020B0606030402020204" pitchFamily="34" charset="0"/>
                </a:rPr>
                <a:t>Updated April 2025</a:t>
              </a:r>
              <a:endParaRPr lang="en-US" b="1" dirty="0">
                <a:solidFill>
                  <a:srgbClr val="C00000"/>
                </a:solidFill>
                <a:latin typeface="Franklin Gothic Medium Cond" panose="020B0606030402020204" pitchFamily="34" charset="0"/>
              </a:endParaRPr>
            </a:p>
          </p:txBody>
        </p:sp>
      </p:grpSp>
      <p:pic>
        <p:nvPicPr>
          <p:cNvPr id="11" name="Picture 2">
            <a:extLst>
              <a:ext uri="{FF2B5EF4-FFF2-40B4-BE49-F238E27FC236}">
                <a16:creationId xmlns:a16="http://schemas.microsoft.com/office/drawing/2014/main" id="{70833E01-9FC7-B6D6-262A-C021B5EDBFA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22731" y="4887226"/>
            <a:ext cx="742950" cy="1405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41164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6259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31126" y="6339858"/>
            <a:ext cx="9060873"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36" name="TextBox 35">
            <a:extLst>
              <a:ext uri="{FF2B5EF4-FFF2-40B4-BE49-F238E27FC236}">
                <a16:creationId xmlns:a16="http://schemas.microsoft.com/office/drawing/2014/main" id="{D615308F-EBF0-4F93-A255-42E9A4CA1699}"/>
              </a:ext>
            </a:extLst>
          </p:cNvPr>
          <p:cNvSpPr txBox="1"/>
          <p:nvPr>
            <p:custDataLst>
              <p:tags r:id="rId3"/>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DCD21000-6A2E-40A7-8520-652EF6116C4B}"/>
              </a:ext>
            </a:extLst>
          </p:cNvPr>
          <p:cNvGraphicFramePr/>
          <p:nvPr>
            <p:custDataLst>
              <p:tags r:id="rId4"/>
            </p:custDataLst>
            <p:extLst>
              <p:ext uri="{D42A27DB-BD31-4B8C-83A1-F6EECF244321}">
                <p14:modId xmlns:p14="http://schemas.microsoft.com/office/powerpoint/2010/main" val="2159554449"/>
              </p:ext>
            </p:extLst>
          </p:nvPr>
        </p:nvGraphicFramePr>
        <p:xfrm>
          <a:off x="3539992" y="900593"/>
          <a:ext cx="8128000" cy="5271607"/>
        </p:xfrm>
        <a:graphic>
          <a:graphicData uri="http://schemas.openxmlformats.org/drawingml/2006/chart">
            <c:chart xmlns:c="http://schemas.openxmlformats.org/drawingml/2006/chart" xmlns:r="http://schemas.openxmlformats.org/officeDocument/2006/relationships" r:id="rId9"/>
          </a:graphicData>
        </a:graphic>
      </p:graphicFrame>
      <p:sp>
        <p:nvSpPr>
          <p:cNvPr id="6" name="TextBox 5">
            <a:extLst>
              <a:ext uri="{FF2B5EF4-FFF2-40B4-BE49-F238E27FC236}">
                <a16:creationId xmlns:a16="http://schemas.microsoft.com/office/drawing/2014/main" id="{F2F1A772-2FD6-4D6F-8AFF-A44BDF56F699}"/>
              </a:ext>
            </a:extLst>
          </p:cNvPr>
          <p:cNvSpPr txBox="1"/>
          <p:nvPr>
            <p:custDataLst>
              <p:tags r:id="rId5"/>
            </p:custDataLst>
          </p:nvPr>
        </p:nvSpPr>
        <p:spPr>
          <a:xfrm>
            <a:off x="3124200" y="-425"/>
            <a:ext cx="8229600"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2000">
                <a:latin typeface="Franklin Gothic Medium" panose="020B0603020102020204" pitchFamily="34" charset="0"/>
              </a:rPr>
              <a:t>1.1: Racial/ethnic demographics (%) </a:t>
            </a:r>
            <a:endParaRPr lang="en-US" sz="20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6"/>
            </p:custDataLst>
          </p:nvPr>
        </p:nvSpPr>
        <p:spPr>
          <a:xfrm>
            <a:off x="3131127" y="299331"/>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2711882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679FEC1-1038-4F4C-AF5E-20F9660F713F}"/>
              </a:ext>
            </a:extLst>
          </p:cNvPr>
          <p:cNvSpPr txBox="1"/>
          <p:nvPr>
            <p:custDataLst>
              <p:tags r:id="rId1"/>
            </p:custDataLst>
          </p:nvPr>
        </p:nvSpPr>
        <p:spPr>
          <a:xfrm>
            <a:off x="3124200" y="6334184"/>
            <a:ext cx="9067800" cy="457200"/>
          </a:xfrm>
          <a:prstGeom prst="rect">
            <a:avLst/>
          </a:prstGeom>
          <a:noFill/>
        </p:spPr>
        <p:txBody>
          <a:bodyPr wrap="square" rtlCol="0" anchor="ctr" anchorCtr="0">
            <a:noAutofit/>
          </a:bodyPr>
          <a:lstStyle/>
          <a:p>
            <a:pPr algn="just"/>
            <a:r>
              <a:rPr lang="en-US" sz="1000" dirty="0">
                <a:latin typeface="Franklin Gothic Book"/>
              </a:rPr>
              <a:t>Note. Percentages add up to more than 100% because respondents to the 2023 American Community Survey were able to select more than one race. Additionally, Hispanic/Latino was a separate question from race that all respondents answered before selecting race. </a:t>
            </a:r>
          </a:p>
          <a:p>
            <a:pPr algn="just"/>
            <a:r>
              <a:rPr lang="en-US" sz="1000" dirty="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
        <p:nvSpPr>
          <p:cNvPr id="35" name="TextBox 34">
            <a:extLst>
              <a:ext uri="{FF2B5EF4-FFF2-40B4-BE49-F238E27FC236}">
                <a16:creationId xmlns:a16="http://schemas.microsoft.com/office/drawing/2014/main" id="{637C6209-88EE-456E-B8D9-14ED38F43877}"/>
              </a:ext>
            </a:extLst>
          </p:cNvPr>
          <p:cNvSpPr txBox="1"/>
          <p:nvPr>
            <p:custDataLst>
              <p:tags r:id="rId2"/>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3"/>
            </p:custDataLst>
          </p:nvPr>
        </p:nvSpPr>
        <p:spPr>
          <a:xfrm>
            <a:off x="3124200" y="0"/>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 Racial/ethnic demographics (%) over time, in county</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4"/>
            </p:custDataLst>
          </p:nvPr>
        </p:nvSpPr>
        <p:spPr>
          <a:xfrm>
            <a:off x="3124200" y="318337"/>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2019-2023. </a:t>
            </a:r>
            <a:endParaRPr lang="en-US" sz="1200" dirty="0">
              <a:latin typeface="Franklin Gothic Medium" panose="020B0603020102020204" pitchFamily="34" charset="0"/>
            </a:endParaRPr>
          </a:p>
        </p:txBody>
      </p:sp>
      <p:graphicFrame>
        <p:nvGraphicFramePr>
          <p:cNvPr id="8" name="Chart 7">
            <a:extLst>
              <a:ext uri="{FF2B5EF4-FFF2-40B4-BE49-F238E27FC236}">
                <a16:creationId xmlns:a16="http://schemas.microsoft.com/office/drawing/2014/main" id="{72A05DEF-BF97-458F-BBDC-EDA83CD22FE8}"/>
              </a:ext>
            </a:extLst>
          </p:cNvPr>
          <p:cNvGraphicFramePr/>
          <p:nvPr>
            <p:custDataLst>
              <p:tags r:id="rId5"/>
            </p:custDataLst>
            <p:extLst>
              <p:ext uri="{D42A27DB-BD31-4B8C-83A1-F6EECF244321}">
                <p14:modId xmlns:p14="http://schemas.microsoft.com/office/powerpoint/2010/main" val="4268380312"/>
              </p:ext>
            </p:extLst>
          </p:nvPr>
        </p:nvGraphicFramePr>
        <p:xfrm>
          <a:off x="3438392" y="802064"/>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9" name="TextBox 8">
            <a:extLst>
              <a:ext uri="{FF2B5EF4-FFF2-40B4-BE49-F238E27FC236}">
                <a16:creationId xmlns:a16="http://schemas.microsoft.com/office/drawing/2014/main" id="{BFF3512B-D1FA-4071-B1FF-E1C8512CD182}"/>
              </a:ext>
            </a:extLst>
          </p:cNvPr>
          <p:cNvSpPr txBox="1"/>
          <p:nvPr>
            <p:custDataLst>
              <p:tags r:id="rId6"/>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59466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4E1AF40E-516C-4A00-8325-6B92ECB8172F}"/>
              </a:ext>
            </a:extLst>
          </p:cNvPr>
          <p:cNvGraphicFramePr/>
          <p:nvPr>
            <p:custDataLst>
              <p:tags r:id="rId1"/>
            </p:custDataLst>
            <p:extLst>
              <p:ext uri="{D42A27DB-BD31-4B8C-83A1-F6EECF244321}">
                <p14:modId xmlns:p14="http://schemas.microsoft.com/office/powerpoint/2010/main" val="4014987268"/>
              </p:ext>
            </p:extLst>
          </p:nvPr>
        </p:nvGraphicFramePr>
        <p:xfrm>
          <a:off x="8934449" y="4203971"/>
          <a:ext cx="2831690" cy="206035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3" name="Chart 2">
            <a:extLst>
              <a:ext uri="{FF2B5EF4-FFF2-40B4-BE49-F238E27FC236}">
                <a16:creationId xmlns:a16="http://schemas.microsoft.com/office/drawing/2014/main" id="{0942D5D0-9BF4-4337-AA96-51C97E21B71A}"/>
              </a:ext>
            </a:extLst>
          </p:cNvPr>
          <p:cNvGraphicFramePr/>
          <p:nvPr>
            <p:custDataLst>
              <p:tags r:id="rId2"/>
            </p:custDataLst>
            <p:extLst>
              <p:ext uri="{D42A27DB-BD31-4B8C-83A1-F6EECF244321}">
                <p14:modId xmlns:p14="http://schemas.microsoft.com/office/powerpoint/2010/main" val="3067374995"/>
              </p:ext>
            </p:extLst>
          </p:nvPr>
        </p:nvGraphicFramePr>
        <p:xfrm>
          <a:off x="3249706" y="567672"/>
          <a:ext cx="6520665" cy="5623474"/>
        </p:xfrm>
        <a:graphic>
          <a:graphicData uri="http://schemas.openxmlformats.org/drawingml/2006/chart">
            <c:chart xmlns:c="http://schemas.openxmlformats.org/drawingml/2006/chart" xmlns:r="http://schemas.openxmlformats.org/officeDocument/2006/relationships" r:id="rId13"/>
          </a:graphicData>
        </a:graphic>
      </p:graphicFrame>
      <p:sp>
        <p:nvSpPr>
          <p:cNvPr id="4" name="TextBox 3">
            <a:extLst>
              <a:ext uri="{FF2B5EF4-FFF2-40B4-BE49-F238E27FC236}">
                <a16:creationId xmlns:a16="http://schemas.microsoft.com/office/drawing/2014/main" id="{F2F1A772-2FD6-4D6F-8AFF-A44BDF56F699}"/>
              </a:ext>
            </a:extLst>
          </p:cNvPr>
          <p:cNvSpPr txBox="1"/>
          <p:nvPr>
            <p:custDataLst>
              <p:tags r:id="rId3"/>
            </p:custDataLst>
          </p:nvPr>
        </p:nvSpPr>
        <p:spPr>
          <a:xfrm>
            <a:off x="3124200" y="23460"/>
            <a:ext cx="8256184" cy="403946"/>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1.3: Residential segregation – Black/White (by county)</a:t>
            </a:r>
            <a:endParaRPr lang="en-US" sz="2000" spc="-50" dirty="0"/>
          </a:p>
        </p:txBody>
      </p:sp>
      <p:sp>
        <p:nvSpPr>
          <p:cNvPr id="5" name="TextBox 4">
            <a:extLst>
              <a:ext uri="{FF2B5EF4-FFF2-40B4-BE49-F238E27FC236}">
                <a16:creationId xmlns:a16="http://schemas.microsoft.com/office/drawing/2014/main" id="{23C3F140-43C9-4DB8-91BF-A9DFD2C0E68A}"/>
              </a:ext>
            </a:extLst>
          </p:cNvPr>
          <p:cNvSpPr txBox="1"/>
          <p:nvPr>
            <p:custDataLst>
              <p:tags r:id="rId4"/>
            </p:custDataLst>
          </p:nvPr>
        </p:nvSpPr>
        <p:spPr>
          <a:xfrm>
            <a:off x="3124200" y="379880"/>
            <a:ext cx="8840451" cy="276999"/>
          </a:xfrm>
          <a:prstGeom prst="rect">
            <a:avLst/>
          </a:prstGeom>
          <a:noFill/>
        </p:spPr>
        <p:txBody>
          <a:bodyPr wrap="square" rtlCol="0">
            <a:spAutoFit/>
          </a:bodyPr>
          <a:lstStyle/>
          <a:p>
            <a:r>
              <a:rPr lang="en-US" sz="1200">
                <a:latin typeface="Franklin Gothic Medium" panose="020B0603020102020204" pitchFamily="34" charset="0"/>
              </a:rPr>
              <a:t>Source: County Health Rankings and Roadmaps, Residential Segregation - Black/White, 2024</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23C3F140-43C9-4DB8-91BF-A9DFD2C0E68A}"/>
              </a:ext>
            </a:extLst>
          </p:cNvPr>
          <p:cNvSpPr txBox="1"/>
          <p:nvPr>
            <p:custDataLst>
              <p:tags r:id="rId5"/>
            </p:custDataLst>
          </p:nvPr>
        </p:nvSpPr>
        <p:spPr>
          <a:xfrm>
            <a:off x="3249706" y="6264327"/>
            <a:ext cx="8840451" cy="784830"/>
          </a:xfrm>
          <a:prstGeom prst="rect">
            <a:avLst/>
          </a:prstGeom>
          <a:noFill/>
        </p:spPr>
        <p:txBody>
          <a:bodyPr wrap="square" rtlCol="0">
            <a:spAutoFit/>
          </a:bodyPr>
          <a:lstStyle/>
          <a:p>
            <a:r>
              <a:rPr lang="en-US" sz="1050">
                <a:latin typeface="Franklin Gothic Medium" panose="020B0603020102020204" pitchFamily="34" charset="0"/>
              </a:rPr>
              <a:t>Note: The residential segregation index ranges from 0 (complete integration) to 100 (complete segregation). The index score can be interpreted as the percentage of either Black or White residents that would have to move to different geographic areas to produce a distribution that matches that of the larger area.  Higher values indicate higher residential segregation between Black and White county residents.  </a:t>
            </a:r>
          </a:p>
          <a:p>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F200BB3B-8EE2-4137-9633-F0C7AA486298}"/>
              </a:ext>
            </a:extLst>
          </p:cNvPr>
          <p:cNvSpPr txBox="1"/>
          <p:nvPr>
            <p:custDataLst>
              <p:tags r:id="rId6"/>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8" name="TextBox 7">
            <a:extLst>
              <a:ext uri="{FF2B5EF4-FFF2-40B4-BE49-F238E27FC236}">
                <a16:creationId xmlns:a16="http://schemas.microsoft.com/office/drawing/2014/main" id="{4DA8209D-068F-4599-AF59-8B0F2FB5B908}"/>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Race/Ethnicity</a:t>
            </a:r>
            <a:endParaRPr lang="en-US" sz="24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F2F1A772-2FD6-4D6F-8AFF-A44BDF56F699}"/>
              </a:ext>
            </a:extLst>
          </p:cNvPr>
          <p:cNvSpPr txBox="1"/>
          <p:nvPr>
            <p:custDataLst>
              <p:tags r:id="rId8"/>
            </p:custDataLst>
          </p:nvPr>
        </p:nvSpPr>
        <p:spPr>
          <a:xfrm>
            <a:off x="8844730" y="3429000"/>
            <a:ext cx="3011129" cy="52322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1400" spc="-50"/>
              <a:t>1.4: Residential segregation – Black/White, over time, in county</a:t>
            </a:r>
            <a:endParaRPr lang="en-US" sz="1400" spc="-50" dirty="0"/>
          </a:p>
        </p:txBody>
      </p:sp>
      <p:sp useBgFill="1">
        <p:nvSpPr>
          <p:cNvPr id="10" name="TextBox 9">
            <a:extLst>
              <a:ext uri="{FF2B5EF4-FFF2-40B4-BE49-F238E27FC236}">
                <a16:creationId xmlns:a16="http://schemas.microsoft.com/office/drawing/2014/main" id="{23C3F140-43C9-4DB8-91BF-A9DFD2C0E68A}"/>
              </a:ext>
            </a:extLst>
          </p:cNvPr>
          <p:cNvSpPr txBox="1"/>
          <p:nvPr>
            <p:custDataLst>
              <p:tags r:id="rId9"/>
            </p:custDataLst>
          </p:nvPr>
        </p:nvSpPr>
        <p:spPr>
          <a:xfrm>
            <a:off x="8844730" y="3907820"/>
            <a:ext cx="2899902" cy="369332"/>
          </a:xfrm>
          <a:prstGeom prst="rect">
            <a:avLst/>
          </a:prstGeom>
        </p:spPr>
        <p:txBody>
          <a:bodyPr wrap="square" rtlCol="0">
            <a:spAutoFit/>
          </a:bodyPr>
          <a:lstStyle/>
          <a:p>
            <a:r>
              <a:rPr lang="en-US" sz="900">
                <a:latin typeface="Franklin Gothic Medium" panose="020B0603020102020204" pitchFamily="34" charset="0"/>
              </a:rPr>
              <a:t>Source: County Health Rankings and Roadmaps, Residential Segregation - Black/White, 2020-2024</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1335773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23460"/>
            <a:ext cx="8229600" cy="400110"/>
          </a:xfrm>
          <a:prstGeom prst="rect">
            <a:avLst/>
          </a:prstGeom>
          <a:noFill/>
        </p:spPr>
        <p:txBody>
          <a:bodyPr wrap="square" rtlCol="0">
            <a:spAutoFit/>
          </a:bodyPr>
          <a:lstStyle/>
          <a:p>
            <a:pPr>
              <a:defRPr sz="1400" b="0" i="0" u="none" strike="noStrike" baseline="0">
                <a:solidFill>
                  <a:prstClr val="black"/>
                </a:solidFill>
                <a:latin typeface="Franklin Gothic Medium" panose="020B0603020102020204" pitchFamily="34" charset="0"/>
                <a:ea typeface="+mn-ea"/>
                <a:cs typeface="+mn-cs"/>
              </a:defRPr>
            </a:pPr>
            <a:r>
              <a:rPr lang="en-US" sz="2000" spc="-50"/>
              <a:t>1.5: Population (%) foreign-born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84810"/>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448800" y="3962400"/>
            <a:ext cx="2743200" cy="53199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pc="-50"/>
              <a:t>1.6: Population (%) foreign-born over time, in county</a:t>
            </a:r>
            <a:endParaRPr lang="en-US" spc="-50" dirty="0"/>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448800" y="4495800"/>
            <a:ext cx="27432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1483474135"/>
              </p:ext>
            </p:extLst>
          </p:nvPr>
        </p:nvGraphicFramePr>
        <p:xfrm>
          <a:off x="9372600" y="4648200"/>
          <a:ext cx="2743200" cy="1701805"/>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EA030E36-1ECD-432A-BE3F-A102E2914877}"/>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0942D5D0-9BF4-4337-AA96-51C97E21B71A}"/>
              </a:ext>
            </a:extLst>
          </p:cNvPr>
          <p:cNvGraphicFramePr/>
          <p:nvPr>
            <p:custDataLst>
              <p:tags r:id="rId8"/>
            </p:custDataLst>
            <p:extLst>
              <p:ext uri="{D42A27DB-BD31-4B8C-83A1-F6EECF244321}">
                <p14:modId xmlns:p14="http://schemas.microsoft.com/office/powerpoint/2010/main" val="3125373157"/>
              </p:ext>
            </p:extLst>
          </p:nvPr>
        </p:nvGraphicFramePr>
        <p:xfrm>
          <a:off x="3352800" y="763727"/>
          <a:ext cx="8128000" cy="5418667"/>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52525163-DC8D-493A-9F4D-5A5118421A44}"/>
              </a:ext>
            </a:extLst>
          </p:cNvPr>
          <p:cNvSpPr txBox="1"/>
          <p:nvPr>
            <p:custDataLst>
              <p:tags r:id="rId9"/>
            </p:custDataLst>
          </p:nvPr>
        </p:nvSpPr>
        <p:spPr>
          <a:xfrm>
            <a:off x="3124200" y="6481503"/>
            <a:ext cx="6442208" cy="400110"/>
          </a:xfrm>
          <a:prstGeom prst="rect">
            <a:avLst/>
          </a:prstGeom>
          <a:noFill/>
        </p:spPr>
        <p:txBody>
          <a:bodyPr wrap="square" rtlCol="0">
            <a:spAutoFit/>
          </a:bodyPr>
          <a:lstStyle/>
          <a:p>
            <a:r>
              <a:rPr lang="en-US" sz="1000">
                <a:latin typeface="Franklin Gothic Book" panose="020B0503020102020204" pitchFamily="34" charset="0"/>
              </a:rPr>
              <a:t>Foreign-born refers to those who were not a US citizen at birth</a:t>
            </a:r>
          </a:p>
          <a:p>
            <a:r>
              <a:rPr lang="en-US" sz="1000">
                <a:latin typeface="Franklin Gothic Book" panose="020B0503020102020204" pitchFamily="34" charset="0"/>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379820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1.7: Population (%) foreign-born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54379"/>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4"/>
            </p:custDataLst>
          </p:nvPr>
        </p:nvSpPr>
        <p:spPr>
          <a:xfrm>
            <a:off x="3276600" y="6400800"/>
            <a:ext cx="8915400" cy="400110"/>
          </a:xfrm>
          <a:prstGeom prst="rect">
            <a:avLst/>
          </a:prstGeom>
          <a:noFill/>
        </p:spPr>
        <p:txBody>
          <a:bodyPr wrap="square" rtlCol="0">
            <a:spAutoFit/>
          </a:bodyPr>
          <a:lstStyle/>
          <a:p>
            <a:r>
              <a:rPr lang="en-US" sz="1000">
                <a:latin typeface="Franklin Gothic Book" panose="020B0503020102020204" pitchFamily="34" charset="0"/>
              </a:rPr>
              <a:t>Note: The 10 municipalities with the highest percentage of foreign born are displayed</a:t>
            </a:r>
          </a:p>
          <a:p>
            <a:r>
              <a:rPr lang="en-US" sz="1000">
                <a:latin typeface="Franklin Gothic Book" panose="020B0503020102020204" pitchFamily="34" charset="0"/>
              </a:rPr>
              <a:t>Foreign-born refers to those who were not a US citizen at birth</a:t>
            </a:r>
            <a:endParaRPr lang="en-US" sz="1000" dirty="0">
              <a:latin typeface="Franklin Gothic Book" panose="020B0503020102020204" pitchFamily="34" charset="0"/>
            </a:endParaRPr>
          </a:p>
        </p:txBody>
      </p:sp>
      <p:sp>
        <p:nvSpPr>
          <p:cNvPr id="8" name="TextBox 7">
            <a:extLst>
              <a:ext uri="{FF2B5EF4-FFF2-40B4-BE49-F238E27FC236}">
                <a16:creationId xmlns:a16="http://schemas.microsoft.com/office/drawing/2014/main" id="{E72844FA-7766-425F-9E83-42AEF51020D3}"/>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Nativity</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B288D9C-D3BF-4AC3-9A8A-B58C8EA94EBB}"/>
              </a:ext>
            </a:extLst>
          </p:cNvPr>
          <p:cNvGraphicFramePr/>
          <p:nvPr>
            <p:custDataLst>
              <p:tags r:id="rId6"/>
            </p:custDataLst>
            <p:extLst>
              <p:ext uri="{D42A27DB-BD31-4B8C-83A1-F6EECF244321}">
                <p14:modId xmlns:p14="http://schemas.microsoft.com/office/powerpoint/2010/main" val="4136578667"/>
              </p:ext>
            </p:extLst>
          </p:nvPr>
        </p:nvGraphicFramePr>
        <p:xfrm>
          <a:off x="3327400" y="731469"/>
          <a:ext cx="8128000" cy="54186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15957621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1.8: Population (%) English-only speakers in NJ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58173" y="354755"/>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12" name="TextBox 11">
            <a:extLst>
              <a:ext uri="{FF2B5EF4-FFF2-40B4-BE49-F238E27FC236}">
                <a16:creationId xmlns:a16="http://schemas.microsoft.com/office/drawing/2014/main" id="{6D9D5BC2-ED80-456F-86F2-D3CC287654B1}"/>
              </a:ext>
            </a:extLst>
          </p:cNvPr>
          <p:cNvSpPr txBox="1"/>
          <p:nvPr>
            <p:custDataLst>
              <p:tags r:id="rId4"/>
            </p:custDataLst>
          </p:nvPr>
        </p:nvSpPr>
        <p:spPr>
          <a:xfrm>
            <a:off x="9600381" y="4514031"/>
            <a:ext cx="2362200" cy="738664"/>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400">
                <a:latin typeface="Franklin Gothic Medium" panose="020B0603020102020204" pitchFamily="34" charset="0"/>
              </a:rPr>
              <a:t>1.9: Population (%) English only speakers over time, in county</a:t>
            </a:r>
            <a:endParaRPr lang="en-US" sz="1400" dirty="0">
              <a:latin typeface="Franklin Gothic Medium" panose="020B0603020102020204" pitchFamily="34" charset="0"/>
            </a:endParaRPr>
          </a:p>
        </p:txBody>
      </p:sp>
      <p:sp>
        <p:nvSpPr>
          <p:cNvPr id="13" name="TextBox 12">
            <a:extLst>
              <a:ext uri="{FF2B5EF4-FFF2-40B4-BE49-F238E27FC236}">
                <a16:creationId xmlns:a16="http://schemas.microsoft.com/office/drawing/2014/main" id="{25D3552C-FA1A-4A6E-ADE5-1106B51689B7}"/>
              </a:ext>
            </a:extLst>
          </p:cNvPr>
          <p:cNvSpPr txBox="1"/>
          <p:nvPr>
            <p:custDataLst>
              <p:tags r:id="rId5"/>
            </p:custDataLst>
          </p:nvPr>
        </p:nvSpPr>
        <p:spPr>
          <a:xfrm>
            <a:off x="9615621" y="5152710"/>
            <a:ext cx="2438400" cy="3693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18DCAEB-52FC-495F-BEB6-7C5DD9A89122}"/>
              </a:ext>
            </a:extLst>
          </p:cNvPr>
          <p:cNvGraphicFramePr/>
          <p:nvPr>
            <p:custDataLst>
              <p:tags r:id="rId6"/>
            </p:custDataLst>
            <p:extLst>
              <p:ext uri="{D42A27DB-BD31-4B8C-83A1-F6EECF244321}">
                <p14:modId xmlns:p14="http://schemas.microsoft.com/office/powerpoint/2010/main" val="2002655580"/>
              </p:ext>
            </p:extLst>
          </p:nvPr>
        </p:nvGraphicFramePr>
        <p:xfrm>
          <a:off x="9136485" y="5152710"/>
          <a:ext cx="3352800" cy="1594460"/>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C927D978-F06E-4D33-BA41-598ECDE33F0C}"/>
              </a:ext>
            </a:extLst>
          </p:cNvPr>
          <p:cNvSpPr txBox="1"/>
          <p:nvPr>
            <p:custDataLst>
              <p:tags r:id="rId7"/>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Language</a:t>
            </a:r>
            <a:endParaRPr lang="en-US" sz="24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8"/>
            </p:custDataLst>
            <p:extLst>
              <p:ext uri="{D42A27DB-BD31-4B8C-83A1-F6EECF244321}">
                <p14:modId xmlns:p14="http://schemas.microsoft.com/office/powerpoint/2010/main" val="1097689956"/>
              </p:ext>
            </p:extLst>
          </p:nvPr>
        </p:nvGraphicFramePr>
        <p:xfrm>
          <a:off x="3175000" y="610440"/>
          <a:ext cx="8128000" cy="5135982"/>
        </p:xfrm>
        <a:graphic>
          <a:graphicData uri="http://schemas.openxmlformats.org/drawingml/2006/chart">
            <c:chart xmlns:c="http://schemas.openxmlformats.org/drawingml/2006/chart" xmlns:r="http://schemas.openxmlformats.org/officeDocument/2006/relationships" r:id="rId13"/>
          </a:graphicData>
        </a:graphic>
      </p:graphicFrame>
      <p:sp>
        <p:nvSpPr>
          <p:cNvPr id="2" name="TextBox 1">
            <a:extLst>
              <a:ext uri="{FF2B5EF4-FFF2-40B4-BE49-F238E27FC236}">
                <a16:creationId xmlns:a16="http://schemas.microsoft.com/office/drawing/2014/main" id="{5AF6E00B-7AE4-A2F1-A3F0-5D06F4E4AC99}"/>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41405831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0"/>
            <a:ext cx="8229600" cy="400110"/>
          </a:xfrm>
          <a:prstGeom prst="rect">
            <a:avLst/>
          </a:prstGeom>
          <a:noFill/>
        </p:spPr>
        <p:txBody>
          <a:bodyPr wrap="square" rtlCol="0">
            <a:spAutoFit/>
          </a:bodyPr>
          <a:lstStyle/>
          <a:p>
            <a:r>
              <a:rPr lang="en-US" sz="2000" spc="-50">
                <a:latin typeface="Franklin Gothic Medium"/>
              </a:rPr>
              <a:t>1.10: Children (#) under age 18 in NJ (by county)</a:t>
            </a:r>
            <a:endParaRPr lang="en-US" sz="2000" spc="-50" dirty="0">
              <a:latin typeface="Franklin Gothic Medium"/>
            </a:endParaRPr>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 </a:t>
            </a:r>
            <a:endParaRPr lang="en-US" sz="1200" dirty="0">
              <a:latin typeface="Franklin Gothic Medium" panose="020B0603020102020204" pitchFamily="34" charset="0"/>
            </a:endParaRPr>
          </a:p>
        </p:txBody>
      </p:sp>
      <p:sp>
        <p:nvSpPr>
          <p:cNvPr id="11" name="TextBox 10">
            <a:extLst>
              <a:ext uri="{FF2B5EF4-FFF2-40B4-BE49-F238E27FC236}">
                <a16:creationId xmlns:a16="http://schemas.microsoft.com/office/drawing/2014/main" id="{EA479F0A-A0E6-485C-9C2B-C83B183E4D09}"/>
              </a:ext>
            </a:extLst>
          </p:cNvPr>
          <p:cNvSpPr txBox="1"/>
          <p:nvPr>
            <p:custDataLst>
              <p:tags r:id="rId4"/>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23696CFA-9B58-49C1-81FC-5A07C276384E}"/>
              </a:ext>
            </a:extLst>
          </p:cNvPr>
          <p:cNvGraphicFramePr/>
          <p:nvPr>
            <p:custDataLst>
              <p:tags r:id="rId5"/>
            </p:custDataLst>
            <p:extLst>
              <p:ext uri="{D42A27DB-BD31-4B8C-83A1-F6EECF244321}">
                <p14:modId xmlns:p14="http://schemas.microsoft.com/office/powerpoint/2010/main" val="2003856077"/>
              </p:ext>
            </p:extLst>
          </p:nvPr>
        </p:nvGraphicFramePr>
        <p:xfrm>
          <a:off x="3208973" y="734092"/>
          <a:ext cx="8668882" cy="5789925"/>
        </p:xfrm>
        <a:graphic>
          <a:graphicData uri="http://schemas.openxmlformats.org/drawingml/2006/chart">
            <c:chart xmlns:c="http://schemas.openxmlformats.org/drawingml/2006/chart" xmlns:r="http://schemas.openxmlformats.org/officeDocument/2006/relationships" r:id="rId12"/>
          </a:graphicData>
        </a:graphic>
      </p:graphicFrame>
      <p:sp>
        <p:nvSpPr>
          <p:cNvPr id="2" name="TextBox 1"/>
          <p:cNvSpPr txBox="1"/>
          <p:nvPr>
            <p:custDataLst>
              <p:tags r:id="rId6"/>
            </p:custDataLst>
          </p:nvPr>
        </p:nvSpPr>
        <p:spPr>
          <a:xfrm>
            <a:off x="3208972" y="6393211"/>
            <a:ext cx="8983027" cy="400110"/>
          </a:xfrm>
          <a:prstGeom prst="rect">
            <a:avLst/>
          </a:prstGeom>
          <a:noFill/>
        </p:spPr>
        <p:txBody>
          <a:bodyPr wrap="square" rtlCol="0">
            <a:spAutoFit/>
          </a:bodyPr>
          <a:lstStyle/>
          <a:p>
            <a:r>
              <a:rPr lang="en-US" sz="1000">
                <a:latin typeface="Franklin Gothic Book" panose="020B0503020102020204" pitchFamily="34" charset="0"/>
              </a:rPr>
              <a:t>Note that county population size has not been accounted for in this indicator. The number of children estimated to be in group settings across the state is not included above. </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0D83AB6-DF07-4F3F-99D3-75425F78BF3C}"/>
              </a:ext>
            </a:extLst>
          </p:cNvPr>
          <p:cNvGraphicFramePr/>
          <p:nvPr>
            <p:custDataLst>
              <p:tags r:id="rId7"/>
            </p:custDataLst>
            <p:extLst>
              <p:ext uri="{D42A27DB-BD31-4B8C-83A1-F6EECF244321}">
                <p14:modId xmlns:p14="http://schemas.microsoft.com/office/powerpoint/2010/main" val="401490057"/>
              </p:ext>
            </p:extLst>
          </p:nvPr>
        </p:nvGraphicFramePr>
        <p:xfrm>
          <a:off x="8754427" y="4261104"/>
          <a:ext cx="3123428" cy="2159843"/>
        </p:xfrm>
        <a:graphic>
          <a:graphicData uri="http://schemas.openxmlformats.org/drawingml/2006/chart">
            <c:chart xmlns:c="http://schemas.openxmlformats.org/drawingml/2006/chart" xmlns:r="http://schemas.openxmlformats.org/officeDocument/2006/relationships" r:id="rId13"/>
          </a:graphicData>
        </a:graphic>
      </p:graphicFrame>
      <p:sp>
        <p:nvSpPr>
          <p:cNvPr id="10" name="TextBox 9">
            <a:extLst>
              <a:ext uri="{FF2B5EF4-FFF2-40B4-BE49-F238E27FC236}">
                <a16:creationId xmlns:a16="http://schemas.microsoft.com/office/drawing/2014/main" id="{20D89510-F281-4702-B2C2-1FC6A92D9DC9}"/>
              </a:ext>
            </a:extLst>
          </p:cNvPr>
          <p:cNvSpPr txBox="1"/>
          <p:nvPr>
            <p:custDataLst>
              <p:tags r:id="rId8"/>
            </p:custDataLst>
          </p:nvPr>
        </p:nvSpPr>
        <p:spPr>
          <a:xfrm>
            <a:off x="8762999" y="3663981"/>
            <a:ext cx="3352801"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1.11: Children (%) per age category, in county</a:t>
            </a:r>
            <a:endParaRPr lang="en-US" sz="1400" spc="-50" dirty="0"/>
          </a:p>
        </p:txBody>
      </p:sp>
      <p:sp>
        <p:nvSpPr>
          <p:cNvPr id="12" name="TextBox 11">
            <a:extLst>
              <a:ext uri="{FF2B5EF4-FFF2-40B4-BE49-F238E27FC236}">
                <a16:creationId xmlns:a16="http://schemas.microsoft.com/office/drawing/2014/main" id="{FA600F96-B4BF-44FD-9917-82FF815E2CA1}"/>
              </a:ext>
            </a:extLst>
          </p:cNvPr>
          <p:cNvSpPr txBox="1"/>
          <p:nvPr>
            <p:custDataLst>
              <p:tags r:id="rId9"/>
            </p:custDataLst>
          </p:nvPr>
        </p:nvSpPr>
        <p:spPr>
          <a:xfrm>
            <a:off x="8839200" y="3940981"/>
            <a:ext cx="32004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2023</a:t>
            </a:r>
            <a:endParaRPr lang="en-US" sz="900" dirty="0">
              <a:latin typeface="Franklin Gothic Medium" panose="020B0603020102020204" pitchFamily="34" charset="0"/>
            </a:endParaRPr>
          </a:p>
        </p:txBody>
      </p:sp>
    </p:spTree>
    <p:extLst>
      <p:ext uri="{BB962C8B-B14F-4D97-AF65-F5344CB8AC3E}">
        <p14:creationId xmlns:p14="http://schemas.microsoft.com/office/powerpoint/2010/main" val="3041265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667000"/>
            <a:ext cx="3124200" cy="646331"/>
          </a:xfrm>
          <a:prstGeom prst="rect">
            <a:avLst/>
          </a:prstGeom>
          <a:noFill/>
        </p:spPr>
        <p:txBody>
          <a:bodyPr wrap="square" rtlCol="0">
            <a:spAutoFit/>
          </a:bodyPr>
          <a:lstStyle/>
          <a:p>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Total children (#)  by municipality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24200" y="333982"/>
            <a:ext cx="6442208" cy="276999"/>
          </a:xfrm>
          <a:prstGeom prst="rect">
            <a:avLst/>
          </a:prstGeom>
          <a:noFill/>
        </p:spPr>
        <p:txBody>
          <a:bodyPr wrap="square" rtlCol="0">
            <a:spAutoFit/>
          </a:body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D11CC28B-09EB-48A0-B16E-F0CE4C68F8F5}"/>
              </a:ext>
            </a:extLst>
          </p:cNvPr>
          <p:cNvSpPr txBox="1"/>
          <p:nvPr>
            <p:custDataLst>
              <p:tags r:id="rId4"/>
            </p:custDataLst>
          </p:nvPr>
        </p:nvSpPr>
        <p:spPr>
          <a:xfrm>
            <a:off x="3124200" y="6400800"/>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Data shown are limited to the municipalities with available data or the 20 municipalities with the highest number of children aged &lt;18. . The number of children estimated to be in group settings across the state (6,253 or 0.32% of total youth population) is not included above. </a:t>
            </a:r>
            <a:endParaRPr lang="en-US" sz="1000" dirty="0">
              <a:latin typeface="Franklin Gothic Book" panose="020B0503020102020204" pitchFamily="34" charset="0"/>
            </a:endParaRPr>
          </a:p>
        </p:txBody>
      </p:sp>
      <p:sp>
        <p:nvSpPr>
          <p:cNvPr id="12" name="TextBox 11">
            <a:extLst>
              <a:ext uri="{FF2B5EF4-FFF2-40B4-BE49-F238E27FC236}">
                <a16:creationId xmlns:a16="http://schemas.microsoft.com/office/drawing/2014/main" id="{D87FF5FE-4FD5-45B3-90E1-56233F98AE0B}"/>
              </a:ext>
            </a:extLst>
          </p:cNvPr>
          <p:cNvSpPr txBox="1"/>
          <p:nvPr>
            <p:custDataLst>
              <p:tags r:id="rId5"/>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graphicFrame>
        <p:nvGraphicFramePr>
          <p:cNvPr id="5" name="Chart 4">
            <a:extLst>
              <a:ext uri="{FF2B5EF4-FFF2-40B4-BE49-F238E27FC236}">
                <a16:creationId xmlns:a16="http://schemas.microsoft.com/office/drawing/2014/main" id="{80A8053F-0BCD-42C8-93C1-CD035916B3DC}"/>
              </a:ext>
            </a:extLst>
          </p:cNvPr>
          <p:cNvGraphicFramePr/>
          <p:nvPr>
            <p:custDataLst>
              <p:tags r:id="rId6"/>
            </p:custDataLst>
            <p:extLst>
              <p:ext uri="{D42A27DB-BD31-4B8C-83A1-F6EECF244321}">
                <p14:modId xmlns:p14="http://schemas.microsoft.com/office/powerpoint/2010/main" val="1029617242"/>
              </p:ext>
            </p:extLst>
          </p:nvPr>
        </p:nvGraphicFramePr>
        <p:xfrm>
          <a:off x="3487189" y="610982"/>
          <a:ext cx="8128000" cy="5183032"/>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8294983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0D89510-F281-4702-B2C2-1FC6A92D9DC9}"/>
              </a:ext>
            </a:extLst>
          </p:cNvPr>
          <p:cNvSpPr txBox="1"/>
          <p:nvPr>
            <p:custDataLst>
              <p:tags r:id="rId1"/>
            </p:custDataLst>
          </p:nvPr>
        </p:nvSpPr>
        <p:spPr>
          <a:xfrm>
            <a:off x="9377737" y="4083977"/>
            <a:ext cx="275627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1.14: Children (%) in single-parent households, over time, in county</a:t>
            </a:r>
            <a:endParaRPr lang="en-US" sz="1400" spc="-50" dirty="0"/>
          </a:p>
        </p:txBody>
      </p:sp>
      <p:sp>
        <p:nvSpPr>
          <p:cNvPr id="3" name="TextBox 2">
            <a:extLst>
              <a:ext uri="{FF2B5EF4-FFF2-40B4-BE49-F238E27FC236}">
                <a16:creationId xmlns:a16="http://schemas.microsoft.com/office/drawing/2014/main" id="{FA600F96-B4BF-44FD-9917-82FF815E2CA1}"/>
              </a:ext>
            </a:extLst>
          </p:cNvPr>
          <p:cNvSpPr txBox="1"/>
          <p:nvPr>
            <p:custDataLst>
              <p:tags r:id="rId2"/>
            </p:custDataLst>
          </p:nvPr>
        </p:nvSpPr>
        <p:spPr>
          <a:xfrm>
            <a:off x="9377737" y="4561032"/>
            <a:ext cx="267385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Children in Single-parent households, 2020-2024</a:t>
            </a:r>
            <a:endParaRPr lang="en-US" sz="800" dirty="0"/>
          </a:p>
        </p:txBody>
      </p:sp>
      <p:graphicFrame>
        <p:nvGraphicFramePr>
          <p:cNvPr id="4" name="Chart 3">
            <a:extLst>
              <a:ext uri="{FF2B5EF4-FFF2-40B4-BE49-F238E27FC236}">
                <a16:creationId xmlns:a16="http://schemas.microsoft.com/office/drawing/2014/main" id="{94F4506F-17AD-425C-84E3-2A1935DBDD51}"/>
              </a:ext>
            </a:extLst>
          </p:cNvPr>
          <p:cNvGraphicFramePr/>
          <p:nvPr>
            <p:custDataLst>
              <p:tags r:id="rId3"/>
            </p:custDataLst>
            <p:extLst>
              <p:ext uri="{D42A27DB-BD31-4B8C-83A1-F6EECF244321}">
                <p14:modId xmlns:p14="http://schemas.microsoft.com/office/powerpoint/2010/main" val="3760187046"/>
              </p:ext>
            </p:extLst>
          </p:nvPr>
        </p:nvGraphicFramePr>
        <p:xfrm>
          <a:off x="9257150" y="4885946"/>
          <a:ext cx="2688404" cy="1973802"/>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5" name="Chart 4">
            <a:extLst>
              <a:ext uri="{FF2B5EF4-FFF2-40B4-BE49-F238E27FC236}">
                <a16:creationId xmlns:a16="http://schemas.microsoft.com/office/drawing/2014/main" id="{969C220A-261C-4CE0-99C9-6E9FA736C751}"/>
              </a:ext>
            </a:extLst>
          </p:cNvPr>
          <p:cNvGraphicFramePr/>
          <p:nvPr>
            <p:custDataLst>
              <p:tags r:id="rId4"/>
            </p:custDataLst>
            <p:extLst>
              <p:ext uri="{D42A27DB-BD31-4B8C-83A1-F6EECF244321}">
                <p14:modId xmlns:p14="http://schemas.microsoft.com/office/powerpoint/2010/main" val="3302401724"/>
              </p:ext>
            </p:extLst>
          </p:nvPr>
        </p:nvGraphicFramePr>
        <p:xfrm>
          <a:off x="3478078" y="581799"/>
          <a:ext cx="7844043" cy="6161901"/>
        </p:xfrm>
        <a:graphic>
          <a:graphicData uri="http://schemas.openxmlformats.org/drawingml/2006/chart">
            <c:chart xmlns:c="http://schemas.openxmlformats.org/drawingml/2006/chart" xmlns:r="http://schemas.openxmlformats.org/officeDocument/2006/relationships" r:id="rId12"/>
          </a:graphicData>
        </a:graphic>
      </p:graphicFrame>
      <p:sp>
        <p:nvSpPr>
          <p:cNvPr id="6" name="TextBox 5">
            <a:extLst>
              <a:ext uri="{FF2B5EF4-FFF2-40B4-BE49-F238E27FC236}">
                <a16:creationId xmlns:a16="http://schemas.microsoft.com/office/drawing/2014/main" id="{20D89510-F281-4702-B2C2-1FC6A92D9DC9}"/>
              </a:ext>
            </a:extLst>
          </p:cNvPr>
          <p:cNvSpPr txBox="1"/>
          <p:nvPr>
            <p:custDataLst>
              <p:tags r:id="rId5"/>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1.13: Children (%) in single-parent households (by county)</a:t>
            </a:r>
            <a:endParaRPr lang="en-US" sz="2000" spc="-50" dirty="0"/>
          </a:p>
        </p:txBody>
      </p:sp>
      <p:sp>
        <p:nvSpPr>
          <p:cNvPr id="7" name="TextBox 6">
            <a:extLst>
              <a:ext uri="{FF2B5EF4-FFF2-40B4-BE49-F238E27FC236}">
                <a16:creationId xmlns:a16="http://schemas.microsoft.com/office/drawing/2014/main" id="{FA600F96-B4BF-44FD-9917-82FF815E2CA1}"/>
              </a:ext>
            </a:extLst>
          </p:cNvPr>
          <p:cNvSpPr txBox="1"/>
          <p:nvPr>
            <p:custDataLst>
              <p:tags r:id="rId6"/>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Children in Single-parent households, 2024</a:t>
            </a:r>
            <a:endParaRPr lang="en-US" sz="1100" dirty="0"/>
          </a:p>
        </p:txBody>
      </p:sp>
      <p:sp>
        <p:nvSpPr>
          <p:cNvPr id="8" name="TextBox 7">
            <a:extLst>
              <a:ext uri="{FF2B5EF4-FFF2-40B4-BE49-F238E27FC236}">
                <a16:creationId xmlns:a16="http://schemas.microsoft.com/office/drawing/2014/main" id="{E5A1D6BD-6CA3-4B87-AC23-7CE1B211B478}"/>
              </a:ext>
            </a:extLst>
          </p:cNvPr>
          <p:cNvSpPr txBox="1"/>
          <p:nvPr>
            <p:custDataLst>
              <p:tags r:id="rId7"/>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Demographics</a:t>
            </a:r>
            <a:endParaRPr lang="en-US" sz="36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D87FF5FE-4FD5-45B3-90E1-56233F98AE0B}"/>
              </a:ext>
            </a:extLst>
          </p:cNvPr>
          <p:cNvSpPr txBox="1"/>
          <p:nvPr>
            <p:custDataLst>
              <p:tags r:id="rId8"/>
            </p:custDataLst>
          </p:nvPr>
        </p:nvSpPr>
        <p:spPr>
          <a:xfrm>
            <a:off x="314145" y="3305563"/>
            <a:ext cx="2495909"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Children &lt; 18 </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15649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35496DBD-1E8D-9D45-C51E-585A9AAF83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0104" y="228600"/>
            <a:ext cx="2419350" cy="45783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camden municipalities">
            <a:extLst>
              <a:ext uri="{FF2B5EF4-FFF2-40B4-BE49-F238E27FC236}">
                <a16:creationId xmlns:a16="http://schemas.microsoft.com/office/drawing/2014/main" id="{F8CAF137-ABE8-8FC1-B58F-FDF7823873FA}"/>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4724400" y="762000"/>
            <a:ext cx="5943600" cy="4471670"/>
          </a:xfrm>
          <a:prstGeom prst="rect">
            <a:avLst/>
          </a:prstGeom>
          <a:noFill/>
          <a:ln>
            <a:noFill/>
          </a:ln>
        </p:spPr>
      </p:pic>
    </p:spTree>
    <p:extLst>
      <p:ext uri="{BB962C8B-B14F-4D97-AF65-F5344CB8AC3E}">
        <p14:creationId xmlns:p14="http://schemas.microsoft.com/office/powerpoint/2010/main" val="3628408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839893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C6B64-C1D0-4D7F-9C20-420176EC5D9D}"/>
              </a:ext>
            </a:extLst>
          </p:cNvPr>
          <p:cNvSpPr txBox="1">
            <a:spLocks/>
          </p:cNvSpPr>
          <p:nvPr>
            <p:custDataLst>
              <p:tags r:id="rId1"/>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8767D51-245A-4A68-B2AB-5C16354BFBA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2.1: Monthly cost of living budget ($), in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3"/>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5" name="TextBox 4">
            <a:extLst>
              <a:ext uri="{FF2B5EF4-FFF2-40B4-BE49-F238E27FC236}">
                <a16:creationId xmlns:a16="http://schemas.microsoft.com/office/drawing/2014/main" id="{E55353FD-25E9-47CD-9D90-F5049F121EA9}"/>
              </a:ext>
            </a:extLst>
          </p:cNvPr>
          <p:cNvSpPr txBox="1"/>
          <p:nvPr>
            <p:custDataLst>
              <p:tags r:id="rId4"/>
            </p:custDataLst>
          </p:nvPr>
        </p:nvSpPr>
        <p:spPr>
          <a:xfrm>
            <a:off x="3562725" y="1197114"/>
            <a:ext cx="7867275" cy="707886"/>
          </a:xfrm>
          <a:prstGeom prst="rect">
            <a:avLst/>
          </a:prstGeom>
          <a:noFill/>
        </p:spPr>
        <p:txBody>
          <a:bodyPr wrap="square" rtlCol="0">
            <a:spAutoFit/>
          </a:bodyPr>
          <a:lstStyle/>
          <a:p>
            <a:pPr algn="ct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a:cs typeface="Calibri"/>
              </a:rPr>
              <a:t>The Economic Policy Institute divides the family cost of living budget into these seven components</a:t>
            </a:r>
            <a:endParaRPr lang="en-US" sz="20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5"/>
            </p:custDataLst>
          </p:nvPr>
        </p:nvSpPr>
        <p:spPr>
          <a:xfrm>
            <a:off x="3124200" y="6225134"/>
            <a:ext cx="9067800" cy="632866"/>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341D5D88-5EF1-4FD0-A0E2-7387675ACA71}"/>
              </a:ext>
            </a:extLst>
          </p:cNvPr>
          <p:cNvGraphicFramePr/>
          <p:nvPr>
            <p:custDataLst>
              <p:tags r:id="rId6"/>
            </p:custDataLst>
            <p:extLst>
              <p:ext uri="{D42A27DB-BD31-4B8C-83A1-F6EECF244321}">
                <p14:modId xmlns:p14="http://schemas.microsoft.com/office/powerpoint/2010/main" val="70058081"/>
              </p:ext>
            </p:extLst>
          </p:nvPr>
        </p:nvGraphicFramePr>
        <p:xfrm>
          <a:off x="4572000" y="1752600"/>
          <a:ext cx="6324600" cy="4385733"/>
        </p:xfrm>
        <a:graphic>
          <a:graphicData uri="http://schemas.openxmlformats.org/drawingml/2006/chart">
            <c:chart xmlns:c="http://schemas.openxmlformats.org/drawingml/2006/chart" xmlns:r="http://schemas.openxmlformats.org/officeDocument/2006/relationships" r:id="rId10"/>
          </a:graphicData>
        </a:graphic>
      </p:graphicFrame>
      <p:sp>
        <p:nvSpPr>
          <p:cNvPr id="10" name="Title 1">
            <a:extLst>
              <a:ext uri="{FF2B5EF4-FFF2-40B4-BE49-F238E27FC236}">
                <a16:creationId xmlns:a16="http://schemas.microsoft.com/office/drawing/2014/main" id="{983C6B64-C1D0-4D7F-9C20-420176EC5D9D}"/>
              </a:ext>
            </a:extLst>
          </p:cNvPr>
          <p:cNvSpPr txBox="1">
            <a:spLocks/>
          </p:cNvSpPr>
          <p:nvPr>
            <p:custDataLst>
              <p:tags r:id="rId7"/>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581148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8767D51-245A-4A68-B2AB-5C16354BFBAC}"/>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2.2: Annual cost of living estimates ($) in NJ (by county)</a:t>
            </a:r>
            <a:endParaRPr lang="en-US" sz="2000" spc="-50" dirty="0"/>
          </a:p>
        </p:txBody>
      </p:sp>
      <p:sp>
        <p:nvSpPr>
          <p:cNvPr id="4" name="TextBox 3">
            <a:extLst>
              <a:ext uri="{FF2B5EF4-FFF2-40B4-BE49-F238E27FC236}">
                <a16:creationId xmlns:a16="http://schemas.microsoft.com/office/drawing/2014/main" id="{4A0F956A-D376-402D-A72E-EB05CF05E727}"/>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Economic Policy Institute, 2024</a:t>
            </a:r>
            <a:endParaRPr lang="en-US" sz="1200" dirty="0"/>
          </a:p>
        </p:txBody>
      </p:sp>
      <p:sp>
        <p:nvSpPr>
          <p:cNvPr id="6" name="TextBox 5">
            <a:extLst>
              <a:ext uri="{FF2B5EF4-FFF2-40B4-BE49-F238E27FC236}">
                <a16:creationId xmlns:a16="http://schemas.microsoft.com/office/drawing/2014/main" id="{BAA5C187-1944-4103-8369-D7EBDC90705C}"/>
              </a:ext>
            </a:extLst>
          </p:cNvPr>
          <p:cNvSpPr txBox="1"/>
          <p:nvPr>
            <p:custDataLst>
              <p:tags r:id="rId3"/>
            </p:custDataLst>
          </p:nvPr>
        </p:nvSpPr>
        <p:spPr>
          <a:xfrm>
            <a:off x="3098901" y="6383785"/>
            <a:ext cx="9067800"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March 2022 estimate (in 2020 dollars) for a two parent, two child family to attain a “modest yet adequate standard of living”. Estimates include costs associated with 7 components: housing, food, childcare, transportation, health care, “other necessities” and taxes.</a:t>
            </a:r>
            <a:endParaRPr lang="en-US" sz="1000" dirty="0">
              <a:latin typeface="Franklin Gothic Book" panose="020B0503020102020204" pitchFamily="34" charset="0"/>
            </a:endParaRPr>
          </a:p>
        </p:txBody>
      </p:sp>
      <p:graphicFrame>
        <p:nvGraphicFramePr>
          <p:cNvPr id="9" name="Chart 8"/>
          <p:cNvGraphicFramePr/>
          <p:nvPr>
            <p:custDataLst>
              <p:tags r:id="rId4"/>
            </p:custDataLst>
            <p:extLst>
              <p:ext uri="{D42A27DB-BD31-4B8C-83A1-F6EECF244321}">
                <p14:modId xmlns:p14="http://schemas.microsoft.com/office/powerpoint/2010/main" val="75903198"/>
              </p:ext>
            </p:extLst>
          </p:nvPr>
        </p:nvGraphicFramePr>
        <p:xfrm>
          <a:off x="3396875" y="711113"/>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8"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Cost of Living</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9247359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E5AC2AA-A4D0-4DA0-A964-6950A77A0FE9}"/>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2.3: Median household income ($) in NJ (by county)</a:t>
            </a:r>
            <a:endParaRPr lang="en-US" sz="2000" spc="-50" dirty="0"/>
          </a:p>
        </p:txBody>
      </p:sp>
      <p:sp>
        <p:nvSpPr>
          <p:cNvPr id="4" name="TextBox 3">
            <a:extLst>
              <a:ext uri="{FF2B5EF4-FFF2-40B4-BE49-F238E27FC236}">
                <a16:creationId xmlns:a16="http://schemas.microsoft.com/office/drawing/2014/main" id="{F657EBA3-AB38-4134-B791-174BB4790C82}"/>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 inflation adjusted dollars</a:t>
            </a:r>
            <a:endParaRPr lang="en-US" sz="1200" dirty="0"/>
          </a:p>
        </p:txBody>
      </p:sp>
      <p:sp>
        <p:nvSpPr>
          <p:cNvPr id="5" name="TextBox 4">
            <a:extLst>
              <a:ext uri="{FF2B5EF4-FFF2-40B4-BE49-F238E27FC236}">
                <a16:creationId xmlns:a16="http://schemas.microsoft.com/office/drawing/2014/main" id="{A5FA234A-08BF-4515-94E5-36823B8C58F4}"/>
              </a:ext>
            </a:extLst>
          </p:cNvPr>
          <p:cNvSpPr txBox="1"/>
          <p:nvPr>
            <p:custDataLst>
              <p:tags r:id="rId3"/>
            </p:custDataLst>
          </p:nvPr>
        </p:nvSpPr>
        <p:spPr>
          <a:xfrm>
            <a:off x="3147848" y="6177405"/>
            <a:ext cx="9067800" cy="579120"/>
          </a:xfrm>
          <a:prstGeom prst="rect">
            <a:avLst/>
          </a:prstGeom>
          <a:noFill/>
        </p:spPr>
        <p:txBody>
          <a:bodyPr wrap="square" rtlCol="0" anchor="ctr" anchorCtr="0">
            <a:noAutofit/>
          </a:bodyPr>
          <a:lstStyle/>
          <a:p>
            <a:pPr algn="just"/>
            <a:r>
              <a:rPr lang="en-US" sz="1000">
                <a:latin typeface="Franklin Gothic Book" panose="020B0503020102020204" pitchFamily="34" charset="0"/>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B5CEA87E-4FCD-470A-957C-3E457E539B42}"/>
              </a:ext>
            </a:extLst>
          </p:cNvPr>
          <p:cNvSpPr txBox="1"/>
          <p:nvPr>
            <p:custDataLst>
              <p:tags r:id="rId4"/>
            </p:custDataLst>
          </p:nvPr>
        </p:nvSpPr>
        <p:spPr>
          <a:xfrm>
            <a:off x="8737840" y="3288074"/>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2.4: Median household income ($) over time, in county </a:t>
            </a:r>
            <a:endParaRPr lang="en-US" sz="1400" spc="-50" dirty="0"/>
          </a:p>
        </p:txBody>
      </p:sp>
      <p:sp>
        <p:nvSpPr>
          <p:cNvPr id="7" name="TextBox 6">
            <a:extLst>
              <a:ext uri="{FF2B5EF4-FFF2-40B4-BE49-F238E27FC236}">
                <a16:creationId xmlns:a16="http://schemas.microsoft.com/office/drawing/2014/main" id="{8D99D7C5-3E23-440D-BF67-8652DDC1B075}"/>
              </a:ext>
            </a:extLst>
          </p:cNvPr>
          <p:cNvSpPr txBox="1"/>
          <p:nvPr>
            <p:custDataLst>
              <p:tags r:id="rId5"/>
            </p:custDataLst>
          </p:nvPr>
        </p:nvSpPr>
        <p:spPr>
          <a:xfrm>
            <a:off x="8781919" y="3750963"/>
            <a:ext cx="3089071"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 inflation adjusted dollars</a:t>
            </a:r>
            <a:endParaRPr lang="en-US" sz="900" dirty="0"/>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6"/>
            </p:custDataLst>
            <p:extLst>
              <p:ext uri="{D42A27DB-BD31-4B8C-83A1-F6EECF244321}">
                <p14:modId xmlns:p14="http://schemas.microsoft.com/office/powerpoint/2010/main" val="2462636259"/>
              </p:ext>
            </p:extLst>
          </p:nvPr>
        </p:nvGraphicFramePr>
        <p:xfrm>
          <a:off x="8781918" y="4114852"/>
          <a:ext cx="2936672" cy="1691640"/>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D5FEE7DF-038D-46AC-82B9-BB5D48D075E3}"/>
              </a:ext>
            </a:extLst>
          </p:cNvPr>
          <p:cNvGraphicFramePr/>
          <p:nvPr>
            <p:custDataLst>
              <p:tags r:id="rId7"/>
            </p:custDataLst>
            <p:extLst>
              <p:ext uri="{D42A27DB-BD31-4B8C-83A1-F6EECF244321}">
                <p14:modId xmlns:p14="http://schemas.microsoft.com/office/powerpoint/2010/main" val="13735835"/>
              </p:ext>
            </p:extLst>
          </p:nvPr>
        </p:nvGraphicFramePr>
        <p:xfrm>
          <a:off x="3161481" y="609600"/>
          <a:ext cx="5636647" cy="5334000"/>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DAF1E5BB-CFF2-E379-3567-CCAC3A607D6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0518425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E1BA681-76A4-4419-9053-F8AC62612D4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2.5: Median household income ($) by municipality</a:t>
            </a:r>
            <a:endParaRPr lang="en-US" sz="2000" spc="-50" dirty="0"/>
          </a:p>
        </p:txBody>
      </p:sp>
      <p:sp>
        <p:nvSpPr>
          <p:cNvPr id="4" name="TextBox 3">
            <a:extLst>
              <a:ext uri="{FF2B5EF4-FFF2-40B4-BE49-F238E27FC236}">
                <a16:creationId xmlns:a16="http://schemas.microsoft.com/office/drawing/2014/main" id="{A0139384-F8FD-4C14-BA4A-B1A2BC8D8CA8}"/>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income in past 12 months, 2023 inflation adjusted dollars</a:t>
            </a:r>
            <a:endParaRPr lang="en-US" sz="1200" dirty="0"/>
          </a:p>
        </p:txBody>
      </p:sp>
      <p:sp>
        <p:nvSpPr>
          <p:cNvPr id="5" name="TextBox 4">
            <a:extLst>
              <a:ext uri="{FF2B5EF4-FFF2-40B4-BE49-F238E27FC236}">
                <a16:creationId xmlns:a16="http://schemas.microsoft.com/office/drawing/2014/main" id="{83798050-8880-439A-BBDA-F29A4C4C84D3}"/>
              </a:ext>
            </a:extLst>
          </p:cNvPr>
          <p:cNvSpPr txBox="1"/>
          <p:nvPr>
            <p:custDataLst>
              <p:tags r:id="rId3"/>
            </p:custDataLst>
          </p:nvPr>
        </p:nvSpPr>
        <p:spPr>
          <a:xfrm>
            <a:off x="3124200" y="6081242"/>
            <a:ext cx="9067800" cy="776758"/>
          </a:xfrm>
          <a:prstGeom prst="rect">
            <a:avLst/>
          </a:prstGeom>
          <a:noFill/>
        </p:spPr>
        <p:txBody>
          <a:bodyPr wrap="square" rtlCol="0" anchor="ctr" anchorCtr="0">
            <a:noAutofit/>
          </a:bodyPr>
          <a:lstStyle/>
          <a:p>
            <a:pPr algn="just"/>
            <a:r>
              <a:rPr lang="en-US" sz="1000">
                <a:latin typeface="Franklin Gothic Book"/>
              </a:rPr>
              <a:t>Note: The municipalities with the lowest median income are displayed (up to 10 municipalities). </a:t>
            </a:r>
          </a:p>
          <a:p>
            <a:pPr algn="just"/>
            <a:r>
              <a:rPr lang="en-US" sz="1000">
                <a:latin typeface="Franklin Gothic Book"/>
              </a:rPr>
              <a:t>Median Household Income. This figure includes the income of the householder and all other individuals 15 years old and over in a household, whether they are related or not. The median is the middle of all incomes, meaning that exactly half of all people earn more and half earn less. This is a more accurate measurement than average household income, as averages can be skewed by only a few incredibly high earners</a:t>
            </a:r>
          </a:p>
          <a:p>
            <a:pPr algn="just"/>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8CDEEDC-84CA-45AB-98DD-D1CA56414C02}"/>
              </a:ext>
            </a:extLst>
          </p:cNvPr>
          <p:cNvGraphicFramePr/>
          <p:nvPr>
            <p:custDataLst>
              <p:tags r:id="rId4"/>
            </p:custDataLst>
            <p:extLst>
              <p:ext uri="{D42A27DB-BD31-4B8C-83A1-F6EECF244321}">
                <p14:modId xmlns:p14="http://schemas.microsoft.com/office/powerpoint/2010/main" val="3388840923"/>
              </p:ext>
            </p:extLst>
          </p:nvPr>
        </p:nvGraphicFramePr>
        <p:xfrm>
          <a:off x="3124200" y="581799"/>
          <a:ext cx="9017201" cy="5317754"/>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Income</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4869809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1696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2.6: NJ families (%) with children under the age of 18 living in poverty (by county)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94972"/>
            <a:ext cx="6442208" cy="276999"/>
          </a:xfrm>
          <a:prstGeom prst="rect">
            <a:avLst/>
          </a:prstGeom>
          <a:noFill/>
        </p:spPr>
        <p:txBody>
          <a:bodyPr wrap="square" rtlCol="0">
            <a:spAutoFit/>
          </a:bodyPr>
          <a:lstStyle/>
          <a:p>
            <a:r>
              <a:rPr lang="en-US" sz="1200">
                <a:latin typeface="Franklin Gothic Medium" panose="020B0603020102020204" pitchFamily="34" charset="0"/>
              </a:rPr>
              <a:t>Source: 1-yr American Community Survey, estimates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147848" y="6226289"/>
            <a:ext cx="9067800"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found at https://aspe.hhs.gov/poverty-guidelines</a:t>
            </a:r>
            <a:endParaRPr lang="en-US" sz="1000" dirty="0">
              <a:latin typeface="Franklin Gothic Book" panose="020B0503020102020204" pitchFamily="34" charset="0"/>
            </a:endParaRPr>
          </a:p>
        </p:txBody>
      </p:sp>
      <p:sp>
        <p:nvSpPr>
          <p:cNvPr id="6" name="TextBox 5">
            <a:extLst>
              <a:ext uri="{FF2B5EF4-FFF2-40B4-BE49-F238E27FC236}">
                <a16:creationId xmlns:a16="http://schemas.microsoft.com/office/drawing/2014/main" id="{1097EEE0-F631-4AE5-A488-8C3566FEDAFB}"/>
              </a:ext>
            </a:extLst>
          </p:cNvPr>
          <p:cNvSpPr txBox="1"/>
          <p:nvPr>
            <p:custDataLst>
              <p:tags r:id="rId4"/>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2.7: Families (%) with children under the age of 18 living in poverty over time, in county</a:t>
            </a:r>
            <a:endParaRPr lang="en-US" sz="1400" spc="-50" dirty="0"/>
          </a:p>
        </p:txBody>
      </p:sp>
      <p:sp>
        <p:nvSpPr>
          <p:cNvPr id="7" name="TextBox 6">
            <a:extLst>
              <a:ext uri="{FF2B5EF4-FFF2-40B4-BE49-F238E27FC236}">
                <a16:creationId xmlns:a16="http://schemas.microsoft.com/office/drawing/2014/main" id="{E6D917B4-E7F9-4F68-A243-32EBE6806CBA}"/>
              </a:ext>
            </a:extLst>
          </p:cNvPr>
          <p:cNvSpPr txBox="1"/>
          <p:nvPr>
            <p:custDataLst>
              <p:tags r:id="rId5"/>
            </p:custDataLst>
          </p:nvPr>
        </p:nvSpPr>
        <p:spPr>
          <a:xfrm>
            <a:off x="8534400" y="4769824"/>
            <a:ext cx="3657600" cy="230832"/>
          </a:xfrm>
          <a:prstGeom prst="rect">
            <a:avLst/>
          </a:prstGeom>
          <a:noFill/>
        </p:spPr>
        <p:txBody>
          <a:bodyPr wrap="square" rtlCol="0">
            <a:spAutoFit/>
          </a:bodyPr>
          <a:lstStyle/>
          <a:p>
            <a:r>
              <a:rPr lang="en-US" sz="900">
                <a:latin typeface="Franklin Gothic Medium" panose="020B0603020102020204" pitchFamily="34" charset="0"/>
              </a:rPr>
              <a:t>Source: 1-yr American Community Survey, estimates 2019-2023 </a:t>
            </a:r>
            <a:endParaRPr lang="en-US" sz="9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6BCCAD5D-DFE7-496B-A80E-91E44ECA0E0E}"/>
              </a:ext>
            </a:extLst>
          </p:cNvPr>
          <p:cNvGraphicFramePr/>
          <p:nvPr>
            <p:custDataLst>
              <p:tags r:id="rId6"/>
            </p:custDataLst>
            <p:extLst>
              <p:ext uri="{D42A27DB-BD31-4B8C-83A1-F6EECF244321}">
                <p14:modId xmlns:p14="http://schemas.microsoft.com/office/powerpoint/2010/main" val="1352825882"/>
              </p:ext>
            </p:extLst>
          </p:nvPr>
        </p:nvGraphicFramePr>
        <p:xfrm>
          <a:off x="3150217" y="772412"/>
          <a:ext cx="7517783" cy="534690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3" name="Chart 12">
            <a:extLst>
              <a:ext uri="{FF2B5EF4-FFF2-40B4-BE49-F238E27FC236}">
                <a16:creationId xmlns:a16="http://schemas.microsoft.com/office/drawing/2014/main" id="{27E738E0-3DA0-4DDC-B335-FC3024CE241D}"/>
              </a:ext>
            </a:extLst>
          </p:cNvPr>
          <p:cNvGraphicFramePr/>
          <p:nvPr>
            <p:custDataLst>
              <p:tags r:id="rId7"/>
            </p:custDataLst>
            <p:extLst>
              <p:ext uri="{D42A27DB-BD31-4B8C-83A1-F6EECF244321}">
                <p14:modId xmlns:p14="http://schemas.microsoft.com/office/powerpoint/2010/main" val="4279903901"/>
              </p:ext>
            </p:extLst>
          </p:nvPr>
        </p:nvGraphicFramePr>
        <p:xfrm>
          <a:off x="8458200" y="4769824"/>
          <a:ext cx="3733800" cy="1520909"/>
        </p:xfrm>
        <a:graphic>
          <a:graphicData uri="http://schemas.openxmlformats.org/drawingml/2006/chart">
            <c:chart xmlns:c="http://schemas.openxmlformats.org/drawingml/2006/chart" xmlns:r="http://schemas.openxmlformats.org/officeDocument/2006/relationships" r:id="rId14"/>
          </a:graphicData>
        </a:graphic>
      </p:graphicFrame>
      <p:sp>
        <p:nvSpPr>
          <p:cNvPr id="11" name="Title 1">
            <a:extLst>
              <a:ext uri="{FF2B5EF4-FFF2-40B4-BE49-F238E27FC236}">
                <a16:creationId xmlns:a16="http://schemas.microsoft.com/office/drawing/2014/main" id="{983C6B64-C1D0-4D7F-9C20-420176EC5D9D}"/>
              </a:ext>
            </a:extLst>
          </p:cNvPr>
          <p:cNvSpPr txBox="1">
            <a:spLocks/>
          </p:cNvSpPr>
          <p:nvPr>
            <p:custDataLst>
              <p:tags r:id="rId8"/>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12" name="Title 1">
            <a:extLst>
              <a:ext uri="{FF2B5EF4-FFF2-40B4-BE49-F238E27FC236}">
                <a16:creationId xmlns:a16="http://schemas.microsoft.com/office/drawing/2014/main" id="{983C6B64-C1D0-4D7F-9C20-420176EC5D9D}"/>
              </a:ext>
            </a:extLst>
          </p:cNvPr>
          <p:cNvSpPr txBox="1">
            <a:spLocks/>
          </p:cNvSpPr>
          <p:nvPr>
            <p:custDataLst>
              <p:tags r:id="rId9"/>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47940797-E31E-7133-C862-742CA53CA5D5}"/>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694509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901B8CF-A296-4E3F-94DC-8C39BACD68C5}"/>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2.8: Families (%) with children under the age of 18 living in poverty by municipality</a:t>
            </a:r>
            <a:endParaRPr lang="en-US" sz="2000" spc="-50" dirty="0"/>
          </a:p>
        </p:txBody>
      </p:sp>
      <p:sp>
        <p:nvSpPr>
          <p:cNvPr id="4" name="TextBox 3">
            <a:extLst>
              <a:ext uri="{FF2B5EF4-FFF2-40B4-BE49-F238E27FC236}">
                <a16:creationId xmlns:a16="http://schemas.microsoft.com/office/drawing/2014/main" id="{3BB82868-40C9-4602-8EAB-D0480DF64BD5}"/>
              </a:ext>
            </a:extLst>
          </p:cNvPr>
          <p:cNvSpPr txBox="1"/>
          <p:nvPr>
            <p:custDataLst>
              <p:tags r:id="rId2"/>
            </p:custDataLst>
          </p:nvPr>
        </p:nvSpPr>
        <p:spPr>
          <a:xfrm>
            <a:off x="3124200" y="3048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sp>
        <p:nvSpPr>
          <p:cNvPr id="5" name="TextBox 4">
            <a:extLst>
              <a:ext uri="{FF2B5EF4-FFF2-40B4-BE49-F238E27FC236}">
                <a16:creationId xmlns:a16="http://schemas.microsoft.com/office/drawing/2014/main" id="{06C3A3C0-1AF6-4A05-85BE-E9713651FAD4}"/>
              </a:ext>
            </a:extLst>
          </p:cNvPr>
          <p:cNvSpPr txBox="1"/>
          <p:nvPr>
            <p:custDataLst>
              <p:tags r:id="rId3"/>
            </p:custDataLst>
          </p:nvPr>
        </p:nvSpPr>
        <p:spPr>
          <a:xfrm>
            <a:off x="3201122" y="5791200"/>
            <a:ext cx="8990878" cy="1081097"/>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The municipalities with the highest percentage of families with children under the age of 18 living in poverty are displayed</a:t>
            </a:r>
          </a:p>
          <a:p>
            <a:pPr algn="just"/>
            <a:r>
              <a:rPr lang="en-US" sz="1000">
                <a:latin typeface="Franklin Gothic Book" panose="020B0503020102020204" pitchFamily="34" charset="0"/>
              </a:rPr>
              <a:t> (up to 10 municipalities). Dashed line represents % of families in poverty across the county</a:t>
            </a:r>
          </a:p>
          <a:p>
            <a:pPr algn="just"/>
            <a:r>
              <a:rPr lang="en-US" sz="1000">
                <a:latin typeface="Franklin Gothic Book" panose="020B0503020102020204" pitchFamily="34" charset="0"/>
              </a:rPr>
              <a:t>Projection errors may reduce the accuracy of some forecasts</a:t>
            </a:r>
          </a:p>
          <a:p>
            <a:pPr algn="just"/>
            <a:r>
              <a:rPr lang="en-US" sz="1000">
                <a:latin typeface="Franklin Gothic Book" panose="020B0503020102020204" pitchFamily="34" charset="0"/>
              </a:rPr>
              <a:t>Explanation. Families “living in poverty” earn an income below the threshold appropriate for that person’s family size and composition. Federal guidelines can be at https://aspe.hhs.gov/poverty-guidelines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A625FA15-507F-4730-83A8-EC11826F2ADA}"/>
              </a:ext>
            </a:extLst>
          </p:cNvPr>
          <p:cNvGraphicFramePr/>
          <p:nvPr>
            <p:custDataLst>
              <p:tags r:id="rId4"/>
            </p:custDataLst>
            <p:extLst>
              <p:ext uri="{D42A27DB-BD31-4B8C-83A1-F6EECF244321}">
                <p14:modId xmlns:p14="http://schemas.microsoft.com/office/powerpoint/2010/main" val="3677491458"/>
              </p:ext>
            </p:extLst>
          </p:nvPr>
        </p:nvGraphicFramePr>
        <p:xfrm>
          <a:off x="3289983" y="762000"/>
          <a:ext cx="8521018" cy="5029200"/>
        </p:xfrm>
        <a:graphic>
          <a:graphicData uri="http://schemas.openxmlformats.org/drawingml/2006/chart">
            <c:chart xmlns:c="http://schemas.openxmlformats.org/drawingml/2006/chart" xmlns:r="http://schemas.openxmlformats.org/officeDocument/2006/relationships" r:id="rId9"/>
          </a:graphicData>
        </a:graphic>
      </p:graphicFrame>
      <p:sp>
        <p:nvSpPr>
          <p:cNvPr id="7" name="Title 1">
            <a:extLst>
              <a:ext uri="{FF2B5EF4-FFF2-40B4-BE49-F238E27FC236}">
                <a16:creationId xmlns:a16="http://schemas.microsoft.com/office/drawing/2014/main" id="{983C6B64-C1D0-4D7F-9C20-420176EC5D9D}"/>
              </a:ext>
            </a:extLst>
          </p:cNvPr>
          <p:cNvSpPr txBox="1">
            <a:spLocks/>
          </p:cNvSpPr>
          <p:nvPr>
            <p:custDataLst>
              <p:tags r:id="rId5"/>
            </p:custDataLst>
          </p:nvPr>
        </p:nvSpPr>
        <p:spPr>
          <a:xfrm>
            <a:off x="23648" y="2944807"/>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Economics</a:t>
            </a:r>
            <a:endParaRPr lang="en-US" spc="-2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983C6B64-C1D0-4D7F-9C20-420176EC5D9D}"/>
              </a:ext>
            </a:extLst>
          </p:cNvPr>
          <p:cNvSpPr txBox="1">
            <a:spLocks/>
          </p:cNvSpPr>
          <p:nvPr>
            <p:custDataLst>
              <p:tags r:id="rId6"/>
            </p:custDataLst>
          </p:nvPr>
        </p:nvSpPr>
        <p:spPr>
          <a:xfrm>
            <a:off x="26276" y="3486806"/>
            <a:ext cx="3124200" cy="91731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2400" spc="-200">
                <a:solidFill>
                  <a:schemeClr val="bg1"/>
                </a:solidFill>
                <a:latin typeface="Franklin Gothic Demi" panose="020B0703020102020204" pitchFamily="34" charset="0"/>
              </a:rPr>
              <a:t>Poverty</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5461489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30441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65B476-24F6-44AF-B2A2-E29817A6AC91}"/>
              </a:ext>
            </a:extLst>
          </p:cNvPr>
          <p:cNvSpPr txBox="1"/>
          <p:nvPr>
            <p:custDataLst>
              <p:tags r:id="rId2"/>
            </p:custDataLst>
          </p:nvPr>
        </p:nvSpPr>
        <p:spPr>
          <a:xfrm>
            <a:off x="3124200" y="6184256"/>
            <a:ext cx="9067800" cy="673744"/>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50% of income or more spent on housing is considered severe cost burden. (Indicator to be included in the HSAC final report in the Housing Overview)</a:t>
            </a:r>
            <a:endParaRPr lang="en-US" dirty="0">
              <a:latin typeface="Franklin Gothic Book" panose="020B0503020102020204" pitchFamily="34" charset="0"/>
            </a:endParaRPr>
          </a:p>
        </p:txBody>
      </p:sp>
      <p:graphicFrame>
        <p:nvGraphicFramePr>
          <p:cNvPr id="7" name="Chart 6">
            <a:extLst>
              <a:ext uri="{FF2B5EF4-FFF2-40B4-BE49-F238E27FC236}">
                <a16:creationId xmlns:a16="http://schemas.microsoft.com/office/drawing/2014/main" id="{969C220A-261C-4CE0-99C9-6E9FA736C751}"/>
              </a:ext>
            </a:extLst>
          </p:cNvPr>
          <p:cNvGraphicFramePr/>
          <p:nvPr>
            <p:custDataLst>
              <p:tags r:id="rId3"/>
            </p:custDataLst>
            <p:extLst>
              <p:ext uri="{D42A27DB-BD31-4B8C-83A1-F6EECF244321}">
                <p14:modId xmlns:p14="http://schemas.microsoft.com/office/powerpoint/2010/main" val="3555521587"/>
              </p:ext>
            </p:extLst>
          </p:nvPr>
        </p:nvGraphicFramePr>
        <p:xfrm>
          <a:off x="3478078" y="914400"/>
          <a:ext cx="8128000" cy="5108264"/>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20D89510-F281-4702-B2C2-1FC6A92D9DC9}"/>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3.1: Households (%) with severe cost burden for housing (by county)</a:t>
            </a:r>
            <a:endParaRPr lang="en-US" sz="2000" spc="-50" dirty="0"/>
          </a:p>
        </p:txBody>
      </p:sp>
      <p:sp>
        <p:nvSpPr>
          <p:cNvPr id="9" name="TextBox 8">
            <a:extLst>
              <a:ext uri="{FF2B5EF4-FFF2-40B4-BE49-F238E27FC236}">
                <a16:creationId xmlns:a16="http://schemas.microsoft.com/office/drawing/2014/main" id="{FA600F96-B4BF-44FD-9917-82FF815E2CA1}"/>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2024, sourced from the American Community Survey 2018-2022 data.</a:t>
            </a:r>
            <a:endParaRPr lang="en-US" sz="1200" dirty="0"/>
          </a:p>
        </p:txBody>
      </p:sp>
    </p:spTree>
    <p:extLst>
      <p:ext uri="{BB962C8B-B14F-4D97-AF65-F5344CB8AC3E}">
        <p14:creationId xmlns:p14="http://schemas.microsoft.com/office/powerpoint/2010/main" val="34076050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346D45-B16E-4C8A-A229-0A64DDCB3EF5}"/>
              </a:ext>
            </a:extLst>
          </p:cNvPr>
          <p:cNvSpPr txBox="1"/>
          <p:nvPr>
            <p:custDataLst>
              <p:tags r:id="rId1"/>
            </p:custDataLst>
          </p:nvPr>
        </p:nvSpPr>
        <p:spPr>
          <a:xfrm>
            <a:off x="0" y="2667000"/>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Housing</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3D7BB37E-AF06-48B5-9AF4-D788B9803EE3}"/>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3.2: Households (%) with severe housing problems* over time, in county</a:t>
            </a:r>
            <a:endParaRPr lang="en-US" sz="2000" spc="-50" dirty="0"/>
          </a:p>
        </p:txBody>
      </p:sp>
      <p:sp>
        <p:nvSpPr>
          <p:cNvPr id="7" name="TextBox 6">
            <a:extLst>
              <a:ext uri="{FF2B5EF4-FFF2-40B4-BE49-F238E27FC236}">
                <a16:creationId xmlns:a16="http://schemas.microsoft.com/office/drawing/2014/main" id="{FFA22E4B-0402-4197-A9F4-9F6F34E99BE1}"/>
              </a:ext>
            </a:extLst>
          </p:cNvPr>
          <p:cNvSpPr txBox="1"/>
          <p:nvPr>
            <p:custDataLst>
              <p:tags r:id="rId3"/>
            </p:custDataLst>
          </p:nvPr>
        </p:nvSpPr>
        <p:spPr>
          <a:xfrm>
            <a:off x="3137598" y="6277839"/>
            <a:ext cx="9067800" cy="548640"/>
          </a:xfrm>
          <a:prstGeom prst="rect">
            <a:avLst/>
          </a:prstGeom>
          <a:noFill/>
        </p:spPr>
        <p:txBody>
          <a:bodyPr wrap="square" rtlCol="0" anchor="ctr" anchorCtr="0">
            <a:noAutofit/>
          </a:bodyPr>
          <a:lstStyle/>
          <a:p>
            <a:pPr algn="just"/>
            <a:r>
              <a:rPr lang="en-US" sz="1000">
                <a:latin typeface="Franklin Gothic Book"/>
              </a:rPr>
              <a:t>*Households with at least 1 of 4 housing problems: 1) Overcrowding, determined by high persons-per-room, persons-per-bedroom, or unit square footage-per-person; 2) Severe cost burden, 3) Lack of kitchen facilities, or 4) Lack of plumbing facilities.</a:t>
            </a:r>
            <a:endParaRPr lang="en-US" sz="1000" dirty="0">
              <a:latin typeface="Franklin Gothic Book"/>
            </a:endParaRPr>
          </a:p>
        </p:txBody>
      </p:sp>
      <p:graphicFrame>
        <p:nvGraphicFramePr>
          <p:cNvPr id="9" name="Chart 8">
            <a:extLst>
              <a:ext uri="{FF2B5EF4-FFF2-40B4-BE49-F238E27FC236}">
                <a16:creationId xmlns:a16="http://schemas.microsoft.com/office/drawing/2014/main" id="{94F4506F-17AD-425C-84E3-2A1935DBDD51}"/>
              </a:ext>
            </a:extLst>
          </p:cNvPr>
          <p:cNvGraphicFramePr/>
          <p:nvPr>
            <p:custDataLst>
              <p:tags r:id="rId4"/>
            </p:custDataLst>
            <p:extLst>
              <p:ext uri="{D42A27DB-BD31-4B8C-83A1-F6EECF244321}">
                <p14:modId xmlns:p14="http://schemas.microsoft.com/office/powerpoint/2010/main" val="2715988624"/>
              </p:ext>
            </p:extLst>
          </p:nvPr>
        </p:nvGraphicFramePr>
        <p:xfrm>
          <a:off x="3453994" y="800220"/>
          <a:ext cx="812800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7">
            <a:extLst>
              <a:ext uri="{FF2B5EF4-FFF2-40B4-BE49-F238E27FC236}">
                <a16:creationId xmlns:a16="http://schemas.microsoft.com/office/drawing/2014/main" id="{EFBFFF29-EBD0-4274-8348-8782E3E9A623}"/>
              </a:ext>
            </a:extLst>
          </p:cNvPr>
          <p:cNvSpPr txBox="1"/>
          <p:nvPr>
            <p:custDataLst>
              <p:tags r:id="rId5"/>
            </p:custDataLst>
          </p:nvPr>
        </p:nvSpPr>
        <p:spPr>
          <a:xfrm>
            <a:off x="3124200" y="304800"/>
            <a:ext cx="9067800"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 &amp; Roadmaps, A Robert Wood Johnson Foundation Program, 2023, sourced from Comprehensive Housing Affordability Strategy (CHAS), 2019-2024 data.</a:t>
            </a:r>
            <a:endParaRPr lang="en-US" sz="1200" dirty="0"/>
          </a:p>
        </p:txBody>
      </p:sp>
    </p:spTree>
    <p:extLst>
      <p:ext uri="{BB962C8B-B14F-4D97-AF65-F5344CB8AC3E}">
        <p14:creationId xmlns:p14="http://schemas.microsoft.com/office/powerpoint/2010/main" val="18580086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custDataLst>
              <p:tags r:id="rId1"/>
            </p:custDataLst>
          </p:nvPr>
        </p:nvSpPr>
        <p:spPr>
          <a:xfrm>
            <a:off x="3581400" y="6400800"/>
            <a:ext cx="7772400" cy="246221"/>
          </a:xfrm>
          <a:prstGeom prst="rect">
            <a:avLst/>
          </a:prstGeom>
          <a:noFill/>
        </p:spPr>
        <p:txBody>
          <a:bodyPr wrap="square" rtlCol="0">
            <a:spAutoFit/>
          </a:bodyPr>
          <a:lstStyle/>
          <a:p>
            <a:r>
              <a:rPr lang="en-US" sz="1000">
                <a:latin typeface="Franklin Gothic Medium" panose="020B0603020102020204" pitchFamily="34" charset="0"/>
              </a:rPr>
              <a:t>Note: Additional data can be found in workbook.</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174874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0748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96894-EEB4-4C8C-9692-0D6645623E8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F68B93C-0756-4BF7-A434-C565E7A1B4B1}"/>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4.1: Food insecurity (%) in NJ (by county), 2022</a:t>
            </a:r>
            <a:endParaRPr lang="en-US" sz="2000" spc="-50" dirty="0"/>
          </a:p>
        </p:txBody>
      </p:sp>
      <p:sp>
        <p:nvSpPr>
          <p:cNvPr id="4" name="TextBox 3">
            <a:extLst>
              <a:ext uri="{FF2B5EF4-FFF2-40B4-BE49-F238E27FC236}">
                <a16:creationId xmlns:a16="http://schemas.microsoft.com/office/drawing/2014/main" id="{0E26B67E-3C26-44E5-AED5-24D6DA0811A2}"/>
              </a:ext>
            </a:extLst>
          </p:cNvPr>
          <p:cNvSpPr txBox="1"/>
          <p:nvPr>
            <p:custDataLst>
              <p:tags r:id="rId3"/>
            </p:custDataLst>
          </p:nvPr>
        </p:nvSpPr>
        <p:spPr>
          <a:xfrm>
            <a:off x="3124201" y="356418"/>
            <a:ext cx="8915400"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1200">
                <a:latin typeface="Franklin Gothic Medium" panose="020B0603020102020204" pitchFamily="34" charset="0"/>
              </a:rPr>
              <a:t>Source: https://map.feedingamerica.org/county/2022/overall/new-jersey/</a:t>
            </a:r>
            <a:endParaRPr lang="en-US" sz="1050" dirty="0">
              <a:latin typeface="Franklin Gothic Medium" panose="020B0603020102020204" pitchFamily="34" charset="0"/>
            </a:endParaRPr>
          </a:p>
        </p:txBody>
      </p:sp>
      <p:sp>
        <p:nvSpPr>
          <p:cNvPr id="5" name="TextBox 4">
            <a:extLst>
              <a:ext uri="{FF2B5EF4-FFF2-40B4-BE49-F238E27FC236}">
                <a16:creationId xmlns:a16="http://schemas.microsoft.com/office/drawing/2014/main" id="{C48B52DC-9999-4633-A5F7-1758ADE23982}"/>
              </a:ext>
            </a:extLst>
          </p:cNvPr>
          <p:cNvSpPr txBox="1"/>
          <p:nvPr>
            <p:custDataLst>
              <p:tags r:id="rId4"/>
            </p:custDataLst>
          </p:nvPr>
        </p:nvSpPr>
        <p:spPr>
          <a:xfrm>
            <a:off x="3124201" y="6348483"/>
            <a:ext cx="9017201" cy="400110"/>
          </a:xfrm>
          <a:prstGeom prst="rect">
            <a:avLst/>
          </a:prstGeom>
          <a:noFill/>
        </p:spPr>
        <p:txBody>
          <a:bodyPr wrap="square" rtlCol="0" anchor="ctr" anchorCtr="0">
            <a:noAutofit/>
          </a:bodyPr>
          <a:lstStyle/>
          <a:p>
            <a:pPr algn="just"/>
            <a:r>
              <a:rPr lang="en-US" sz="1000">
                <a:latin typeface="Franklin Gothic Book" panose="020B0503020102020204" pitchFamily="34" charset="0"/>
              </a:rPr>
              <a:t>Food insecurity is defined by the Life Science Research Office as the limited or uncertain availability of nutritionally adequate and safe foods or limited or uncertain ability to acquire nutritionally adequate and safe foods in societally acceptable ways. (Indicator to be included in the HSAC final report in the Food Overview)</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C263C86E-AAC8-4D8C-A9A1-1DBFBA619BE4}"/>
              </a:ext>
            </a:extLst>
          </p:cNvPr>
          <p:cNvGraphicFramePr/>
          <p:nvPr>
            <p:custDataLst>
              <p:tags r:id="rId5"/>
            </p:custDataLst>
            <p:extLst>
              <p:ext uri="{D42A27DB-BD31-4B8C-83A1-F6EECF244321}">
                <p14:modId xmlns:p14="http://schemas.microsoft.com/office/powerpoint/2010/main" val="2336050299"/>
              </p:ext>
            </p:extLst>
          </p:nvPr>
        </p:nvGraphicFramePr>
        <p:xfrm>
          <a:off x="3224349" y="785730"/>
          <a:ext cx="6072051" cy="5443101"/>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B5CEA87E-4FCD-470A-957C-3E457E539B42}"/>
              </a:ext>
            </a:extLst>
          </p:cNvPr>
          <p:cNvSpPr txBox="1"/>
          <p:nvPr>
            <p:custDataLst>
              <p:tags r:id="rId6"/>
            </p:custDataLst>
          </p:nvPr>
        </p:nvSpPr>
        <p:spPr>
          <a:xfrm>
            <a:off x="8783239" y="3862768"/>
            <a:ext cx="3392432"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4.2: Food insecurity (%) over time, in county, 2020-2022</a:t>
            </a:r>
            <a:endParaRPr lang="en-US" sz="1400" spc="-50" dirty="0"/>
          </a:p>
        </p:txBody>
      </p:sp>
      <p:sp>
        <p:nvSpPr>
          <p:cNvPr id="9" name="TextBox 8">
            <a:extLst>
              <a:ext uri="{FF2B5EF4-FFF2-40B4-BE49-F238E27FC236}">
                <a16:creationId xmlns:a16="http://schemas.microsoft.com/office/drawing/2014/main" id="{8D99D7C5-3E23-440D-BF67-8652DDC1B075}"/>
              </a:ext>
            </a:extLst>
          </p:cNvPr>
          <p:cNvSpPr txBox="1"/>
          <p:nvPr>
            <p:custDataLst>
              <p:tags r:id="rId7"/>
            </p:custDataLst>
          </p:nvPr>
        </p:nvSpPr>
        <p:spPr>
          <a:xfrm>
            <a:off x="8728855" y="4274573"/>
            <a:ext cx="3256362" cy="507831"/>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fr-FR" sz="900">
                <a:latin typeface="Franklin Gothic Medium" panose="020B0603020102020204" pitchFamily="34" charset="0"/>
              </a:rPr>
              <a:t>Source: https://map.feedingamerica.org/county/2022/overall/new-jersey/</a:t>
            </a:r>
            <a:endParaRPr lang="en-US" sz="800" dirty="0">
              <a:latin typeface="Franklin Gothic Medium" panose="020B0603020102020204" pitchFamily="34" charset="0"/>
            </a:endParaRPr>
          </a:p>
        </p:txBody>
      </p:sp>
      <p:graphicFrame>
        <p:nvGraphicFramePr>
          <p:cNvPr id="10" name="Chart 9">
            <a:extLst>
              <a:ext uri="{FF2B5EF4-FFF2-40B4-BE49-F238E27FC236}">
                <a16:creationId xmlns:a16="http://schemas.microsoft.com/office/drawing/2014/main" id="{C55691D5-74E6-4B02-A164-EF4C1C89FEA3}"/>
              </a:ext>
            </a:extLst>
          </p:cNvPr>
          <p:cNvGraphicFramePr/>
          <p:nvPr>
            <p:custDataLst>
              <p:tags r:id="rId8"/>
            </p:custDataLst>
            <p:extLst>
              <p:ext uri="{D42A27DB-BD31-4B8C-83A1-F6EECF244321}">
                <p14:modId xmlns:p14="http://schemas.microsoft.com/office/powerpoint/2010/main" val="2389846728"/>
              </p:ext>
            </p:extLst>
          </p:nvPr>
        </p:nvGraphicFramePr>
        <p:xfrm>
          <a:off x="8798128" y="4453239"/>
          <a:ext cx="2936672" cy="1691640"/>
        </p:xfrm>
        <a:graphic>
          <a:graphicData uri="http://schemas.openxmlformats.org/drawingml/2006/chart">
            <c:chart xmlns:c="http://schemas.openxmlformats.org/drawingml/2006/chart" xmlns:r="http://schemas.openxmlformats.org/officeDocument/2006/relationships" r:id="rId12"/>
          </a:graphicData>
        </a:graphic>
      </p:graphicFrame>
    </p:spTree>
    <p:extLst>
      <p:ext uri="{BB962C8B-B14F-4D97-AF65-F5344CB8AC3E}">
        <p14:creationId xmlns:p14="http://schemas.microsoft.com/office/powerpoint/2010/main" val="191544771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A9A01-1C57-4D47-B67D-44EE83DE5BDF}"/>
              </a:ext>
            </a:extLst>
          </p:cNvPr>
          <p:cNvSpPr txBox="1">
            <a:spLocks/>
          </p:cNvSpPr>
          <p:nvPr>
            <p:custDataLst>
              <p:tags r:id="rId1"/>
            </p:custDataLst>
          </p:nvPr>
        </p:nvSpPr>
        <p:spPr>
          <a:xfrm>
            <a:off x="0" y="70977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Food</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B2C0C821-4DE0-437D-9E42-50BB8F26038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4.3: Individuals (#) enrolled in WIC nutrition program, in county </a:t>
            </a:r>
            <a:endParaRPr lang="en-US" sz="2000" spc="-50" dirty="0"/>
          </a:p>
        </p:txBody>
      </p:sp>
      <p:sp>
        <p:nvSpPr>
          <p:cNvPr id="4" name="TextBox 3">
            <a:extLst>
              <a:ext uri="{FF2B5EF4-FFF2-40B4-BE49-F238E27FC236}">
                <a16:creationId xmlns:a16="http://schemas.microsoft.com/office/drawing/2014/main" id="{CDFB650D-66FA-4CFE-826A-6FDF164E1E2E}"/>
              </a:ext>
            </a:extLst>
          </p:cNvPr>
          <p:cNvSpPr txBox="1"/>
          <p:nvPr>
            <p:custDataLst>
              <p:tags r:id="rId3"/>
            </p:custDataLst>
          </p:nvPr>
        </p:nvSpPr>
        <p:spPr>
          <a:xfrm>
            <a:off x="3124200" y="261610"/>
            <a:ext cx="8400675" cy="246221"/>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00"/>
              <a:t>Source: New Jersey Department of Health and Senior Services via Annie E Casey Kids Count, 2018-2022</a:t>
            </a:r>
            <a:endParaRPr lang="en-US" sz="1000" dirty="0"/>
          </a:p>
        </p:txBody>
      </p:sp>
      <p:sp>
        <p:nvSpPr>
          <p:cNvPr id="5" name="TextBox 4">
            <a:extLst>
              <a:ext uri="{FF2B5EF4-FFF2-40B4-BE49-F238E27FC236}">
                <a16:creationId xmlns:a16="http://schemas.microsoft.com/office/drawing/2014/main" id="{48F37D0C-0600-4CE2-8EAB-D33AB6F4FD32}"/>
              </a:ext>
            </a:extLst>
          </p:cNvPr>
          <p:cNvSpPr txBox="1"/>
          <p:nvPr>
            <p:custDataLst>
              <p:tags r:id="rId4"/>
            </p:custDataLst>
          </p:nvPr>
        </p:nvSpPr>
        <p:spPr>
          <a:xfrm>
            <a:off x="3124200" y="1995284"/>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4.4: Children (#) receiving free or reduced lunch, in county</a:t>
            </a:r>
            <a:endParaRPr lang="en-US" sz="2000" spc="-50" dirty="0"/>
          </a:p>
        </p:txBody>
      </p:sp>
      <p:sp>
        <p:nvSpPr>
          <p:cNvPr id="6" name="TextBox 5">
            <a:extLst>
              <a:ext uri="{FF2B5EF4-FFF2-40B4-BE49-F238E27FC236}">
                <a16:creationId xmlns:a16="http://schemas.microsoft.com/office/drawing/2014/main" id="{2B7791FE-6F64-474B-BE64-642AC69AC777}"/>
              </a:ext>
            </a:extLst>
          </p:cNvPr>
          <p:cNvSpPr txBox="1"/>
          <p:nvPr>
            <p:custDataLst>
              <p:tags r:id="rId5"/>
            </p:custDataLst>
          </p:nvPr>
        </p:nvSpPr>
        <p:spPr>
          <a:xfrm>
            <a:off x="3098598" y="4571299"/>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4.5: Children (#) receiving NJ SNAP supplemental nutrition assistance, in county</a:t>
            </a:r>
            <a:endParaRPr lang="en-US" sz="2000" spc="-50" dirty="0"/>
          </a:p>
        </p:txBody>
      </p:sp>
      <p:sp>
        <p:nvSpPr>
          <p:cNvPr id="7" name="TextBox 6">
            <a:extLst>
              <a:ext uri="{FF2B5EF4-FFF2-40B4-BE49-F238E27FC236}">
                <a16:creationId xmlns:a16="http://schemas.microsoft.com/office/drawing/2014/main" id="{B33F6D90-205C-400E-9E04-C7340B6D0A4E}"/>
              </a:ext>
            </a:extLst>
          </p:cNvPr>
          <p:cNvSpPr txBox="1"/>
          <p:nvPr>
            <p:custDataLst>
              <p:tags r:id="rId6"/>
            </p:custDataLst>
          </p:nvPr>
        </p:nvSpPr>
        <p:spPr>
          <a:xfrm>
            <a:off x="3124200" y="2278314"/>
            <a:ext cx="9017202" cy="246221"/>
          </a:xfrm>
          <a:prstGeom prst="rect">
            <a:avLst/>
          </a:prstGeom>
          <a:noFill/>
        </p:spPr>
        <p:txBody>
          <a:bodyPr wrap="square" rtlCol="0">
            <a:spAutoFit/>
          </a:bodyPr>
          <a:lstStyle/>
          <a:p>
            <a:pPr>
              <a:defRPr sz="1862" b="0" i="0" u="none" strike="noStrike" kern="1200" spc="0" baseline="0">
                <a:solidFill>
                  <a:prstClr val="black"/>
                </a:solidFill>
                <a:latin typeface="Franklin Gothic Medium" panose="020B0603020102020204" pitchFamily="34" charset="0"/>
                <a:ea typeface="+mn-ea"/>
                <a:cs typeface="+mn-cs"/>
              </a:defRPr>
            </a:pPr>
            <a:r>
              <a:rPr lang="en-US" sz="1000"/>
              <a:t>Source: NJ Department of Agriculture via Advocates for Children of New Jersey, 2019-2023</a:t>
            </a:r>
            <a:endParaRPr lang="en-US" sz="1000" dirty="0"/>
          </a:p>
        </p:txBody>
      </p:sp>
      <p:sp>
        <p:nvSpPr>
          <p:cNvPr id="8" name="TextBox 7">
            <a:extLst>
              <a:ext uri="{FF2B5EF4-FFF2-40B4-BE49-F238E27FC236}">
                <a16:creationId xmlns:a16="http://schemas.microsoft.com/office/drawing/2014/main" id="{E1A40887-94F0-4112-83E4-C3F1D899D767}"/>
              </a:ext>
            </a:extLst>
          </p:cNvPr>
          <p:cNvSpPr txBox="1"/>
          <p:nvPr>
            <p:custDataLst>
              <p:tags r:id="rId7"/>
            </p:custDataLst>
          </p:nvPr>
        </p:nvSpPr>
        <p:spPr>
          <a:xfrm>
            <a:off x="3131820" y="4843068"/>
            <a:ext cx="8429551" cy="600164"/>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050"/>
              <a:t>Source: New Jersey Department of Human Services, Division of Family Development via Advocates for Children of New Jersey Data Dashboard, 2020-2024</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200" dirty="0"/>
          </a:p>
        </p:txBody>
      </p:sp>
      <p:graphicFrame>
        <p:nvGraphicFramePr>
          <p:cNvPr id="14" name="Chart 13">
            <a:extLst>
              <a:ext uri="{FF2B5EF4-FFF2-40B4-BE49-F238E27FC236}">
                <a16:creationId xmlns:a16="http://schemas.microsoft.com/office/drawing/2014/main" id="{B548F827-A6E0-4F7C-91CE-378267664566}"/>
              </a:ext>
            </a:extLst>
          </p:cNvPr>
          <p:cNvGraphicFramePr/>
          <p:nvPr>
            <p:custDataLst>
              <p:tags r:id="rId8"/>
            </p:custDataLst>
            <p:extLst>
              <p:ext uri="{D42A27DB-BD31-4B8C-83A1-F6EECF244321}">
                <p14:modId xmlns:p14="http://schemas.microsoft.com/office/powerpoint/2010/main" val="1810670520"/>
              </p:ext>
            </p:extLst>
          </p:nvPr>
        </p:nvGraphicFramePr>
        <p:xfrm>
          <a:off x="3174799" y="531291"/>
          <a:ext cx="8369742" cy="1402581"/>
        </p:xfrm>
        <a:graphic>
          <a:graphicData uri="http://schemas.openxmlformats.org/drawingml/2006/chart">
            <c:chart xmlns:c="http://schemas.openxmlformats.org/drawingml/2006/chart" xmlns:r="http://schemas.openxmlformats.org/officeDocument/2006/relationships" r:id="rId14"/>
          </a:graphicData>
        </a:graphic>
      </p:graphicFrame>
      <p:graphicFrame>
        <p:nvGraphicFramePr>
          <p:cNvPr id="17" name="Chart 16">
            <a:extLst>
              <a:ext uri="{FF2B5EF4-FFF2-40B4-BE49-F238E27FC236}">
                <a16:creationId xmlns:a16="http://schemas.microsoft.com/office/drawing/2014/main" id="{BE2B3FCB-B76E-4C03-A4B7-85305D1B0134}"/>
              </a:ext>
            </a:extLst>
          </p:cNvPr>
          <p:cNvGraphicFramePr/>
          <p:nvPr>
            <p:custDataLst>
              <p:tags r:id="rId9"/>
            </p:custDataLst>
            <p:extLst>
              <p:ext uri="{D42A27DB-BD31-4B8C-83A1-F6EECF244321}">
                <p14:modId xmlns:p14="http://schemas.microsoft.com/office/powerpoint/2010/main" val="3391785560"/>
              </p:ext>
            </p:extLst>
          </p:nvPr>
        </p:nvGraphicFramePr>
        <p:xfrm>
          <a:off x="3246120" y="2794768"/>
          <a:ext cx="8298420" cy="1701032"/>
        </p:xfrm>
        <a:graphic>
          <a:graphicData uri="http://schemas.openxmlformats.org/drawingml/2006/chart">
            <c:chart xmlns:c="http://schemas.openxmlformats.org/drawingml/2006/chart" xmlns:r="http://schemas.openxmlformats.org/officeDocument/2006/relationships" r:id="rId15"/>
          </a:graphicData>
        </a:graphic>
      </p:graphicFrame>
      <p:graphicFrame>
        <p:nvGraphicFramePr>
          <p:cNvPr id="20" name="Chart 19">
            <a:extLst>
              <a:ext uri="{FF2B5EF4-FFF2-40B4-BE49-F238E27FC236}">
                <a16:creationId xmlns:a16="http://schemas.microsoft.com/office/drawing/2014/main" id="{071DDE21-2E7A-4AD2-B6B0-4120BED9B7B1}"/>
              </a:ext>
            </a:extLst>
          </p:cNvPr>
          <p:cNvGraphicFramePr/>
          <p:nvPr>
            <p:custDataLst>
              <p:tags r:id="rId10"/>
            </p:custDataLst>
            <p:extLst>
              <p:ext uri="{D42A27DB-BD31-4B8C-83A1-F6EECF244321}">
                <p14:modId xmlns:p14="http://schemas.microsoft.com/office/powerpoint/2010/main" val="447893314"/>
              </p:ext>
            </p:extLst>
          </p:nvPr>
        </p:nvGraphicFramePr>
        <p:xfrm>
          <a:off x="3246120" y="5175921"/>
          <a:ext cx="8298420" cy="1421356"/>
        </p:xfrm>
        <a:graphic>
          <a:graphicData uri="http://schemas.openxmlformats.org/drawingml/2006/chart">
            <c:chart xmlns:c="http://schemas.openxmlformats.org/drawingml/2006/chart" xmlns:r="http://schemas.openxmlformats.org/officeDocument/2006/relationships" r:id="rId16"/>
          </a:graphicData>
        </a:graphic>
      </p:graphicFrame>
      <p:sp>
        <p:nvSpPr>
          <p:cNvPr id="9" name="TextBox 8"/>
          <p:cNvSpPr txBox="1"/>
          <p:nvPr>
            <p:custDataLst>
              <p:tags r:id="rId11"/>
            </p:custDataLst>
          </p:nvPr>
        </p:nvSpPr>
        <p:spPr>
          <a:xfrm>
            <a:off x="3142673" y="6541859"/>
            <a:ext cx="6659880"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these indicators.</a:t>
            </a:r>
          </a:p>
          <a:p>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57482300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774874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7B24DF73-7A10-4396-AFFE-F8D932D87777}"/>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5.1: 75th percentile monthly full-time rates for center providers by age of child </a:t>
            </a:r>
            <a:endParaRPr lang="en-US" sz="2000" spc="-50" dirty="0"/>
          </a:p>
        </p:txBody>
      </p:sp>
      <p:sp>
        <p:nvSpPr>
          <p:cNvPr id="4" name="TextBox 3">
            <a:extLst>
              <a:ext uri="{FF2B5EF4-FFF2-40B4-BE49-F238E27FC236}">
                <a16:creationId xmlns:a16="http://schemas.microsoft.com/office/drawing/2014/main" id="{0E4AD1AB-1035-409F-8AFD-183422452017}"/>
              </a:ext>
            </a:extLst>
          </p:cNvPr>
          <p:cNvSpPr txBox="1"/>
          <p:nvPr>
            <p:custDataLst>
              <p:tags r:id="rId3"/>
            </p:custDataLst>
          </p:nvPr>
        </p:nvSpPr>
        <p:spPr>
          <a:xfrm>
            <a:off x="3124200" y="30597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a:t>
            </a:r>
            <a:endParaRPr lang="en-US" sz="1200" dirty="0"/>
          </a:p>
        </p:txBody>
      </p:sp>
      <p:sp>
        <p:nvSpPr>
          <p:cNvPr id="5" name="TextBox 4">
            <a:extLst>
              <a:ext uri="{FF2B5EF4-FFF2-40B4-BE49-F238E27FC236}">
                <a16:creationId xmlns:a16="http://schemas.microsoft.com/office/drawing/2014/main" id="{A9F95FDA-5B54-4629-820C-BFA5ACE14476}"/>
              </a:ext>
            </a:extLst>
          </p:cNvPr>
          <p:cNvSpPr txBox="1"/>
          <p:nvPr>
            <p:custDataLst>
              <p:tags r:id="rId4"/>
            </p:custDataLst>
          </p:nvPr>
        </p:nvSpPr>
        <p:spPr>
          <a:xfrm>
            <a:off x="3124200" y="6358718"/>
            <a:ext cx="8678839" cy="377589"/>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graphicFrame>
        <p:nvGraphicFramePr>
          <p:cNvPr id="8" name="Chart 7">
            <a:extLst>
              <a:ext uri="{FF2B5EF4-FFF2-40B4-BE49-F238E27FC236}">
                <a16:creationId xmlns:a16="http://schemas.microsoft.com/office/drawing/2014/main" id="{C9A51C3F-C227-495C-858B-86CC20DD47D2}"/>
              </a:ext>
            </a:extLst>
          </p:cNvPr>
          <p:cNvGraphicFramePr/>
          <p:nvPr>
            <p:custDataLst>
              <p:tags r:id="rId5"/>
            </p:custDataLst>
            <p:extLst>
              <p:ext uri="{D42A27DB-BD31-4B8C-83A1-F6EECF244321}">
                <p14:modId xmlns:p14="http://schemas.microsoft.com/office/powerpoint/2010/main" val="3136845611"/>
              </p:ext>
            </p:extLst>
          </p:nvPr>
        </p:nvGraphicFramePr>
        <p:xfrm>
          <a:off x="3280202" y="914400"/>
          <a:ext cx="8128000" cy="507539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41593306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1DFF63-749B-42CB-896F-B12C21CA27ED}"/>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200" spc="-200">
                <a:solidFill>
                  <a:schemeClr val="bg1"/>
                </a:solidFill>
                <a:latin typeface="Franklin Gothic Demi" panose="020B0703020102020204" pitchFamily="34" charset="0"/>
              </a:rPr>
              <a:t>Child Care</a:t>
            </a:r>
            <a:endParaRPr lang="en-US" sz="4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D7CCE802-8D3A-4DE9-82E5-C34DC5B0145D}"/>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5.2: 75th percentile monthly full-time rates for center providers, compared with median household income, by county</a:t>
            </a:r>
            <a:endParaRPr lang="en-US" sz="2000" spc="-50" dirty="0"/>
          </a:p>
        </p:txBody>
      </p:sp>
      <p:sp>
        <p:nvSpPr>
          <p:cNvPr id="4" name="TextBox 3">
            <a:extLst>
              <a:ext uri="{FF2B5EF4-FFF2-40B4-BE49-F238E27FC236}">
                <a16:creationId xmlns:a16="http://schemas.microsoft.com/office/drawing/2014/main" id="{A53CCD5A-EE97-4FE1-AE21-DD09C7CC1D42}"/>
              </a:ext>
            </a:extLst>
          </p:cNvPr>
          <p:cNvSpPr txBox="1"/>
          <p:nvPr>
            <p:custDataLst>
              <p:tags r:id="rId3"/>
            </p:custDataLst>
          </p:nvPr>
        </p:nvSpPr>
        <p:spPr>
          <a:xfrm>
            <a:off x="3124200" y="615033"/>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Rutgers University data collection on behalf of the NJ Department of Human Services, 2023. Median household income is sourced from ACS, Income in the past 12 months (in 2023 inflation adjusted dollars), 1-yr estimates.</a:t>
            </a:r>
            <a:endParaRPr lang="en-US" sz="1200" dirty="0"/>
          </a:p>
        </p:txBody>
      </p:sp>
      <p:graphicFrame>
        <p:nvGraphicFramePr>
          <p:cNvPr id="7" name="Chart 6">
            <a:extLst>
              <a:ext uri="{FF2B5EF4-FFF2-40B4-BE49-F238E27FC236}">
                <a16:creationId xmlns:a16="http://schemas.microsoft.com/office/drawing/2014/main" id="{6616DC5F-1858-4EB9-A294-9BAE538DE1E7}"/>
              </a:ext>
            </a:extLst>
          </p:cNvPr>
          <p:cNvGraphicFramePr/>
          <p:nvPr>
            <p:custDataLst>
              <p:tags r:id="rId4"/>
            </p:custDataLst>
            <p:extLst>
              <p:ext uri="{D42A27DB-BD31-4B8C-83A1-F6EECF244321}">
                <p14:modId xmlns:p14="http://schemas.microsoft.com/office/powerpoint/2010/main" val="4050500336"/>
              </p:ext>
            </p:extLst>
          </p:nvPr>
        </p:nvGraphicFramePr>
        <p:xfrm>
          <a:off x="3124200" y="990600"/>
          <a:ext cx="90678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296584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3485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9C90B8E-7216-4493-B987-DDDC0FC24476}"/>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6.1: Average commute (minutes) in NJ (by county)</a:t>
            </a:r>
            <a:endParaRPr lang="en-US" sz="2000" spc="-50" dirty="0"/>
          </a:p>
        </p:txBody>
      </p:sp>
      <p:sp>
        <p:nvSpPr>
          <p:cNvPr id="6" name="TextBox 5">
            <a:extLst>
              <a:ext uri="{FF2B5EF4-FFF2-40B4-BE49-F238E27FC236}">
                <a16:creationId xmlns:a16="http://schemas.microsoft.com/office/drawing/2014/main" id="{3E752AD9-1038-422B-B961-87FB65647F3B}"/>
              </a:ext>
            </a:extLst>
          </p:cNvPr>
          <p:cNvSpPr txBox="1"/>
          <p:nvPr>
            <p:custDataLst>
              <p:tags r:id="rId3"/>
            </p:custDataLst>
          </p:nvPr>
        </p:nvSpPr>
        <p:spPr>
          <a:xfrm>
            <a:off x="8838714" y="41263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6.2: Average commute (minutes) over time, in county</a:t>
            </a:r>
            <a:endParaRPr lang="en-US" sz="1400" spc="-50" dirty="0"/>
          </a:p>
        </p:txBody>
      </p:sp>
      <p:sp>
        <p:nvSpPr>
          <p:cNvPr id="7" name="TextBox 6">
            <a:extLst>
              <a:ext uri="{FF2B5EF4-FFF2-40B4-BE49-F238E27FC236}">
                <a16:creationId xmlns:a16="http://schemas.microsoft.com/office/drawing/2014/main" id="{C74F6283-37D7-46EC-ADFB-C81AB1DFF31E}"/>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8" name="Rectangle 7">
            <a:extLst>
              <a:ext uri="{FF2B5EF4-FFF2-40B4-BE49-F238E27FC236}">
                <a16:creationId xmlns:a16="http://schemas.microsoft.com/office/drawing/2014/main" id="{6DC9AEBA-AAE1-4940-8E78-A4D0939BFC25}"/>
              </a:ext>
            </a:extLst>
          </p:cNvPr>
          <p:cNvSpPr/>
          <p:nvPr>
            <p:custDataLst>
              <p:tags r:id="rId5"/>
            </p:custDataLst>
          </p:nvPr>
        </p:nvSpPr>
        <p:spPr>
          <a:xfrm>
            <a:off x="8838714" y="4557247"/>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11" name="Chart 10">
            <a:extLst>
              <a:ext uri="{FF2B5EF4-FFF2-40B4-BE49-F238E27FC236}">
                <a16:creationId xmlns:a16="http://schemas.microsoft.com/office/drawing/2014/main" id="{56E4394C-E199-4113-9E20-F5A917764195}"/>
              </a:ext>
            </a:extLst>
          </p:cNvPr>
          <p:cNvGraphicFramePr/>
          <p:nvPr>
            <p:custDataLst>
              <p:tags r:id="rId6"/>
            </p:custDataLst>
            <p:extLst>
              <p:ext uri="{D42A27DB-BD31-4B8C-83A1-F6EECF244321}">
                <p14:modId xmlns:p14="http://schemas.microsoft.com/office/powerpoint/2010/main" val="3570822912"/>
              </p:ext>
            </p:extLst>
          </p:nvPr>
        </p:nvGraphicFramePr>
        <p:xfrm>
          <a:off x="3201004" y="538609"/>
          <a:ext cx="6857396" cy="581345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BA5EC918-E63D-452B-ADD8-946BB4D5822F}"/>
              </a:ext>
            </a:extLst>
          </p:cNvPr>
          <p:cNvGraphicFramePr/>
          <p:nvPr>
            <p:custDataLst>
              <p:tags r:id="rId7"/>
            </p:custDataLst>
            <p:extLst>
              <p:ext uri="{D42A27DB-BD31-4B8C-83A1-F6EECF244321}">
                <p14:modId xmlns:p14="http://schemas.microsoft.com/office/powerpoint/2010/main" val="3664439918"/>
              </p:ext>
            </p:extLst>
          </p:nvPr>
        </p:nvGraphicFramePr>
        <p:xfrm>
          <a:off x="8838714" y="4818861"/>
          <a:ext cx="3378200" cy="1533200"/>
        </p:xfrm>
        <a:graphic>
          <a:graphicData uri="http://schemas.openxmlformats.org/drawingml/2006/chart">
            <c:chart xmlns:c="http://schemas.openxmlformats.org/drawingml/2006/chart" xmlns:r="http://schemas.openxmlformats.org/officeDocument/2006/relationships" r:id="rId14"/>
          </a:graphicData>
        </a:graphic>
      </p:graphicFrame>
      <p:sp>
        <p:nvSpPr>
          <p:cNvPr id="4" name="TextBox 3"/>
          <p:cNvSpPr txBox="1"/>
          <p:nvPr>
            <p:custDataLst>
              <p:tags r:id="rId8"/>
            </p:custDataLst>
          </p:nvPr>
        </p:nvSpPr>
        <p:spPr>
          <a:xfrm>
            <a:off x="7848357" y="6020676"/>
            <a:ext cx="1524000" cy="230832"/>
          </a:xfrm>
          <a:prstGeom prst="rect">
            <a:avLst/>
          </a:prstGeom>
          <a:noFill/>
        </p:spPr>
        <p:txBody>
          <a:bodyPr wrap="square" rtlCol="0">
            <a:spAutoFit/>
          </a:bodyPr>
          <a:lstStyle/>
          <a:p>
            <a:r>
              <a:rPr lang="en-US" sz="900">
                <a:latin typeface="Franklin Gothic Medium" panose="020B0603020102020204" pitchFamily="34" charset="0"/>
              </a:rPr>
              <a:t>NJ avg. 31.4</a:t>
            </a:r>
            <a:endParaRPr lang="en-US" sz="900" dirty="0">
              <a:latin typeface="Franklin Gothic Medium" panose="020B0603020102020204" pitchFamily="34" charset="0"/>
            </a:endParaRPr>
          </a:p>
        </p:txBody>
      </p:sp>
      <p:sp>
        <p:nvSpPr>
          <p:cNvPr id="12" name="TextBox 11"/>
          <p:cNvSpPr txBox="1"/>
          <p:nvPr>
            <p:custDataLst>
              <p:tags r:id="rId9"/>
            </p:custDataLst>
          </p:nvPr>
        </p:nvSpPr>
        <p:spPr>
          <a:xfrm>
            <a:off x="7162800" y="6005812"/>
            <a:ext cx="1524000" cy="230832"/>
          </a:xfrm>
          <a:prstGeom prst="rect">
            <a:avLst/>
          </a:prstGeom>
          <a:noFill/>
        </p:spPr>
        <p:txBody>
          <a:bodyPr wrap="square" rtlCol="0">
            <a:spAutoFit/>
          </a:bodyPr>
          <a:lstStyle/>
          <a:p>
            <a:r>
              <a:rPr lang="en-US" sz="900">
                <a:latin typeface="Franklin Gothic Medium" panose="020B0603020102020204" pitchFamily="34" charset="0"/>
              </a:rPr>
              <a:t>US avg. 26.8</a:t>
            </a:r>
            <a:endParaRPr lang="en-US" sz="900" dirty="0">
              <a:latin typeface="Franklin Gothic Medium" panose="020B0603020102020204" pitchFamily="34" charset="0"/>
            </a:endParaRPr>
          </a:p>
        </p:txBody>
      </p:sp>
      <p:sp>
        <p:nvSpPr>
          <p:cNvPr id="3" name="TextBox 2">
            <a:extLst>
              <a:ext uri="{FF2B5EF4-FFF2-40B4-BE49-F238E27FC236}">
                <a16:creationId xmlns:a16="http://schemas.microsoft.com/office/drawing/2014/main" id="{ABB8061E-3E12-DB88-A1C9-24553C8340F6}"/>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30320506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C48D25C-329E-430E-9BD1-9CD97D97D74C}"/>
              </a:ext>
            </a:extLst>
          </p:cNvPr>
          <p:cNvSpPr txBox="1"/>
          <p:nvPr>
            <p:custDataLst>
              <p:tags r:id="rId1"/>
            </p:custDataLst>
          </p:nvPr>
        </p:nvSpPr>
        <p:spPr>
          <a:xfrm>
            <a:off x="0" y="2667000"/>
            <a:ext cx="3124200" cy="1200329"/>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Transportation &amp; Commute</a:t>
            </a:r>
            <a:endParaRPr lang="en-US" sz="3600" dirty="0">
              <a:solidFill>
                <a:schemeClr val="bg1"/>
              </a:solidFill>
              <a:latin typeface="Franklin Gothic Demi" panose="020B0703020102020204" pitchFamily="34" charset="0"/>
            </a:endParaRPr>
          </a:p>
        </p:txBody>
      </p:sp>
      <p:sp>
        <p:nvSpPr>
          <p:cNvPr id="5" name="TextBox 4">
            <a:extLst>
              <a:ext uri="{FF2B5EF4-FFF2-40B4-BE49-F238E27FC236}">
                <a16:creationId xmlns:a16="http://schemas.microsoft.com/office/drawing/2014/main" id="{93CB33D4-828E-458B-AC3A-B9109324A6DB}"/>
              </a:ext>
            </a:extLst>
          </p:cNvPr>
          <p:cNvSpPr txBox="1"/>
          <p:nvPr>
            <p:custDataLst>
              <p:tags r:id="rId2"/>
            </p:custDataLst>
          </p:nvPr>
        </p:nvSpPr>
        <p:spPr>
          <a:xfrm>
            <a:off x="3124200" y="332601"/>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Housing and Transportation Affordability Index from Center for Neighborhood Technology, 2022, https://htaindex.cnt.org/map</a:t>
            </a:r>
            <a:endParaRPr lang="en-US" sz="1200" dirty="0"/>
          </a:p>
        </p:txBody>
      </p:sp>
      <p:sp>
        <p:nvSpPr>
          <p:cNvPr id="6" name="TextBox 5">
            <a:extLst>
              <a:ext uri="{FF2B5EF4-FFF2-40B4-BE49-F238E27FC236}">
                <a16:creationId xmlns:a16="http://schemas.microsoft.com/office/drawing/2014/main" id="{3A56BE81-C73A-4F8B-B768-1224F227A560}"/>
              </a:ext>
            </a:extLst>
          </p:cNvPr>
          <p:cNvSpPr txBox="1"/>
          <p:nvPr>
            <p:custDataLst>
              <p:tags r:id="rId3"/>
            </p:custDataLst>
          </p:nvPr>
        </p:nvSpPr>
        <p:spPr>
          <a:xfrm>
            <a:off x="3180028" y="6400800"/>
            <a:ext cx="8229600" cy="457200"/>
          </a:xfrm>
          <a:prstGeom prst="rect">
            <a:avLst/>
          </a:prstGeom>
          <a:noFill/>
        </p:spPr>
        <p:txBody>
          <a:bodyPr wrap="square" rtlCol="0" anchor="ctr" anchorCtr="0">
            <a:noAutofit/>
          </a:bodyPr>
          <a:lstStyle/>
          <a:p>
            <a:pPr algn="just"/>
            <a:r>
              <a:rPr lang="en-US" sz="1000">
                <a:latin typeface="Franklin Gothic Book"/>
              </a:rPr>
              <a:t>Note. % calculated from a “typical regional” family profile.</a:t>
            </a:r>
            <a:endParaRPr lang="en-US" sz="1000" dirty="0">
              <a:latin typeface="Franklin Gothic Book"/>
            </a:endParaRPr>
          </a:p>
        </p:txBody>
      </p:sp>
      <p:sp>
        <p:nvSpPr>
          <p:cNvPr id="13" name="TextBox 12">
            <a:extLst>
              <a:ext uri="{FF2B5EF4-FFF2-40B4-BE49-F238E27FC236}">
                <a16:creationId xmlns:a16="http://schemas.microsoft.com/office/drawing/2014/main" id="{42D60627-DF7E-438D-AE19-E103F3AE780E}"/>
              </a:ext>
            </a:extLst>
          </p:cNvPr>
          <p:cNvSpPr txBox="1"/>
          <p:nvPr>
            <p:custDataLst>
              <p:tags r:id="rId4"/>
            </p:custDataLst>
          </p:nvPr>
        </p:nvSpPr>
        <p:spPr>
          <a:xfrm>
            <a:off x="3124200" y="-1"/>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6.3: Cost of transportation as a percentage of income (%) in NJ (by county)</a:t>
            </a:r>
            <a:endParaRPr lang="en-US" sz="2000" spc="-50" dirty="0"/>
          </a:p>
        </p:txBody>
      </p:sp>
      <p:graphicFrame>
        <p:nvGraphicFramePr>
          <p:cNvPr id="9" name="Chart 8"/>
          <p:cNvGraphicFramePr/>
          <p:nvPr>
            <p:custDataLst>
              <p:tags r:id="rId5"/>
            </p:custDataLst>
            <p:extLst>
              <p:ext uri="{D42A27DB-BD31-4B8C-83A1-F6EECF244321}">
                <p14:modId xmlns:p14="http://schemas.microsoft.com/office/powerpoint/2010/main" val="2730665291"/>
              </p:ext>
            </p:extLst>
          </p:nvPr>
        </p:nvGraphicFramePr>
        <p:xfrm>
          <a:off x="3230828" y="772642"/>
          <a:ext cx="8128000" cy="541866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7106058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1269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63356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88BB022-E734-4637-87B2-2D45C68194E3}"/>
              </a:ext>
            </a:extLst>
          </p:cNvPr>
          <p:cNvSpPr txBox="1"/>
          <p:nvPr>
            <p:custDataLst>
              <p:tags r:id="rId2"/>
            </p:custDataLst>
          </p:nvPr>
        </p:nvSpPr>
        <p:spPr>
          <a:xfrm>
            <a:off x="8534400" y="4299304"/>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7.2: Children without health insurance (%) over time, in county</a:t>
            </a:r>
            <a:endParaRPr lang="en-US" sz="1400" spc="-50" dirty="0"/>
          </a:p>
        </p:txBody>
      </p:sp>
      <p:sp>
        <p:nvSpPr>
          <p:cNvPr id="4" name="TextBox 3">
            <a:extLst>
              <a:ext uri="{FF2B5EF4-FFF2-40B4-BE49-F238E27FC236}">
                <a16:creationId xmlns:a16="http://schemas.microsoft.com/office/drawing/2014/main" id="{9653F561-1EDC-48E5-B097-6C9F9AF5098D}"/>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7.1: Children under the age of 18 (%) without health insurance in NJ (by county)</a:t>
            </a:r>
            <a:endParaRPr lang="en-US" sz="2000" spc="-50" dirty="0"/>
          </a:p>
        </p:txBody>
      </p:sp>
      <p:sp>
        <p:nvSpPr>
          <p:cNvPr id="5" name="TextBox 4">
            <a:extLst>
              <a:ext uri="{FF2B5EF4-FFF2-40B4-BE49-F238E27FC236}">
                <a16:creationId xmlns:a16="http://schemas.microsoft.com/office/drawing/2014/main" id="{89D331FF-4B86-422C-B1D9-E617DE35BE04}"/>
              </a:ext>
            </a:extLst>
          </p:cNvPr>
          <p:cNvSpPr txBox="1"/>
          <p:nvPr>
            <p:custDataLst>
              <p:tags r:id="rId4"/>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2023</a:t>
            </a:r>
            <a:endParaRPr lang="en-US" sz="1200" dirty="0"/>
          </a:p>
        </p:txBody>
      </p:sp>
      <p:sp>
        <p:nvSpPr>
          <p:cNvPr id="6" name="Rectangle 5">
            <a:extLst>
              <a:ext uri="{FF2B5EF4-FFF2-40B4-BE49-F238E27FC236}">
                <a16:creationId xmlns:a16="http://schemas.microsoft.com/office/drawing/2014/main" id="{7280E78C-0866-4F47-9D1D-E8B165FE5867}"/>
              </a:ext>
            </a:extLst>
          </p:cNvPr>
          <p:cNvSpPr/>
          <p:nvPr>
            <p:custDataLst>
              <p:tags r:id="rId5"/>
            </p:custDataLst>
          </p:nvPr>
        </p:nvSpPr>
        <p:spPr>
          <a:xfrm>
            <a:off x="8534400" y="4822524"/>
            <a:ext cx="3379451" cy="230832"/>
          </a:xfrm>
          <a:prstGeom prst="rect">
            <a:avLst/>
          </a:prstGeom>
        </p:spPr>
        <p:txBody>
          <a:bodyPr wrap="non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1-yr American Community Survey estimates, 2019-2023</a:t>
            </a:r>
            <a:endParaRPr lang="en-US" sz="900" dirty="0"/>
          </a:p>
        </p:txBody>
      </p:sp>
      <p:graphicFrame>
        <p:nvGraphicFramePr>
          <p:cNvPr id="9" name="Chart 8">
            <a:extLst>
              <a:ext uri="{FF2B5EF4-FFF2-40B4-BE49-F238E27FC236}">
                <a16:creationId xmlns:a16="http://schemas.microsoft.com/office/drawing/2014/main" id="{418B8D52-7F42-4108-BECB-FF57BCA7F8DB}"/>
              </a:ext>
            </a:extLst>
          </p:cNvPr>
          <p:cNvGraphicFramePr/>
          <p:nvPr>
            <p:custDataLst>
              <p:tags r:id="rId6"/>
            </p:custDataLst>
            <p:extLst>
              <p:ext uri="{D42A27DB-BD31-4B8C-83A1-F6EECF244321}">
                <p14:modId xmlns:p14="http://schemas.microsoft.com/office/powerpoint/2010/main" val="2965824336"/>
              </p:ext>
            </p:extLst>
          </p:nvPr>
        </p:nvGraphicFramePr>
        <p:xfrm>
          <a:off x="3143865" y="538608"/>
          <a:ext cx="6076336" cy="6471791"/>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2" name="Chart 11">
            <a:extLst>
              <a:ext uri="{FF2B5EF4-FFF2-40B4-BE49-F238E27FC236}">
                <a16:creationId xmlns:a16="http://schemas.microsoft.com/office/drawing/2014/main" id="{FFC6FF81-62BA-45FE-B936-E6458FAF1C41}"/>
              </a:ext>
            </a:extLst>
          </p:cNvPr>
          <p:cNvGraphicFramePr/>
          <p:nvPr>
            <p:custDataLst>
              <p:tags r:id="rId7"/>
            </p:custDataLst>
            <p:extLst>
              <p:ext uri="{D42A27DB-BD31-4B8C-83A1-F6EECF244321}">
                <p14:modId xmlns:p14="http://schemas.microsoft.com/office/powerpoint/2010/main" val="1666368915"/>
              </p:ext>
            </p:extLst>
          </p:nvPr>
        </p:nvGraphicFramePr>
        <p:xfrm>
          <a:off x="8686800" y="5078938"/>
          <a:ext cx="3581400" cy="1608197"/>
        </p:xfrm>
        <a:graphic>
          <a:graphicData uri="http://schemas.openxmlformats.org/drawingml/2006/chart">
            <c:chart xmlns:c="http://schemas.openxmlformats.org/drawingml/2006/chart" xmlns:r="http://schemas.openxmlformats.org/officeDocument/2006/relationships" r:id="rId14"/>
          </a:graphicData>
        </a:graphic>
      </p:graphicFrame>
      <p:sp>
        <p:nvSpPr>
          <p:cNvPr id="11" name="TextBox 5"/>
          <p:cNvSpPr txBox="1"/>
          <p:nvPr>
            <p:custDataLst>
              <p:tags r:id="rId8"/>
            </p:custDataLst>
          </p:nvPr>
        </p:nvSpPr>
        <p:spPr>
          <a:xfrm>
            <a:off x="7164334" y="5486400"/>
            <a:ext cx="936933" cy="230832"/>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900">
                <a:latin typeface="Franklin Gothic Medium" panose="020B0603020102020204" pitchFamily="34" charset="0"/>
              </a:rPr>
              <a:t>US avg. 5.4%</a:t>
            </a:r>
            <a:endParaRPr lang="en-US" sz="900" dirty="0">
              <a:latin typeface="Franklin Gothic Medium" panose="020B0603020102020204" pitchFamily="34" charset="0"/>
            </a:endParaRPr>
          </a:p>
        </p:txBody>
      </p:sp>
      <p:sp>
        <p:nvSpPr>
          <p:cNvPr id="10" name="TextBox 9">
            <a:extLst>
              <a:ext uri="{FF2B5EF4-FFF2-40B4-BE49-F238E27FC236}">
                <a16:creationId xmlns:a16="http://schemas.microsoft.com/office/drawing/2014/main" id="{4FABAF5E-6273-4748-8DA5-D4138D6F7385}"/>
              </a:ext>
            </a:extLst>
          </p:cNvPr>
          <p:cNvSpPr txBox="1"/>
          <p:nvPr>
            <p:custDataLst>
              <p:tags r:id="rId9"/>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
        <p:nvSpPr>
          <p:cNvPr id="7" name="TextBox 6">
            <a:extLst>
              <a:ext uri="{FF2B5EF4-FFF2-40B4-BE49-F238E27FC236}">
                <a16:creationId xmlns:a16="http://schemas.microsoft.com/office/drawing/2014/main" id="{878B332B-8A98-0A10-CB93-403C761BC357}"/>
              </a:ext>
            </a:extLst>
          </p:cNvPr>
          <p:cNvSpPr txBox="1"/>
          <p:nvPr>
            <p:custDataLst>
              <p:tags r:id="rId10"/>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79784312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881C5ACB-34C7-4932-BDEC-B358A8351F8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7.3: Children (%) without health insurance by municipality</a:t>
            </a:r>
            <a:endParaRPr lang="en-US" sz="2000" spc="-50" dirty="0"/>
          </a:p>
        </p:txBody>
      </p:sp>
      <p:sp>
        <p:nvSpPr>
          <p:cNvPr id="4" name="TextBox 3">
            <a:extLst>
              <a:ext uri="{FF2B5EF4-FFF2-40B4-BE49-F238E27FC236}">
                <a16:creationId xmlns:a16="http://schemas.microsoft.com/office/drawing/2014/main" id="{4794A8DD-ADD9-48D7-A1CF-A0310FDDB054}"/>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5-yr American Community Survey estimates, 2023</a:t>
            </a:r>
            <a:endParaRPr lang="en-US" sz="1200" dirty="0"/>
          </a:p>
        </p:txBody>
      </p:sp>
      <p:graphicFrame>
        <p:nvGraphicFramePr>
          <p:cNvPr id="7" name="Chart 6">
            <a:extLst>
              <a:ext uri="{FF2B5EF4-FFF2-40B4-BE49-F238E27FC236}">
                <a16:creationId xmlns:a16="http://schemas.microsoft.com/office/drawing/2014/main" id="{E322ECAB-DD0A-4A30-B723-351CFEEBDB0E}"/>
              </a:ext>
            </a:extLst>
          </p:cNvPr>
          <p:cNvGraphicFramePr/>
          <p:nvPr>
            <p:custDataLst>
              <p:tags r:id="rId4"/>
            </p:custDataLst>
            <p:extLst>
              <p:ext uri="{D42A27DB-BD31-4B8C-83A1-F6EECF244321}">
                <p14:modId xmlns:p14="http://schemas.microsoft.com/office/powerpoint/2010/main" val="3211346710"/>
              </p:ext>
            </p:extLst>
          </p:nvPr>
        </p:nvGraphicFramePr>
        <p:xfrm>
          <a:off x="3612025" y="746188"/>
          <a:ext cx="8128000" cy="5959412"/>
        </p:xfrm>
        <a:graphic>
          <a:graphicData uri="http://schemas.openxmlformats.org/drawingml/2006/chart">
            <c:chart xmlns:c="http://schemas.openxmlformats.org/drawingml/2006/chart" xmlns:r="http://schemas.openxmlformats.org/officeDocument/2006/relationships" r:id="rId9"/>
          </a:graphicData>
        </a:graphic>
      </p:graphicFrame>
      <p:sp>
        <p:nvSpPr>
          <p:cNvPr id="5" name="Rectangle 4"/>
          <p:cNvSpPr/>
          <p:nvPr>
            <p:custDataLst>
              <p:tags r:id="rId5"/>
            </p:custDataLst>
          </p:nvPr>
        </p:nvSpPr>
        <p:spPr>
          <a:xfrm>
            <a:off x="3124200" y="6518278"/>
            <a:ext cx="6096000" cy="230832"/>
          </a:xfrm>
          <a:prstGeom prst="rect">
            <a:avLst/>
          </a:prstGeom>
        </p:spPr>
        <p:txBody>
          <a:bodyPr>
            <a:spAutoFit/>
          </a:bodyPr>
          <a:lstStyle/>
          <a:p>
            <a:r>
              <a:rPr lang="en-US" sz="900">
                <a:latin typeface="Franklin Gothic Book" panose="020B0503020102020204" pitchFamily="34" charset="0"/>
              </a:rPr>
              <a:t>Note: Up to the 10 municipalities with the highest percentage of children without health insurance are displayed</a:t>
            </a:r>
            <a:endParaRPr lang="en-US" sz="900" dirty="0">
              <a:latin typeface="Franklin Gothic Book" panose="020B0503020102020204" pitchFamily="34" charset="0"/>
            </a:endParaRPr>
          </a:p>
        </p:txBody>
      </p:sp>
      <p:sp>
        <p:nvSpPr>
          <p:cNvPr id="8" name="TextBox 7">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Health Insurance</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4918802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542B1C6-882E-433E-BCE7-2939AB68B79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lumMod val="65000"/>
                    <a:lumOff val="35000"/>
                  </a:prstClr>
                </a:solidFill>
                <a:latin typeface="+mn-lt"/>
                <a:ea typeface="+mn-ea"/>
                <a:cs typeface="+mn-cs"/>
              </a:defRPr>
            </a:pPr>
            <a:r>
              <a:rPr lang="en-US" sz="1200">
                <a:latin typeface="Franklin Gothic Medium" panose="020B0603020102020204" pitchFamily="34" charset="0"/>
              </a:rPr>
              <a:t>Source: New Jersey Department of Human Services, September 2024</a:t>
            </a:r>
            <a:endParaRPr lang="en-US" sz="12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3F23468B-A664-4B02-8FC9-BAF16A8219EE}"/>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7.4: NJ Family Care Medicaid participation (#) in NJ (by county)</a:t>
            </a:r>
            <a:endParaRPr lang="en-US" sz="2000" spc="-50" dirty="0"/>
          </a:p>
        </p:txBody>
      </p:sp>
      <p:sp>
        <p:nvSpPr>
          <p:cNvPr id="5" name="Rectangle 4">
            <a:extLst>
              <a:ext uri="{FF2B5EF4-FFF2-40B4-BE49-F238E27FC236}">
                <a16:creationId xmlns:a16="http://schemas.microsoft.com/office/drawing/2014/main" id="{7A07DFBC-DD8A-475A-AFBF-8FA283CEA817}"/>
              </a:ext>
            </a:extLst>
          </p:cNvPr>
          <p:cNvSpPr/>
          <p:nvPr>
            <p:custDataLst>
              <p:tags r:id="rId4"/>
            </p:custDataLst>
          </p:nvPr>
        </p:nvSpPr>
        <p:spPr>
          <a:xfrm>
            <a:off x="3113585" y="6307238"/>
            <a:ext cx="9038431" cy="553998"/>
          </a:xfrm>
          <a:prstGeom prst="rect">
            <a:avLst/>
          </a:prstGeom>
        </p:spPr>
        <p:txBody>
          <a:bodyPr wrap="square">
            <a:spAutoFit/>
          </a:bodyPr>
          <a:lstStyle/>
          <a:p>
            <a:r>
              <a:rPr lang="en-US" sz="1000">
                <a:latin typeface="Franklin Gothic Book" panose="020B0503020102020204" pitchFamily="34" charset="0"/>
              </a:rPr>
              <a:t>Note: Non-ABD (ABD = Aged, Blind, or Disabled) Medicaid is for children aged 18 and younger if their family's total income before taxes is at or below 350% of the Federal Poverty Level (ex., $6,723 per month in a family of four). Parents may also be eligible if earned income is at or below 133% of the Federal Poverty Level ($2,555 monthly for a family of four)." Note that total county population size has not been account for in this indicator.</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8A37EF8B-42C7-4D36-9F97-76A41EE8BCF4}"/>
              </a:ext>
            </a:extLst>
          </p:cNvPr>
          <p:cNvGraphicFramePr/>
          <p:nvPr>
            <p:custDataLst>
              <p:tags r:id="rId5"/>
            </p:custDataLst>
            <p:extLst>
              <p:ext uri="{D42A27DB-BD31-4B8C-83A1-F6EECF244321}">
                <p14:modId xmlns:p14="http://schemas.microsoft.com/office/powerpoint/2010/main" val="2103638167"/>
              </p:ext>
            </p:extLst>
          </p:nvPr>
        </p:nvGraphicFramePr>
        <p:xfrm>
          <a:off x="3178954" y="685800"/>
          <a:ext cx="9017202" cy="5545238"/>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830997"/>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Medicaid Participation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121807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9218974-499E-46A7-9047-511AB397C8FF}"/>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7.5: Children meeting all immunization requirements (%) in NJ (by county)</a:t>
            </a:r>
            <a:endParaRPr lang="en-US" sz="2000" spc="-50" dirty="0"/>
          </a:p>
        </p:txBody>
      </p:sp>
      <p:sp>
        <p:nvSpPr>
          <p:cNvPr id="4" name="TextBox 3">
            <a:extLst>
              <a:ext uri="{FF2B5EF4-FFF2-40B4-BE49-F238E27FC236}">
                <a16:creationId xmlns:a16="http://schemas.microsoft.com/office/drawing/2014/main" id="{694899BA-4830-4C45-9950-0C0104187BF6}"/>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The New Jersey Annual Immunization Status Reports, 2023-2024</a:t>
            </a:r>
            <a:endParaRPr lang="en-US" sz="1200" dirty="0"/>
          </a:p>
        </p:txBody>
      </p:sp>
      <p:sp>
        <p:nvSpPr>
          <p:cNvPr id="5" name="Rectangle 4">
            <a:extLst>
              <a:ext uri="{FF2B5EF4-FFF2-40B4-BE49-F238E27FC236}">
                <a16:creationId xmlns:a16="http://schemas.microsoft.com/office/drawing/2014/main" id="{381E7737-D087-456C-9F55-24C5C5F3DCA8}"/>
              </a:ext>
            </a:extLst>
          </p:cNvPr>
          <p:cNvSpPr/>
          <p:nvPr>
            <p:custDataLst>
              <p:tags r:id="rId4"/>
            </p:custDataLst>
          </p:nvPr>
        </p:nvSpPr>
        <p:spPr>
          <a:xfrm>
            <a:off x="3167424" y="6306921"/>
            <a:ext cx="9017201" cy="400110"/>
          </a:xfrm>
          <a:prstGeom prst="rect">
            <a:avLst/>
          </a:prstGeom>
        </p:spPr>
        <p:txBody>
          <a:bodyPr wrap="square" anchor="t">
            <a:spAutoFit/>
          </a:body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FBFA3A14-63D6-445B-9F00-706CD4E77B54}"/>
              </a:ext>
            </a:extLst>
          </p:cNvPr>
          <p:cNvGraphicFramePr/>
          <p:nvPr>
            <p:custDataLst>
              <p:tags r:id="rId5"/>
            </p:custDataLst>
            <p:extLst>
              <p:ext uri="{D42A27DB-BD31-4B8C-83A1-F6EECF244321}">
                <p14:modId xmlns:p14="http://schemas.microsoft.com/office/powerpoint/2010/main" val="199063611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2933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2979043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CDD63F83-0952-4660-9D2F-94FD8BABEC82}"/>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7.6: County immunization rates (%) (all grade types), over time, in county</a:t>
            </a:r>
            <a:endParaRPr lang="en-US" sz="2000" spc="-50" dirty="0"/>
          </a:p>
        </p:txBody>
      </p:sp>
      <p:sp>
        <p:nvSpPr>
          <p:cNvPr id="4" name="TextBox 3">
            <a:extLst>
              <a:ext uri="{FF2B5EF4-FFF2-40B4-BE49-F238E27FC236}">
                <a16:creationId xmlns:a16="http://schemas.microsoft.com/office/drawing/2014/main" id="{EDF8735F-8CFF-455C-BF95-F91003B995BC}"/>
              </a:ext>
            </a:extLst>
          </p:cNvPr>
          <p:cNvSpPr txBox="1"/>
          <p:nvPr>
            <p:custDataLst>
              <p:tags r:id="rId3"/>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Annual Immunization Status Reports, 2018-2019 through 2023-2024</a:t>
            </a:r>
            <a:endParaRPr lang="en-US" sz="1200" dirty="0"/>
          </a:p>
        </p:txBody>
      </p:sp>
      <p:sp>
        <p:nvSpPr>
          <p:cNvPr id="5" name="Rectangle 4">
            <a:extLst>
              <a:ext uri="{FF2B5EF4-FFF2-40B4-BE49-F238E27FC236}">
                <a16:creationId xmlns:a16="http://schemas.microsoft.com/office/drawing/2014/main" id="{FA892BEA-1CBB-4C7C-BD66-54DEC15CC127}"/>
              </a:ext>
            </a:extLst>
          </p:cNvPr>
          <p:cNvSpPr/>
          <p:nvPr>
            <p:custDataLst>
              <p:tags r:id="rId4"/>
            </p:custDataLst>
          </p:nvPr>
        </p:nvSpPr>
        <p:spPr>
          <a:xfrm>
            <a:off x="3246120" y="6203985"/>
            <a:ext cx="8483424" cy="400110"/>
          </a:xfrm>
          <a:prstGeom prst="rect">
            <a:avLst/>
          </a:prstGeom>
        </p:spPr>
        <p:txBody>
          <a:bodyPr wrap="square">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000">
                <a:solidFill>
                  <a:srgbClr val="000000"/>
                </a:solidFill>
                <a:latin typeface="Franklin Gothic Book" panose="020B0503020102020204" pitchFamily="34" charset="0"/>
              </a:rPr>
              <a:t>Note: Percentages are calculated across these grade types: Pre-Kindergarten, Kindergarten, First Grade, Sixth Grade, and Transfers. Children with unknown immunization status were considered as not having met all immunization requirements.</a:t>
            </a:r>
            <a:endParaRPr lang="en-US" sz="1000" dirty="0">
              <a:latin typeface="Franklin Gothic Book" panose="020B0503020102020204" pitchFamily="34" charset="0"/>
            </a:endParaRPr>
          </a:p>
        </p:txBody>
      </p:sp>
      <p:graphicFrame>
        <p:nvGraphicFramePr>
          <p:cNvPr id="8" name="Chart 7">
            <a:extLst>
              <a:ext uri="{FF2B5EF4-FFF2-40B4-BE49-F238E27FC236}">
                <a16:creationId xmlns:a16="http://schemas.microsoft.com/office/drawing/2014/main" id="{4E1AF40E-516C-4A00-8325-6B92ECB8172F}"/>
              </a:ext>
            </a:extLst>
          </p:cNvPr>
          <p:cNvGraphicFramePr/>
          <p:nvPr>
            <p:custDataLst>
              <p:tags r:id="rId5"/>
            </p:custDataLst>
            <p:extLst>
              <p:ext uri="{D42A27DB-BD31-4B8C-83A1-F6EECF244321}">
                <p14:modId xmlns:p14="http://schemas.microsoft.com/office/powerpoint/2010/main" val="1492222050"/>
              </p:ext>
            </p:extLst>
          </p:nvPr>
        </p:nvGraphicFramePr>
        <p:xfrm>
          <a:off x="3246120" y="1070868"/>
          <a:ext cx="8128000" cy="5072390"/>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4FABAF5E-6273-4748-8DA5-D4138D6F7385}"/>
              </a:ext>
            </a:extLst>
          </p:cNvPr>
          <p:cNvSpPr txBox="1"/>
          <p:nvPr>
            <p:custDataLst>
              <p:tags r:id="rId6"/>
            </p:custDataLst>
          </p:nvPr>
        </p:nvSpPr>
        <p:spPr>
          <a:xfrm>
            <a:off x="0" y="371288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Immunization</a:t>
            </a:r>
            <a:endParaRPr lang="en-US" sz="2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0066008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6FE1EE-5441-4074-AF2D-89B93045C0F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Health Care</a:t>
            </a:r>
            <a:endParaRPr lang="en-US"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5FF511CD-5723-4745-A097-71345B69B5B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7.7: Percentage (%) of Women Receiving Early Prenatal Care in NJ (by county)</a:t>
            </a:r>
          </a:p>
        </p:txBody>
      </p:sp>
      <p:sp>
        <p:nvSpPr>
          <p:cNvPr id="4" name="TextBox 3">
            <a:extLst>
              <a:ext uri="{FF2B5EF4-FFF2-40B4-BE49-F238E27FC236}">
                <a16:creationId xmlns:a16="http://schemas.microsoft.com/office/drawing/2014/main" id="{82EEA8AE-DE84-40F5-B813-3072EF416025}"/>
              </a:ext>
            </a:extLst>
          </p:cNvPr>
          <p:cNvSpPr txBox="1"/>
          <p:nvPr>
            <p:custDataLst>
              <p:tags r:id="rId3"/>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5" name="TextBox 4">
            <a:extLst>
              <a:ext uri="{FF2B5EF4-FFF2-40B4-BE49-F238E27FC236}">
                <a16:creationId xmlns:a16="http://schemas.microsoft.com/office/drawing/2014/main" id="{8FCEFA68-B826-48AB-BD6F-AC0F6EC24BB4}"/>
              </a:ext>
            </a:extLst>
          </p:cNvPr>
          <p:cNvSpPr txBox="1"/>
          <p:nvPr>
            <p:custDataLst>
              <p:tags r:id="rId4"/>
            </p:custDataLst>
          </p:nvPr>
        </p:nvSpPr>
        <p:spPr>
          <a:xfrm>
            <a:off x="3124200" y="6457890"/>
            <a:ext cx="8400675" cy="246221"/>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4FABAF5E-6273-4748-8DA5-D4138D6F7385}"/>
              </a:ext>
            </a:extLst>
          </p:cNvPr>
          <p:cNvSpPr txBox="1"/>
          <p:nvPr>
            <p:custDataLst>
              <p:tags r:id="rId5"/>
            </p:custDataLst>
          </p:nvPr>
        </p:nvSpPr>
        <p:spPr>
          <a:xfrm>
            <a:off x="60960" y="370264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Prenatal Care</a:t>
            </a:r>
            <a:endParaRPr lang="en-US" sz="2400" dirty="0">
              <a:solidFill>
                <a:schemeClr val="bg1"/>
              </a:solidFill>
              <a:latin typeface="Franklin Gothic Demi" panose="020B0703020102020204" pitchFamily="34" charset="0"/>
            </a:endParaRPr>
          </a:p>
        </p:txBody>
      </p:sp>
      <p:graphicFrame>
        <p:nvGraphicFramePr>
          <p:cNvPr id="9" name="Chart 8">
            <a:extLst>
              <a:ext uri="{FF2B5EF4-FFF2-40B4-BE49-F238E27FC236}">
                <a16:creationId xmlns:a16="http://schemas.microsoft.com/office/drawing/2014/main" id="{5C1A2115-3E09-AB34-D086-7A61D711ED08}"/>
              </a:ext>
            </a:extLst>
          </p:cNvPr>
          <p:cNvGraphicFramePr/>
          <p:nvPr>
            <p:custDataLst>
              <p:tags r:id="rId6"/>
            </p:custDataLst>
            <p:extLst>
              <p:ext uri="{D42A27DB-BD31-4B8C-83A1-F6EECF244321}">
                <p14:modId xmlns:p14="http://schemas.microsoft.com/office/powerpoint/2010/main" val="1654207550"/>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2137546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4EC7AF8-5F76-2263-2071-CDBAF0145A9C}"/>
              </a:ext>
            </a:extLst>
          </p:cNvPr>
          <p:cNvSpPr txBox="1"/>
          <p:nvPr>
            <p:custDataLst>
              <p:tags r:id="rId1"/>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7.8: Percentage (%) of Women Receiving Early Prenatal Care in NJ by Race/Ethnicity (within county)</a:t>
            </a:r>
            <a:endParaRPr lang="en-US" sz="2000" spc="-50" dirty="0"/>
          </a:p>
        </p:txBody>
      </p:sp>
      <p:sp>
        <p:nvSpPr>
          <p:cNvPr id="6" name="TextBox 5">
            <a:extLst>
              <a:ext uri="{FF2B5EF4-FFF2-40B4-BE49-F238E27FC236}">
                <a16:creationId xmlns:a16="http://schemas.microsoft.com/office/drawing/2014/main" id="{1FB9B115-3ECF-A13B-51C2-F3C1AB0FCB15}"/>
              </a:ext>
            </a:extLst>
          </p:cNvPr>
          <p:cNvSpPr txBox="1"/>
          <p:nvPr>
            <p:custDataLst>
              <p:tags r:id="rId2"/>
            </p:custDataLst>
          </p:nvPr>
        </p:nvSpPr>
        <p:spPr>
          <a:xfrm>
            <a:off x="3124200" y="569386"/>
            <a:ext cx="8400675" cy="461665"/>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Reported by the NJ Department of Health, New Jersey State Health Assessment Data, New Jersey Birth Certificate Database, via ACNJ Kids Count Data Dashboard.  Data accessed as of April 6, 2023.</a:t>
            </a:r>
            <a:endParaRPr lang="en-US" sz="1200" dirty="0">
              <a:latin typeface="Franklin Gothic Medium" panose="020B0603020102020204" pitchFamily="34" charset="0"/>
            </a:endParaRPr>
          </a:p>
        </p:txBody>
      </p:sp>
      <p:sp>
        <p:nvSpPr>
          <p:cNvPr id="7" name="TextBox 6">
            <a:extLst>
              <a:ext uri="{FF2B5EF4-FFF2-40B4-BE49-F238E27FC236}">
                <a16:creationId xmlns:a16="http://schemas.microsoft.com/office/drawing/2014/main" id="{4E805256-B9F5-9F2E-E4FC-AAAD92DB6409}"/>
              </a:ext>
            </a:extLst>
          </p:cNvPr>
          <p:cNvSpPr txBox="1"/>
          <p:nvPr>
            <p:custDataLst>
              <p:tags r:id="rId3"/>
            </p:custDataLst>
          </p:nvPr>
        </p:nvSpPr>
        <p:spPr>
          <a:xfrm>
            <a:off x="3124200" y="6457890"/>
            <a:ext cx="8400675" cy="400110"/>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000">
                <a:latin typeface="Franklin Gothic Book" panose="020B0503020102020204" pitchFamily="34" charset="0"/>
              </a:rPr>
              <a:t>Note: Live births for which the mother received prenatal care beginning in the first trimester. ** indicates data are suppressed.  N/A indicates data are not available.  Some races/ethnicities are not included due to either data suppression or data unavailability.</a:t>
            </a:r>
            <a:endParaRPr lang="en-US" sz="1000" dirty="0">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86311710-70EC-DC2B-AC47-14B8561A894A}"/>
              </a:ext>
            </a:extLst>
          </p:cNvPr>
          <p:cNvGraphicFramePr/>
          <p:nvPr>
            <p:custDataLst>
              <p:tags r:id="rId4"/>
            </p:custDataLst>
            <p:extLst>
              <p:ext uri="{D42A27DB-BD31-4B8C-83A1-F6EECF244321}">
                <p14:modId xmlns:p14="http://schemas.microsoft.com/office/powerpoint/2010/main" val="49051506"/>
              </p:ext>
            </p:extLst>
          </p:nvPr>
        </p:nvGraphicFramePr>
        <p:xfrm>
          <a:off x="3167424" y="779556"/>
          <a:ext cx="8717280" cy="55571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3697317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FC1BF96-0E72-4D63-ECFF-B2083BB5677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7.9: Cesarean Delivery Rate (%) (by county)</a:t>
            </a:r>
            <a:endParaRPr lang="en-US" sz="2000" spc="-50" dirty="0"/>
          </a:p>
        </p:txBody>
      </p:sp>
      <p:graphicFrame>
        <p:nvGraphicFramePr>
          <p:cNvPr id="5" name="Chart 4">
            <a:extLst>
              <a:ext uri="{FF2B5EF4-FFF2-40B4-BE49-F238E27FC236}">
                <a16:creationId xmlns:a16="http://schemas.microsoft.com/office/drawing/2014/main" id="{F65C5509-3444-5C39-E7D4-49B83FFAF99C}"/>
              </a:ext>
            </a:extLst>
          </p:cNvPr>
          <p:cNvGraphicFramePr/>
          <p:nvPr>
            <p:custDataLst>
              <p:tags r:id="rId2"/>
            </p:custDataLst>
            <p:extLst>
              <p:ext uri="{D42A27DB-BD31-4B8C-83A1-F6EECF244321}">
                <p14:modId xmlns:p14="http://schemas.microsoft.com/office/powerpoint/2010/main" val="203004986"/>
              </p:ext>
            </p:extLst>
          </p:nvPr>
        </p:nvGraphicFramePr>
        <p:xfrm>
          <a:off x="3143864" y="538608"/>
          <a:ext cx="9810136" cy="6471791"/>
        </p:xfrm>
        <a:graphic>
          <a:graphicData uri="http://schemas.openxmlformats.org/drawingml/2006/chart">
            <c:chart xmlns:c="http://schemas.openxmlformats.org/drawingml/2006/chart" xmlns:r="http://schemas.openxmlformats.org/officeDocument/2006/relationships" r:id="rId9"/>
          </a:graphicData>
        </a:graphic>
      </p:graphicFrame>
      <p:graphicFrame>
        <p:nvGraphicFramePr>
          <p:cNvPr id="7" name="Chart 6">
            <a:extLst>
              <a:ext uri="{FF2B5EF4-FFF2-40B4-BE49-F238E27FC236}">
                <a16:creationId xmlns:a16="http://schemas.microsoft.com/office/drawing/2014/main" id="{E88AE633-09CA-8DE5-712F-5C09DCF4A992}"/>
              </a:ext>
            </a:extLst>
          </p:cNvPr>
          <p:cNvGraphicFramePr/>
          <p:nvPr>
            <p:custDataLst>
              <p:tags r:id="rId3"/>
            </p:custDataLst>
            <p:extLst>
              <p:ext uri="{D42A27DB-BD31-4B8C-83A1-F6EECF244321}">
                <p14:modId xmlns:p14="http://schemas.microsoft.com/office/powerpoint/2010/main" val="1723757324"/>
              </p:ext>
            </p:extLst>
          </p:nvPr>
        </p:nvGraphicFramePr>
        <p:xfrm>
          <a:off x="7315200" y="4485996"/>
          <a:ext cx="4953000" cy="2201139"/>
        </p:xfrm>
        <a:graphic>
          <a:graphicData uri="http://schemas.openxmlformats.org/drawingml/2006/chart">
            <c:chart xmlns:c="http://schemas.openxmlformats.org/drawingml/2006/chart" xmlns:r="http://schemas.openxmlformats.org/officeDocument/2006/relationships" r:id="rId10"/>
          </a:graphicData>
        </a:graphic>
      </p:graphicFrame>
      <p:sp>
        <p:nvSpPr>
          <p:cNvPr id="8" name="Rectangle 7">
            <a:extLst>
              <a:ext uri="{FF2B5EF4-FFF2-40B4-BE49-F238E27FC236}">
                <a16:creationId xmlns:a16="http://schemas.microsoft.com/office/drawing/2014/main" id="{76732A51-CECD-E85D-7F88-1434A358100D}"/>
              </a:ext>
            </a:extLst>
          </p:cNvPr>
          <p:cNvSpPr/>
          <p:nvPr>
            <p:custDataLst>
              <p:tags r:id="rId4"/>
            </p:custDataLst>
          </p:nvPr>
        </p:nvSpPr>
        <p:spPr>
          <a:xfrm>
            <a:off x="7342548" y="4024646"/>
            <a:ext cx="3581401"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NJSHAD, Percentage of Live Births by C-Section (5-year groupings within county), over time</a:t>
            </a:r>
            <a:endParaRPr lang="en-US" sz="900" dirty="0"/>
          </a:p>
        </p:txBody>
      </p:sp>
      <p:sp>
        <p:nvSpPr>
          <p:cNvPr id="9" name="TextBox 8">
            <a:extLst>
              <a:ext uri="{FF2B5EF4-FFF2-40B4-BE49-F238E27FC236}">
                <a16:creationId xmlns:a16="http://schemas.microsoft.com/office/drawing/2014/main" id="{3356BCC1-FB32-73ED-8710-EA2C95253F34}"/>
              </a:ext>
            </a:extLst>
          </p:cNvPr>
          <p:cNvSpPr txBox="1"/>
          <p:nvPr>
            <p:custDataLst>
              <p:tags r:id="rId5"/>
            </p:custDataLst>
          </p:nvPr>
        </p:nvSpPr>
        <p:spPr>
          <a:xfrm>
            <a:off x="7315200" y="352446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7.10: Cesarean Delivery Rate (%) (within county), over time</a:t>
            </a:r>
            <a:endParaRPr lang="en-US" sz="1400" spc="-50" dirty="0"/>
          </a:p>
        </p:txBody>
      </p:sp>
      <p:sp>
        <p:nvSpPr>
          <p:cNvPr id="10" name="TextBox 9">
            <a:extLst>
              <a:ext uri="{FF2B5EF4-FFF2-40B4-BE49-F238E27FC236}">
                <a16:creationId xmlns:a16="http://schemas.microsoft.com/office/drawing/2014/main" id="{AE4F2F91-6085-C73A-8279-B96D4BC55954}"/>
              </a:ext>
            </a:extLst>
          </p:cNvPr>
          <p:cNvSpPr txBox="1"/>
          <p:nvPr>
            <p:custDataLst>
              <p:tags r:id="rId6"/>
            </p:custDataLst>
          </p:nvPr>
        </p:nvSpPr>
        <p:spPr>
          <a:xfrm>
            <a:off x="3142211" y="284742"/>
            <a:ext cx="8400675" cy="276999"/>
          </a:xfrm>
          <a:prstGeom prst="rect">
            <a:avLst/>
          </a:prstGeom>
          <a:noFill/>
        </p:spPr>
        <p:txBody>
          <a:bodyPr wrap="square" rtlCol="0">
            <a:spAutoFit/>
          </a:bodyPr>
          <a:lstStyle/>
          <a:p>
            <a:pPr>
              <a:defRPr sz="1400" b="0" i="0" u="none" strike="noStrike" kern="1200" spc="0" baseline="0">
                <a:solidFill>
                  <a:prstClr val="black"/>
                </a:solidFill>
                <a:latin typeface="+mn-lt"/>
                <a:ea typeface="+mn-ea"/>
                <a:cs typeface="+mn-cs"/>
              </a:defRPr>
            </a:pPr>
            <a:r>
              <a:rPr lang="en-US" sz="1200">
                <a:latin typeface="Franklin Gothic Medium" panose="020B0603020102020204" pitchFamily="34" charset="0"/>
              </a:rPr>
              <a:t>Source: NJSHAD, Percentage of Live Births by C-Section (5-year groupings 2018-2022) (by county)</a:t>
            </a:r>
            <a:endParaRPr lang="en-US" sz="1200" dirty="0">
              <a:latin typeface="Franklin Gothic Medium" panose="020B0603020102020204" pitchFamily="34" charset="0"/>
            </a:endParaRPr>
          </a:p>
        </p:txBody>
      </p:sp>
    </p:spTree>
    <p:extLst>
      <p:ext uri="{BB962C8B-B14F-4D97-AF65-F5344CB8AC3E}">
        <p14:creationId xmlns:p14="http://schemas.microsoft.com/office/powerpoint/2010/main" val="238862192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09092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0"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8.1: Monthly unemployment rate, Sept. 2023-Aug. 2024: state and county comparison (unadjusted)</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64004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ACA742A0-88F1-4D24-BBE1-7EB473CE07FE}"/>
              </a:ext>
            </a:extLst>
          </p:cNvPr>
          <p:cNvGraphicFramePr/>
          <p:nvPr>
            <p:custDataLst>
              <p:tags r:id="rId5"/>
            </p:custDataLst>
            <p:extLst>
              <p:ext uri="{D42A27DB-BD31-4B8C-83A1-F6EECF244321}">
                <p14:modId xmlns:p14="http://schemas.microsoft.com/office/powerpoint/2010/main" val="3706895200"/>
              </p:ext>
            </p:extLst>
          </p:nvPr>
        </p:nvGraphicFramePr>
        <p:xfrm>
          <a:off x="3256425" y="1219200"/>
          <a:ext cx="8839200" cy="4850866"/>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873659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04068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FABAF5E-6273-4748-8DA5-D4138D6F7385}"/>
              </a:ext>
            </a:extLst>
          </p:cNvPr>
          <p:cNvSpPr txBox="1"/>
          <p:nvPr>
            <p:custDataLst>
              <p:tags r:id="rId1"/>
            </p:custDataLst>
          </p:nvPr>
        </p:nvSpPr>
        <p:spPr>
          <a:xfrm>
            <a:off x="43224" y="38862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Unemployment</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2A6EB60-7F9A-4D7D-A429-79DC101B9978}"/>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8.2: Median unemployment rates, Sept. 2023-Aug. 2024 in NJ (by county)</a:t>
            </a:r>
            <a:endParaRPr lang="en-US" sz="2000" spc="-50" dirty="0"/>
          </a:p>
        </p:txBody>
      </p:sp>
      <p:sp>
        <p:nvSpPr>
          <p:cNvPr id="5" name="TextBox 4">
            <a:extLst>
              <a:ext uri="{FF2B5EF4-FFF2-40B4-BE49-F238E27FC236}">
                <a16:creationId xmlns:a16="http://schemas.microsoft.com/office/drawing/2014/main" id="{40520375-29F6-4289-B719-5927C7C43F43}"/>
              </a:ext>
            </a:extLst>
          </p:cNvPr>
          <p:cNvSpPr txBox="1"/>
          <p:nvPr>
            <p:custDataLst>
              <p:tags r:id="rId3"/>
            </p:custDataLst>
          </p:nvPr>
        </p:nvSpPr>
        <p:spPr>
          <a:xfrm>
            <a:off x="3124200" y="3231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Bureau of Labor Statistics</a:t>
            </a:r>
            <a:endParaRPr lang="en-US" sz="1200" dirty="0"/>
          </a:p>
        </p:txBody>
      </p:sp>
      <p:sp>
        <p:nvSpPr>
          <p:cNvPr id="6" name="TextBox 5">
            <a:extLst>
              <a:ext uri="{FF2B5EF4-FFF2-40B4-BE49-F238E27FC236}">
                <a16:creationId xmlns:a16="http://schemas.microsoft.com/office/drawing/2014/main" id="{B59D3033-2B43-489F-BACA-87BB7C319905}"/>
              </a:ext>
            </a:extLst>
          </p:cNvPr>
          <p:cNvSpPr txBox="1"/>
          <p:nvPr>
            <p:custDataLst>
              <p:tags r:id="rId4"/>
            </p:custDataLst>
          </p:nvPr>
        </p:nvSpPr>
        <p:spPr>
          <a:xfrm>
            <a:off x="3167424" y="6239090"/>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Unemployment is defined by the Bureau of Labor Statistics as people who don’t have a job, have actively looked for work in the past month, and are currently available for work. The unemployment rate is calculated by dividing the total number of unemployed persons with the total number of employed and unemployed persons (Indicator to be included in the HSAC final report in the Employment Overview)</a:t>
            </a:r>
          </a:p>
          <a:p>
            <a:pPr algn="just"/>
            <a:endParaRPr lang="en-US" sz="1000" dirty="0">
              <a:latin typeface="Franklin Gothic Book"/>
            </a:endParaRPr>
          </a:p>
        </p:txBody>
      </p:sp>
      <p:graphicFrame>
        <p:nvGraphicFramePr>
          <p:cNvPr id="10" name="Chart 9">
            <a:extLst>
              <a:ext uri="{FF2B5EF4-FFF2-40B4-BE49-F238E27FC236}">
                <a16:creationId xmlns:a16="http://schemas.microsoft.com/office/drawing/2014/main" id="{6EDEB70E-3D72-41F0-88C1-593488DADC24}"/>
              </a:ext>
            </a:extLst>
          </p:cNvPr>
          <p:cNvGraphicFramePr/>
          <p:nvPr>
            <p:custDataLst>
              <p:tags r:id="rId5"/>
            </p:custDataLst>
            <p:extLst>
              <p:ext uri="{D42A27DB-BD31-4B8C-83A1-F6EECF244321}">
                <p14:modId xmlns:p14="http://schemas.microsoft.com/office/powerpoint/2010/main" val="3938848156"/>
              </p:ext>
            </p:extLst>
          </p:nvPr>
        </p:nvGraphicFramePr>
        <p:xfrm>
          <a:off x="3276600" y="672755"/>
          <a:ext cx="8463425" cy="5541398"/>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6"/>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7047760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9218974-499E-46A7-9047-511AB397C8FF}"/>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8.3: Percentage of disconnected youth between 16 and 19 years of age (by county) </a:t>
            </a:r>
            <a:endParaRPr lang="en-US" sz="2000" spc="-50" dirty="0"/>
          </a:p>
        </p:txBody>
      </p:sp>
      <p:sp>
        <p:nvSpPr>
          <p:cNvPr id="3" name="TextBox 2">
            <a:extLst>
              <a:ext uri="{FF2B5EF4-FFF2-40B4-BE49-F238E27FC236}">
                <a16:creationId xmlns:a16="http://schemas.microsoft.com/office/drawing/2014/main" id="{EDF8735F-8CFF-455C-BF95-F91003B995BC}"/>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FRED Economic Data, 2023 (Based on American Community Survey 5-year estimates data, 2019-2023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C263C86E-AAC8-4D8C-A9A1-1DBFBA619BE4}"/>
              </a:ext>
            </a:extLst>
          </p:cNvPr>
          <p:cNvGraphicFramePr/>
          <p:nvPr>
            <p:custDataLst>
              <p:tags r:id="rId3"/>
            </p:custDataLst>
            <p:extLst>
              <p:ext uri="{D42A27DB-BD31-4B8C-83A1-F6EECF244321}">
                <p14:modId xmlns:p14="http://schemas.microsoft.com/office/powerpoint/2010/main" val="3173946958"/>
              </p:ext>
            </p:extLst>
          </p:nvPr>
        </p:nvGraphicFramePr>
        <p:xfrm>
          <a:off x="3322994" y="942200"/>
          <a:ext cx="7568163" cy="5393285"/>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CDD63F83-0952-4660-9D2F-94FD8BABEC82}"/>
              </a:ext>
            </a:extLst>
          </p:cNvPr>
          <p:cNvSpPr txBox="1"/>
          <p:nvPr>
            <p:custDataLst>
              <p:tags r:id="rId4"/>
            </p:custDataLst>
          </p:nvPr>
        </p:nvSpPr>
        <p:spPr>
          <a:xfrm>
            <a:off x="8320515" y="3414180"/>
            <a:ext cx="382088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pc="-50">
                <a:solidFill>
                  <a:prstClr val="black"/>
                </a:solidFill>
                <a:latin typeface="Franklin Gothic Medium" panose="020B0603020102020204" pitchFamily="34" charset="0"/>
              </a:rPr>
              <a:t>8.4: Percentage of disconnected youth between 16 and 19 years of age, over time, in county</a:t>
            </a:r>
            <a:endParaRPr kumimoji="0" lang="en-US"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EDF8735F-8CFF-455C-BF95-F91003B995BC}"/>
              </a:ext>
            </a:extLst>
          </p:cNvPr>
          <p:cNvSpPr txBox="1"/>
          <p:nvPr>
            <p:custDataLst>
              <p:tags r:id="rId5"/>
            </p:custDataLst>
          </p:nvPr>
        </p:nvSpPr>
        <p:spPr>
          <a:xfrm>
            <a:off x="8336844" y="3891707"/>
            <a:ext cx="3237017" cy="415498"/>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050"/>
              <a:t>Source: FRED Economic Data, 2019-2023 (Based on American Community Survey 5-year estimates data</a:t>
            </a:r>
            <a:endParaRPr kumimoji="0" lang="en-US" sz="10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4E1AF40E-516C-4A00-8325-6B92ECB8172F}"/>
              </a:ext>
            </a:extLst>
          </p:cNvPr>
          <p:cNvGraphicFramePr/>
          <p:nvPr>
            <p:custDataLst>
              <p:tags r:id="rId6"/>
            </p:custDataLst>
            <p:extLst>
              <p:ext uri="{D42A27DB-BD31-4B8C-83A1-F6EECF244321}">
                <p14:modId xmlns:p14="http://schemas.microsoft.com/office/powerpoint/2010/main" val="3072071372"/>
              </p:ext>
            </p:extLst>
          </p:nvPr>
        </p:nvGraphicFramePr>
        <p:xfrm>
          <a:off x="8320515" y="4463547"/>
          <a:ext cx="3491219" cy="1995800"/>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13470" y="3891707"/>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9"/>
            </p:custDataLst>
          </p:nvPr>
        </p:nvSpPr>
        <p:spPr>
          <a:xfrm>
            <a:off x="3110730" y="6251377"/>
            <a:ext cx="9024576" cy="606623"/>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Disconnected youth is defined as the percentage of youth in a county who are between the ages of 16 and 19 years old, who are not enrolled in school and not working</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132067198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788125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8.5: High school 4-year cohort graduation rates (by school district), 2023</a:t>
            </a:r>
            <a:endParaRPr kumimoji="0" lang="en-US" sz="2000" b="0" i="0" u="none" strike="noStrike" kern="1200" cap="none" spc="-50" normalizeH="0" baseline="0" noProof="0" dirty="0">
              <a:ln>
                <a:noFill/>
              </a:ln>
              <a:solidFill>
                <a:prstClr val="black"/>
              </a:solidFill>
              <a:effectLst/>
              <a:uLnTx/>
              <a:uFillTx/>
              <a:latin typeface="Franklin Gothic Medium" panose="020B0603020102020204" pitchFamily="34" charset="0"/>
              <a:ea typeface="+mn-ea"/>
              <a:cs typeface="+mn-cs"/>
            </a:endParaRPr>
          </a:p>
        </p:txBody>
      </p:sp>
      <p:sp>
        <p:nvSpPr>
          <p:cNvPr id="6" name="TextBox 5">
            <a:extLst>
              <a:ext uri="{FF2B5EF4-FFF2-40B4-BE49-F238E27FC236}">
                <a16:creationId xmlns:a16="http://schemas.microsoft.com/office/drawing/2014/main" id="{CDBEDB54-7C21-4AD7-BF97-6D45B5AD2E2D}"/>
              </a:ext>
            </a:extLst>
          </p:cNvPr>
          <p:cNvSpPr txBox="1"/>
          <p:nvPr>
            <p:custDataLst>
              <p:tags r:id="rId2"/>
            </p:custDataLst>
          </p:nvPr>
        </p:nvSpPr>
        <p:spPr>
          <a:xfrm>
            <a:off x="3141299" y="335486"/>
            <a:ext cx="8207828"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School Performance Reports, 2023</a:t>
            </a:r>
            <a:endParaRPr lang="en-US" sz="1200" dirty="0"/>
          </a:p>
        </p:txBody>
      </p:sp>
      <p:graphicFrame>
        <p:nvGraphicFramePr>
          <p:cNvPr id="7" name="Chart 6">
            <a:extLst>
              <a:ext uri="{FF2B5EF4-FFF2-40B4-BE49-F238E27FC236}">
                <a16:creationId xmlns:a16="http://schemas.microsoft.com/office/drawing/2014/main" id="{E8361A94-828D-40D1-A51F-9244685FE9F8}"/>
              </a:ext>
            </a:extLst>
          </p:cNvPr>
          <p:cNvGraphicFramePr/>
          <p:nvPr>
            <p:custDataLst>
              <p:tags r:id="rId3"/>
            </p:custDataLst>
            <p:extLst>
              <p:ext uri="{D42A27DB-BD31-4B8C-83A1-F6EECF244321}">
                <p14:modId xmlns:p14="http://schemas.microsoft.com/office/powerpoint/2010/main" val="1516569370"/>
              </p:ext>
            </p:extLst>
          </p:nvPr>
        </p:nvGraphicFramePr>
        <p:xfrm>
          <a:off x="3144346" y="612485"/>
          <a:ext cx="8990959" cy="6016915"/>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3568C37E-D667-44A2-BFA0-DC64208C3DED}"/>
              </a:ext>
            </a:extLst>
          </p:cNvPr>
          <p:cNvSpPr txBox="1"/>
          <p:nvPr>
            <p:custDataLst>
              <p:tags r:id="rId4"/>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5"/>
            </p:custDataLst>
          </p:nvPr>
        </p:nvSpPr>
        <p:spPr>
          <a:xfrm>
            <a:off x="0" y="3931848"/>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Youth</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B59D3033-2B43-489F-BACA-87BB7C319905}"/>
              </a:ext>
            </a:extLst>
          </p:cNvPr>
          <p:cNvSpPr txBox="1"/>
          <p:nvPr>
            <p:custDataLst>
              <p:tags r:id="rId6"/>
            </p:custDataLst>
          </p:nvPr>
        </p:nvSpPr>
        <p:spPr>
          <a:xfrm>
            <a:off x="3110730" y="6396335"/>
            <a:ext cx="9024576" cy="461665"/>
          </a:xfrm>
          <a:prstGeom prst="rect">
            <a:avLst/>
          </a:prstGeom>
          <a:noFill/>
        </p:spPr>
        <p:txBody>
          <a:bodyPr wrap="square" rtlCol="0" anchor="ctr" anchorCtr="0">
            <a:noAutofit/>
          </a:bodyPr>
          <a:lstStyle/>
          <a:p>
            <a:pPr algn="just"/>
            <a:r>
              <a:rPr lang="en-US" sz="1000" dirty="0">
                <a:latin typeface="Franklin Gothic Book" panose="020B0503020102020204" pitchFamily="34" charset="0"/>
              </a:rPr>
              <a:t>Note:  Graduation rates in this file represent the state calculation of the graduation rate and include all students receiving a state-endorsed diploma.</a:t>
            </a:r>
          </a:p>
        </p:txBody>
      </p:sp>
    </p:spTree>
    <p:extLst>
      <p:ext uri="{BB962C8B-B14F-4D97-AF65-F5344CB8AC3E}">
        <p14:creationId xmlns:p14="http://schemas.microsoft.com/office/powerpoint/2010/main" val="8945544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8327571" y="3836507"/>
            <a:ext cx="37896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1400" spc="-50">
                <a:solidFill>
                  <a:prstClr val="black"/>
                </a:solidFill>
                <a:latin typeface="Franklin Gothic Medium" panose="020B0603020102020204" pitchFamily="34" charset="0"/>
              </a:rPr>
              <a:t>8.7: Percentage of households with broadband access, over time, in county</a:t>
            </a:r>
            <a:endParaRPr lang="en-US" sz="1400" spc="-50" dirty="0">
              <a:solidFill>
                <a:prstClr val="black"/>
              </a:solidFill>
              <a:latin typeface="Franklin Gothic Medium" panose="020B0603020102020204" pitchFamily="34" charset="0"/>
            </a:endParaRPr>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8327571" y="4305690"/>
            <a:ext cx="3699692" cy="230832"/>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900"/>
              <a:t>Source: American Community Survey, 1-Year Estimates,, 2019-2023 </a:t>
            </a:r>
            <a:endParaRPr kumimoji="0" lang="en-US" sz="8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2123700961"/>
              </p:ext>
            </p:extLst>
          </p:nvPr>
        </p:nvGraphicFramePr>
        <p:xfrm>
          <a:off x="8556171" y="4620984"/>
          <a:ext cx="3471092" cy="204478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5" name="Chart 4">
            <a:extLst>
              <a:ext uri="{FF2B5EF4-FFF2-40B4-BE49-F238E27FC236}">
                <a16:creationId xmlns:a16="http://schemas.microsoft.com/office/drawing/2014/main" id="{E8361A94-828D-40D1-A51F-9244685FE9F8}"/>
              </a:ext>
            </a:extLst>
          </p:cNvPr>
          <p:cNvGraphicFramePr/>
          <p:nvPr>
            <p:custDataLst>
              <p:tags r:id="rId4"/>
            </p:custDataLst>
            <p:extLst>
              <p:ext uri="{D42A27DB-BD31-4B8C-83A1-F6EECF244321}">
                <p14:modId xmlns:p14="http://schemas.microsoft.com/office/powerpoint/2010/main" val="2537926871"/>
              </p:ext>
            </p:extLst>
          </p:nvPr>
        </p:nvGraphicFramePr>
        <p:xfrm>
          <a:off x="3158171" y="870405"/>
          <a:ext cx="6916558" cy="5742665"/>
        </p:xfrm>
        <a:graphic>
          <a:graphicData uri="http://schemas.openxmlformats.org/drawingml/2006/chart">
            <c:chart xmlns:c="http://schemas.openxmlformats.org/drawingml/2006/chart" xmlns:r="http://schemas.openxmlformats.org/officeDocument/2006/relationships" r:id="rId13"/>
          </a:graphicData>
        </a:graphic>
      </p:graphicFrame>
      <p:sp>
        <p:nvSpPr>
          <p:cNvPr id="6" name="TextBox 5">
            <a:extLst>
              <a:ext uri="{FF2B5EF4-FFF2-40B4-BE49-F238E27FC236}">
                <a16:creationId xmlns:a16="http://schemas.microsoft.com/office/drawing/2014/main" id="{2CBA865F-FB5C-42A6-B459-D3BF0E7C9CCE}"/>
              </a:ext>
            </a:extLst>
          </p:cNvPr>
          <p:cNvSpPr txBox="1"/>
          <p:nvPr>
            <p:custDataLst>
              <p:tags r:id="rId5"/>
            </p:custDataLst>
          </p:nvPr>
        </p:nvSpPr>
        <p:spPr>
          <a:xfrm>
            <a:off x="3124198" y="0"/>
            <a:ext cx="858338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prstClr val="black"/>
                </a:solidFill>
                <a:latin typeface="Franklin Gothic Medium" panose="020B0603020102020204" pitchFamily="34" charset="0"/>
                <a:ea typeface="+mn-ea"/>
                <a:cs typeface="+mn-cs"/>
              </a:defRPr>
            </a:pPr>
            <a:r>
              <a:rPr lang="en-US" sz="2000" spc="-50">
                <a:solidFill>
                  <a:prstClr val="black"/>
                </a:solidFill>
                <a:latin typeface="Franklin Gothic Medium" panose="020B0603020102020204" pitchFamily="34" charset="0"/>
              </a:rPr>
              <a:t>8.6: Percentage of households with broadband access (by county)</a:t>
            </a:r>
            <a:endParaRPr lang="en-US" sz="2000" spc="-50" dirty="0">
              <a:solidFill>
                <a:prstClr val="black"/>
              </a:solidFill>
              <a:latin typeface="Franklin Gothic Medium" panose="020B0603020102020204" pitchFamily="34" charset="0"/>
            </a:endParaRPr>
          </a:p>
        </p:txBody>
      </p:sp>
      <p:sp>
        <p:nvSpPr>
          <p:cNvPr id="7" name="TextBox 6">
            <a:extLst>
              <a:ext uri="{FF2B5EF4-FFF2-40B4-BE49-F238E27FC236}">
                <a16:creationId xmlns:a16="http://schemas.microsoft.com/office/drawing/2014/main" id="{CDBEDB54-7C21-4AD7-BF97-6D45B5AD2E2D}"/>
              </a:ext>
            </a:extLst>
          </p:cNvPr>
          <p:cNvSpPr txBox="1"/>
          <p:nvPr>
            <p:custDataLst>
              <p:tags r:id="rId6"/>
            </p:custDataLst>
          </p:nvPr>
        </p:nvSpPr>
        <p:spPr>
          <a:xfrm>
            <a:off x="3124200" y="347185"/>
            <a:ext cx="7081157" cy="276999"/>
          </a:xfrm>
          <a:prstGeom prst="rect">
            <a:avLst/>
          </a:prstGeom>
          <a:noFill/>
        </p:spPr>
        <p:txBody>
          <a:bodyPr wrap="square" rtlCol="0">
            <a:spAutoFit/>
          </a:bodyPr>
          <a:lstStyle/>
          <a:p>
            <a:pPr lvl="0">
              <a:defRPr sz="1400" b="0" i="0" u="none" strike="noStrike" kern="1200" spc="0" baseline="0">
                <a:solidFill>
                  <a:prstClr val="black"/>
                </a:solidFill>
                <a:latin typeface="Franklin Gothic Medium" panose="020B0603020102020204" pitchFamily="34" charset="0"/>
                <a:ea typeface="+mn-ea"/>
                <a:cs typeface="+mn-cs"/>
              </a:defRPr>
            </a:pPr>
            <a:r>
              <a:rPr lang="en-US" sz="1200"/>
              <a:t>Source: American Community Survey, 1-Year Estimates, 2023</a:t>
            </a:r>
            <a:endParaRPr kumimoji="0" lang="en-US" sz="1100" i="0" u="none" strike="noStrike" kern="1200" cap="none" spc="0" normalizeH="0" baseline="0" noProof="0" dirty="0">
              <a:ln>
                <a:noFill/>
              </a:ln>
              <a:solidFill>
                <a:prstClr val="black"/>
              </a:solidFill>
              <a:effectLst/>
              <a:uLnTx/>
              <a:uFillTx/>
              <a:latin typeface="Franklin Gothic Medium" panose="020B0603020102020204" pitchFamily="34" charset="0"/>
            </a:endParaRPr>
          </a:p>
        </p:txBody>
      </p:sp>
      <p:sp>
        <p:nvSpPr>
          <p:cNvPr id="8" name="TextBox 7">
            <a:extLst>
              <a:ext uri="{FF2B5EF4-FFF2-40B4-BE49-F238E27FC236}">
                <a16:creationId xmlns:a16="http://schemas.microsoft.com/office/drawing/2014/main" id="{3568C37E-D667-44A2-BFA0-DC64208C3DED}"/>
              </a:ext>
            </a:extLst>
          </p:cNvPr>
          <p:cNvSpPr txBox="1"/>
          <p:nvPr>
            <p:custDataLst>
              <p:tags r:id="rId7"/>
            </p:custDataLst>
          </p:nvPr>
        </p:nvSpPr>
        <p:spPr>
          <a:xfrm>
            <a:off x="56195" y="2222019"/>
            <a:ext cx="3124200" cy="1708160"/>
          </a:xfrm>
          <a:prstGeom prst="rect">
            <a:avLst/>
          </a:prstGeom>
          <a:noFill/>
        </p:spPr>
        <p:txBody>
          <a:bodyPr wrap="square" rtlCol="0">
            <a:spAutoFit/>
          </a:bodyPr>
          <a:lstStyle/>
          <a:p>
            <a:pPr algn="ctr"/>
            <a:r>
              <a:rPr lang="en-US" sz="3500">
                <a:solidFill>
                  <a:schemeClr val="bg1"/>
                </a:solidFill>
                <a:latin typeface="Franklin Gothic Demi" panose="020B0703020102020204" pitchFamily="34" charset="0"/>
              </a:rPr>
              <a:t>Employment and Career Readiness</a:t>
            </a:r>
            <a:endParaRPr lang="en-US" sz="3500" dirty="0">
              <a:solidFill>
                <a:schemeClr val="bg1"/>
              </a:solidFill>
              <a:latin typeface="Franklin Gothic Demi" panose="020B0703020102020204" pitchFamily="34" charset="0"/>
            </a:endParaRPr>
          </a:p>
        </p:txBody>
      </p:sp>
      <p:sp>
        <p:nvSpPr>
          <p:cNvPr id="9" name="TextBox 8">
            <a:extLst>
              <a:ext uri="{FF2B5EF4-FFF2-40B4-BE49-F238E27FC236}">
                <a16:creationId xmlns:a16="http://schemas.microsoft.com/office/drawing/2014/main" id="{4FABAF5E-6273-4748-8DA5-D4138D6F7385}"/>
              </a:ext>
            </a:extLst>
          </p:cNvPr>
          <p:cNvSpPr txBox="1"/>
          <p:nvPr>
            <p:custDataLst>
              <p:tags r:id="rId8"/>
            </p:custDataLst>
          </p:nvPr>
        </p:nvSpPr>
        <p:spPr>
          <a:xfrm>
            <a:off x="45083" y="3960203"/>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Broadband Access</a:t>
            </a:r>
            <a:endParaRPr lang="en-US" sz="24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51DFD38A-3188-6DA3-ABF3-39CF7231561F}"/>
              </a:ext>
            </a:extLst>
          </p:cNvPr>
          <p:cNvSpPr txBox="1"/>
          <p:nvPr>
            <p:custDataLst>
              <p:tags r:id="rId9"/>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29547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463777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B86BAE2-4661-4C8A-B2B4-E14D32A11D64}"/>
              </a:ext>
            </a:extLst>
          </p:cNvPr>
          <p:cNvSpPr txBox="1"/>
          <p:nvPr>
            <p:custDataLst>
              <p:tags r:id="rId1"/>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652C7DD3-0BAB-4078-987E-45FA5D0B4D6B}"/>
              </a:ext>
            </a:extLst>
          </p:cNvPr>
          <p:cNvSpPr txBox="1"/>
          <p:nvPr>
            <p:custDataLst>
              <p:tags r:id="rId2"/>
            </p:custDataLst>
          </p:nvPr>
        </p:nvSpPr>
        <p:spPr>
          <a:xfrm>
            <a:off x="34875" y="4343400"/>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graphicFrame>
        <p:nvGraphicFramePr>
          <p:cNvPr id="6" name="Chart 5">
            <a:extLst>
              <a:ext uri="{FF2B5EF4-FFF2-40B4-BE49-F238E27FC236}">
                <a16:creationId xmlns:a16="http://schemas.microsoft.com/office/drawing/2014/main" id="{5739B93F-4A5B-4396-A20F-8AC3C73474B2}"/>
              </a:ext>
            </a:extLst>
          </p:cNvPr>
          <p:cNvGraphicFramePr/>
          <p:nvPr>
            <p:custDataLst>
              <p:tags r:id="rId3"/>
            </p:custDataLst>
            <p:extLst>
              <p:ext uri="{D42A27DB-BD31-4B8C-83A1-F6EECF244321}">
                <p14:modId xmlns:p14="http://schemas.microsoft.com/office/powerpoint/2010/main" val="2655917071"/>
              </p:ext>
            </p:extLst>
          </p:nvPr>
        </p:nvGraphicFramePr>
        <p:xfrm>
          <a:off x="3197889" y="972304"/>
          <a:ext cx="9017202" cy="5486399"/>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C6393DE2-9354-4FEF-B0F4-E7804AE9F1F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9.1: Total crime rates (per 1,000) in NJ (by county)</a:t>
            </a:r>
            <a:endParaRPr lang="en-US" sz="2000" spc="-50" dirty="0"/>
          </a:p>
        </p:txBody>
      </p:sp>
      <p:sp>
        <p:nvSpPr>
          <p:cNvPr id="8" name="TextBox 7">
            <a:extLst>
              <a:ext uri="{FF2B5EF4-FFF2-40B4-BE49-F238E27FC236}">
                <a16:creationId xmlns:a16="http://schemas.microsoft.com/office/drawing/2014/main" id="{D1FC86CD-1799-4FD2-AD44-43785103A0B2}"/>
              </a:ext>
            </a:extLst>
          </p:cNvPr>
          <p:cNvSpPr txBox="1"/>
          <p:nvPr>
            <p:custDataLst>
              <p:tags r:id="rId5"/>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
        <p:nvSpPr>
          <p:cNvPr id="9" name="TextBox 8">
            <a:extLst>
              <a:ext uri="{FF2B5EF4-FFF2-40B4-BE49-F238E27FC236}">
                <a16:creationId xmlns:a16="http://schemas.microsoft.com/office/drawing/2014/main" id="{9FC647B6-373D-4070-BC94-C661BCE08F57}"/>
              </a:ext>
            </a:extLst>
          </p:cNvPr>
          <p:cNvSpPr txBox="1"/>
          <p:nvPr>
            <p:custDataLst>
              <p:tags r:id="rId6"/>
            </p:custDataLst>
          </p:nvPr>
        </p:nvSpPr>
        <p:spPr>
          <a:xfrm>
            <a:off x="3138054" y="6458703"/>
            <a:ext cx="3926915" cy="423081"/>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Tree>
    <p:extLst>
      <p:ext uri="{BB962C8B-B14F-4D97-AF65-F5344CB8AC3E}">
        <p14:creationId xmlns:p14="http://schemas.microsoft.com/office/powerpoint/2010/main" val="6997982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2771" y="421502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Violent Crimes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93B6AE13-26AE-4032-8756-C436FB8501CD}"/>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9.2: Crimes by type (# and %), in county </a:t>
            </a:r>
            <a:endParaRPr lang="en-US" sz="2000" spc="-50" dirty="0"/>
          </a:p>
        </p:txBody>
      </p:sp>
      <p:sp>
        <p:nvSpPr>
          <p:cNvPr id="6" name="TextBox 1">
            <a:extLst>
              <a:ext uri="{FF2B5EF4-FFF2-40B4-BE49-F238E27FC236}">
                <a16:creationId xmlns:a16="http://schemas.microsoft.com/office/drawing/2014/main" id="{77715F71-F82F-4E0F-8ECD-9EA16F4946A3}"/>
              </a:ext>
            </a:extLst>
          </p:cNvPr>
          <p:cNvSpPr txBox="1"/>
          <p:nvPr>
            <p:custDataLst>
              <p:tags r:id="rId3"/>
            </p:custDataLst>
          </p:nvPr>
        </p:nvSpPr>
        <p:spPr>
          <a:xfrm>
            <a:off x="3167424" y="1219200"/>
            <a:ext cx="1785576"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Violent Crimes</a:t>
            </a:r>
            <a:endParaRPr lang="en-US" sz="1800" b="1" dirty="0">
              <a:solidFill>
                <a:srgbClr val="C00000"/>
              </a:solidFill>
              <a:latin typeface="Arial" panose="020B0604020202020204" pitchFamily="34" charset="0"/>
              <a:cs typeface="Arial" panose="020B0604020202020204" pitchFamily="34" charset="0"/>
            </a:endParaRPr>
          </a:p>
        </p:txBody>
      </p:sp>
      <p:sp>
        <p:nvSpPr>
          <p:cNvPr id="7" name="TextBox 1">
            <a:extLst>
              <a:ext uri="{FF2B5EF4-FFF2-40B4-BE49-F238E27FC236}">
                <a16:creationId xmlns:a16="http://schemas.microsoft.com/office/drawing/2014/main" id="{8B5FAD08-232D-4A8E-932D-0BBA51B0C0A6}"/>
              </a:ext>
            </a:extLst>
          </p:cNvPr>
          <p:cNvSpPr txBox="1"/>
          <p:nvPr>
            <p:custDataLst>
              <p:tags r:id="rId4"/>
            </p:custDataLst>
          </p:nvPr>
        </p:nvSpPr>
        <p:spPr>
          <a:xfrm>
            <a:off x="7882579" y="1219200"/>
            <a:ext cx="1490021" cy="3810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800" b="1">
                <a:solidFill>
                  <a:srgbClr val="C00000"/>
                </a:solidFill>
                <a:latin typeface="Arial" panose="020B0604020202020204" pitchFamily="34" charset="0"/>
                <a:cs typeface="Arial" panose="020B0604020202020204" pitchFamily="34" charset="0"/>
              </a:rPr>
              <a:t>Nonviolent Crimes</a:t>
            </a:r>
            <a:endParaRPr lang="en-US" sz="1800" b="1" dirty="0">
              <a:solidFill>
                <a:srgbClr val="C00000"/>
              </a:solidFill>
              <a:latin typeface="Arial" panose="020B0604020202020204" pitchFamily="34" charset="0"/>
              <a:cs typeface="Arial" panose="020B0604020202020204" pitchFamily="34" charset="0"/>
            </a:endParaRPr>
          </a:p>
        </p:txBody>
      </p:sp>
      <p:graphicFrame>
        <p:nvGraphicFramePr>
          <p:cNvPr id="10" name="Chart 9">
            <a:extLst>
              <a:ext uri="{FF2B5EF4-FFF2-40B4-BE49-F238E27FC236}">
                <a16:creationId xmlns:a16="http://schemas.microsoft.com/office/drawing/2014/main" id="{30D83AB6-DF07-4F3F-99D3-75425F78BF3C}"/>
              </a:ext>
            </a:extLst>
          </p:cNvPr>
          <p:cNvGraphicFramePr/>
          <p:nvPr>
            <p:custDataLst>
              <p:tags r:id="rId5"/>
            </p:custDataLst>
            <p:extLst>
              <p:ext uri="{D42A27DB-BD31-4B8C-83A1-F6EECF244321}">
                <p14:modId xmlns:p14="http://schemas.microsoft.com/office/powerpoint/2010/main" val="3344235408"/>
              </p:ext>
            </p:extLst>
          </p:nvPr>
        </p:nvGraphicFramePr>
        <p:xfrm>
          <a:off x="2743201" y="1617495"/>
          <a:ext cx="5029200" cy="3428999"/>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4" name="Chart 13">
            <a:extLst>
              <a:ext uri="{FF2B5EF4-FFF2-40B4-BE49-F238E27FC236}">
                <a16:creationId xmlns:a16="http://schemas.microsoft.com/office/drawing/2014/main" id="{A1C99942-63B1-4B59-A858-D906ADEEAF92}"/>
              </a:ext>
            </a:extLst>
          </p:cNvPr>
          <p:cNvGraphicFramePr/>
          <p:nvPr>
            <p:custDataLst>
              <p:tags r:id="rId6"/>
            </p:custDataLst>
            <p:extLst>
              <p:ext uri="{D42A27DB-BD31-4B8C-83A1-F6EECF244321}">
                <p14:modId xmlns:p14="http://schemas.microsoft.com/office/powerpoint/2010/main" val="2507860864"/>
              </p:ext>
            </p:extLst>
          </p:nvPr>
        </p:nvGraphicFramePr>
        <p:xfrm>
          <a:off x="7399810" y="1862342"/>
          <a:ext cx="3945579" cy="3428999"/>
        </p:xfrm>
        <a:graphic>
          <a:graphicData uri="http://schemas.openxmlformats.org/drawingml/2006/chart">
            <c:chart xmlns:c="http://schemas.openxmlformats.org/drawingml/2006/chart" xmlns:r="http://schemas.openxmlformats.org/officeDocument/2006/relationships" r:id="rId12"/>
          </a:graphicData>
        </a:graphic>
      </p:graphicFrame>
      <p:sp>
        <p:nvSpPr>
          <p:cNvPr id="11" name="TextBox 10">
            <a:extLst>
              <a:ext uri="{FF2B5EF4-FFF2-40B4-BE49-F238E27FC236}">
                <a16:creationId xmlns:a16="http://schemas.microsoft.com/office/drawing/2014/main" id="{AB86BAE2-4661-4C8A-B2B4-E14D32A11D64}"/>
              </a:ext>
            </a:extLst>
          </p:cNvPr>
          <p:cNvSpPr txBox="1"/>
          <p:nvPr>
            <p:custDataLst>
              <p:tags r:id="rId7"/>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A6D89782-D0B1-441F-B061-70DA04EDF586}"/>
              </a:ext>
            </a:extLst>
          </p:cNvPr>
          <p:cNvSpPr txBox="1"/>
          <p:nvPr>
            <p:custDataLst>
              <p:tags r:id="rId8"/>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State of New Jersey, Department of Law &amp; Public Safety, Office of the Attorney General, New Jersey State Police, 2022 Uniform Crime Reports</a:t>
            </a:r>
            <a:endParaRPr lang="en-US" sz="1200" dirty="0"/>
          </a:p>
        </p:txBody>
      </p:sp>
    </p:spTree>
    <p:extLst>
      <p:ext uri="{BB962C8B-B14F-4D97-AF65-F5344CB8AC3E}">
        <p14:creationId xmlns:p14="http://schemas.microsoft.com/office/powerpoint/2010/main" val="37718069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2C7DD3-0BAB-4078-987E-45FA5D0B4D6B}"/>
              </a:ext>
            </a:extLst>
          </p:cNvPr>
          <p:cNvSpPr txBox="1"/>
          <p:nvPr>
            <p:custDataLst>
              <p:tags r:id="rId1"/>
            </p:custDataLst>
          </p:nvPr>
        </p:nvSpPr>
        <p:spPr>
          <a:xfrm>
            <a:off x="-5399" y="4222359"/>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87B01F3-4262-4A4D-BF8D-278099585A3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9.3: Juvenile arrest rates (per 1,000) in NJ (by county)</a:t>
            </a:r>
            <a:endParaRPr lang="en-US" sz="2000" spc="-50" dirty="0"/>
          </a:p>
        </p:txBody>
      </p:sp>
      <p:sp>
        <p:nvSpPr>
          <p:cNvPr id="5" name="TextBox 4">
            <a:extLst>
              <a:ext uri="{FF2B5EF4-FFF2-40B4-BE49-F238E27FC236}">
                <a16:creationId xmlns:a16="http://schemas.microsoft.com/office/drawing/2014/main" id="{D5DFABFF-ED32-4ECB-B259-2ECD21246C79}"/>
              </a:ext>
            </a:extLst>
          </p:cNvPr>
          <p:cNvSpPr txBox="1"/>
          <p:nvPr>
            <p:custDataLst>
              <p:tags r:id="rId3"/>
            </p:custDataLst>
          </p:nvPr>
        </p:nvSpPr>
        <p:spPr>
          <a:xfrm>
            <a:off x="3124200" y="36795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Annie E. Casey Kids Count Data Dashboard using raw data from NJ Department of Law and Public Safety, Division of NJ State Police, Uniform Crime Reports, 2022</a:t>
            </a:r>
            <a:endParaRPr lang="en-US" sz="1200" dirty="0"/>
          </a:p>
        </p:txBody>
      </p:sp>
      <p:sp>
        <p:nvSpPr>
          <p:cNvPr id="6" name="TextBox 5">
            <a:extLst>
              <a:ext uri="{FF2B5EF4-FFF2-40B4-BE49-F238E27FC236}">
                <a16:creationId xmlns:a16="http://schemas.microsoft.com/office/drawing/2014/main" id="{B71A774A-233A-4B4B-B1E2-285F829D28EF}"/>
              </a:ext>
            </a:extLst>
          </p:cNvPr>
          <p:cNvSpPr txBox="1"/>
          <p:nvPr>
            <p:custDataLst>
              <p:tags r:id="rId4"/>
            </p:custDataLst>
          </p:nvPr>
        </p:nvSpPr>
        <p:spPr>
          <a:xfrm>
            <a:off x="8458200" y="4214923"/>
            <a:ext cx="3581400"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9.4: Juvenile arrest rates (per 1,000) over time </a:t>
            </a:r>
            <a:endParaRPr lang="en-US" sz="1400" spc="-50" dirty="0"/>
          </a:p>
        </p:txBody>
      </p:sp>
      <p:sp>
        <p:nvSpPr>
          <p:cNvPr id="7" name="Rectangle 6">
            <a:extLst>
              <a:ext uri="{FF2B5EF4-FFF2-40B4-BE49-F238E27FC236}">
                <a16:creationId xmlns:a16="http://schemas.microsoft.com/office/drawing/2014/main" id="{9AD4FCF7-F106-40E3-BBCA-74503FA22216}"/>
              </a:ext>
            </a:extLst>
          </p:cNvPr>
          <p:cNvSpPr/>
          <p:nvPr>
            <p:custDataLst>
              <p:tags r:id="rId5"/>
            </p:custDataLst>
          </p:nvPr>
        </p:nvSpPr>
        <p:spPr>
          <a:xfrm>
            <a:off x="8478564" y="4424797"/>
            <a:ext cx="3607002" cy="507831"/>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Annie E. Casey Kids Count Data Dashboard using raw data from NJ Department of Law and Public Safety, Division of NJ State Police, Uniform Crime Reports, 2018-2022. </a:t>
            </a:r>
            <a:endParaRPr lang="en-US" sz="900" dirty="0"/>
          </a:p>
        </p:txBody>
      </p:sp>
      <p:graphicFrame>
        <p:nvGraphicFramePr>
          <p:cNvPr id="10" name="Chart 9">
            <a:extLst>
              <a:ext uri="{FF2B5EF4-FFF2-40B4-BE49-F238E27FC236}">
                <a16:creationId xmlns:a16="http://schemas.microsoft.com/office/drawing/2014/main" id="{0CBD6A5B-3822-4EF0-9900-05F6EEAC93FA}"/>
              </a:ext>
            </a:extLst>
          </p:cNvPr>
          <p:cNvGraphicFramePr/>
          <p:nvPr>
            <p:custDataLst>
              <p:tags r:id="rId6"/>
            </p:custDataLst>
            <p:extLst>
              <p:ext uri="{D42A27DB-BD31-4B8C-83A1-F6EECF244321}">
                <p14:modId xmlns:p14="http://schemas.microsoft.com/office/powerpoint/2010/main" val="3582853368"/>
              </p:ext>
            </p:extLst>
          </p:nvPr>
        </p:nvGraphicFramePr>
        <p:xfrm>
          <a:off x="3167424" y="990600"/>
          <a:ext cx="8128000" cy="5026857"/>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3" name="Chart 12">
            <a:extLst>
              <a:ext uri="{FF2B5EF4-FFF2-40B4-BE49-F238E27FC236}">
                <a16:creationId xmlns:a16="http://schemas.microsoft.com/office/drawing/2014/main" id="{0E211059-7ECC-4DD5-8380-E0E52FD5B072}"/>
              </a:ext>
            </a:extLst>
          </p:cNvPr>
          <p:cNvGraphicFramePr/>
          <p:nvPr>
            <p:custDataLst>
              <p:tags r:id="rId7"/>
            </p:custDataLst>
            <p:extLst>
              <p:ext uri="{D42A27DB-BD31-4B8C-83A1-F6EECF244321}">
                <p14:modId xmlns:p14="http://schemas.microsoft.com/office/powerpoint/2010/main" val="843380907"/>
              </p:ext>
            </p:extLst>
          </p:nvPr>
        </p:nvGraphicFramePr>
        <p:xfrm>
          <a:off x="8534400" y="4932628"/>
          <a:ext cx="3429000" cy="1849172"/>
        </p:xfrm>
        <a:graphic>
          <a:graphicData uri="http://schemas.openxmlformats.org/drawingml/2006/chart">
            <c:chart xmlns:c="http://schemas.openxmlformats.org/drawingml/2006/chart" xmlns:r="http://schemas.openxmlformats.org/officeDocument/2006/relationships" r:id="rId13"/>
          </a:graphicData>
        </a:graphic>
      </p:graphicFrame>
      <p:sp>
        <p:nvSpPr>
          <p:cNvPr id="14" name="TextBox 13">
            <a:extLst>
              <a:ext uri="{FF2B5EF4-FFF2-40B4-BE49-F238E27FC236}">
                <a16:creationId xmlns:a16="http://schemas.microsoft.com/office/drawing/2014/main" id="{820D3C38-49F4-4A34-A3DA-EDD91FBD524B}"/>
              </a:ext>
            </a:extLst>
          </p:cNvPr>
          <p:cNvSpPr txBox="1"/>
          <p:nvPr>
            <p:custDataLst>
              <p:tags r:id="rId8"/>
            </p:custDataLst>
          </p:nvPr>
        </p:nvSpPr>
        <p:spPr>
          <a:xfrm>
            <a:off x="3167424" y="6475762"/>
            <a:ext cx="8229600" cy="411708"/>
          </a:xfrm>
          <a:prstGeom prst="rect">
            <a:avLst/>
          </a:prstGeom>
          <a:noFill/>
        </p:spPr>
        <p:txBody>
          <a:bodyPr wrap="square" rtlCol="0" anchor="ctr" anchorCtr="0">
            <a:noAutofit/>
          </a:bodyPr>
          <a:lstStyle/>
          <a:p>
            <a:pPr algn="just"/>
            <a:r>
              <a:rPr lang="en-US" sz="1000">
                <a:latin typeface="Franklin Gothic Book"/>
              </a:rPr>
              <a:t>(Indicator to be included in the HSAC final report)</a:t>
            </a:r>
            <a:endParaRPr lang="en-US" dirty="0">
              <a:cs typeface="Calibri"/>
            </a:endParaRPr>
          </a:p>
        </p:txBody>
      </p:sp>
      <p:sp>
        <p:nvSpPr>
          <p:cNvPr id="12" name="TextBox 11">
            <a:extLst>
              <a:ext uri="{FF2B5EF4-FFF2-40B4-BE49-F238E27FC236}">
                <a16:creationId xmlns:a16="http://schemas.microsoft.com/office/drawing/2014/main" id="{AB86BAE2-4661-4C8A-B2B4-E14D32A11D64}"/>
              </a:ext>
            </a:extLst>
          </p:cNvPr>
          <p:cNvSpPr txBox="1"/>
          <p:nvPr>
            <p:custDataLst>
              <p:tags r:id="rId9"/>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8481852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79396B7-AA38-43E7-B10D-1E60C66FB6C6}"/>
              </a:ext>
            </a:extLst>
          </p:cNvPr>
          <p:cNvSpPr txBox="1"/>
          <p:nvPr>
            <p:custDataLst>
              <p:tags r:id="rId1"/>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2"/>
            </p:custDataLst>
            <p:extLst>
              <p:ext uri="{D42A27DB-BD31-4B8C-83A1-F6EECF244321}">
                <p14:modId xmlns:p14="http://schemas.microsoft.com/office/powerpoint/2010/main" val="2164981811"/>
              </p:ext>
            </p:extLst>
          </p:nvPr>
        </p:nvGraphicFramePr>
        <p:xfrm>
          <a:off x="3167424" y="1012695"/>
          <a:ext cx="8948376" cy="5934460"/>
        </p:xfrm>
        <a:graphic>
          <a:graphicData uri="http://schemas.openxmlformats.org/drawingml/2006/chart">
            <c:chart xmlns:c="http://schemas.openxmlformats.org/drawingml/2006/chart" xmlns:r="http://schemas.openxmlformats.org/officeDocument/2006/relationships" r:id="rId9"/>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3"/>
            </p:custDataLst>
          </p:nvPr>
        </p:nvSpPr>
        <p:spPr>
          <a:xfrm>
            <a:off x="3174798"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9.5: Vandalism and violence offenses in schools (# reported incidents) in NJ (by county)</a:t>
            </a:r>
            <a:endParaRPr lang="en-US" sz="2000" spc="-50" dirty="0"/>
          </a:p>
        </p:txBody>
      </p:sp>
      <p:sp>
        <p:nvSpPr>
          <p:cNvPr id="10" name="TextBox 9">
            <a:extLst>
              <a:ext uri="{FF2B5EF4-FFF2-40B4-BE49-F238E27FC236}">
                <a16:creationId xmlns:a16="http://schemas.microsoft.com/office/drawing/2014/main" id="{46A4244C-9FBF-4C4B-AA57-81E801606EE4}"/>
              </a:ext>
            </a:extLst>
          </p:cNvPr>
          <p:cNvSpPr txBox="1"/>
          <p:nvPr>
            <p:custDataLst>
              <p:tags r:id="rId4"/>
            </p:custDataLst>
          </p:nvPr>
        </p:nvSpPr>
        <p:spPr>
          <a:xfrm>
            <a:off x="-2771" y="275298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2" name="TextBox 11">
            <a:extLst>
              <a:ext uri="{FF2B5EF4-FFF2-40B4-BE49-F238E27FC236}">
                <a16:creationId xmlns:a16="http://schemas.microsoft.com/office/drawing/2014/main" id="{45B7F6C2-7B25-417B-94B8-B42EC786FE08}"/>
              </a:ext>
            </a:extLst>
          </p:cNvPr>
          <p:cNvSpPr txBox="1"/>
          <p:nvPr>
            <p:custDataLst>
              <p:tags r:id="rId5"/>
            </p:custDataLst>
          </p:nvPr>
        </p:nvSpPr>
        <p:spPr>
          <a:xfrm>
            <a:off x="0" y="4282282"/>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Juveniles</a:t>
            </a:r>
            <a:endParaRPr lang="en-US" sz="2400" dirty="0">
              <a:solidFill>
                <a:schemeClr val="bg1"/>
              </a:solidFill>
              <a:latin typeface="Franklin Gothic Demi" panose="020B0703020102020204" pitchFamily="34" charset="0"/>
            </a:endParaRPr>
          </a:p>
        </p:txBody>
      </p:sp>
      <p:sp>
        <p:nvSpPr>
          <p:cNvPr id="14" name="TextBox 13">
            <a:extLst>
              <a:ext uri="{FF2B5EF4-FFF2-40B4-BE49-F238E27FC236}">
                <a16:creationId xmlns:a16="http://schemas.microsoft.com/office/drawing/2014/main" id="{16AD8409-67D0-45A6-9EC1-5DB27EA209EF}"/>
              </a:ext>
            </a:extLst>
          </p:cNvPr>
          <p:cNvSpPr txBox="1"/>
          <p:nvPr>
            <p:custDataLst>
              <p:tags r:id="rId6"/>
            </p:custDataLst>
          </p:nvPr>
        </p:nvSpPr>
        <p:spPr>
          <a:xfrm>
            <a:off x="3194676" y="65968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spTree>
    <p:extLst>
      <p:ext uri="{BB962C8B-B14F-4D97-AF65-F5344CB8AC3E}">
        <p14:creationId xmlns:p14="http://schemas.microsoft.com/office/powerpoint/2010/main" val="76073702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95A209-5020-458E-AF44-12AE48655653}"/>
              </a:ext>
            </a:extLst>
          </p:cNvPr>
          <p:cNvSpPr txBox="1"/>
          <p:nvPr>
            <p:custDataLst>
              <p:tags r:id="rId1"/>
            </p:custDataLst>
          </p:nvPr>
        </p:nvSpPr>
        <p:spPr>
          <a:xfrm>
            <a:off x="3122812" y="0"/>
            <a:ext cx="6108174" cy="399013"/>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9.6: Rate (per 10,000) of social associations (by county)</a:t>
            </a:r>
            <a:endParaRPr lang="en-US" sz="2000" spc="-50" dirty="0"/>
          </a:p>
        </p:txBody>
      </p:sp>
      <p:sp>
        <p:nvSpPr>
          <p:cNvPr id="3" name="TextBox 2">
            <a:extLst>
              <a:ext uri="{FF2B5EF4-FFF2-40B4-BE49-F238E27FC236}">
                <a16:creationId xmlns:a16="http://schemas.microsoft.com/office/drawing/2014/main" id="{4A09F014-E8A6-40A8-8CF5-D7108D852D8E}"/>
              </a:ext>
            </a:extLst>
          </p:cNvPr>
          <p:cNvSpPr txBox="1"/>
          <p:nvPr>
            <p:custDataLst>
              <p:tags r:id="rId2"/>
            </p:custDataLst>
          </p:nvPr>
        </p:nvSpPr>
        <p:spPr>
          <a:xfrm>
            <a:off x="3121430" y="305664"/>
            <a:ext cx="5911734"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County Health Rankings and Roadmaps, Social Associations, 2024</a:t>
            </a:r>
            <a:endParaRPr lang="en-US" sz="1100" dirty="0"/>
          </a:p>
        </p:txBody>
      </p:sp>
      <p:graphicFrame>
        <p:nvGraphicFramePr>
          <p:cNvPr id="4" name="Chart 3">
            <a:extLst>
              <a:ext uri="{FF2B5EF4-FFF2-40B4-BE49-F238E27FC236}">
                <a16:creationId xmlns:a16="http://schemas.microsoft.com/office/drawing/2014/main" id="{4E1AF40E-516C-4A00-8325-6B92ECB8172F}"/>
              </a:ext>
            </a:extLst>
          </p:cNvPr>
          <p:cNvGraphicFramePr/>
          <p:nvPr>
            <p:custDataLst>
              <p:tags r:id="rId3"/>
            </p:custDataLst>
            <p:extLst>
              <p:ext uri="{D42A27DB-BD31-4B8C-83A1-F6EECF244321}">
                <p14:modId xmlns:p14="http://schemas.microsoft.com/office/powerpoint/2010/main" val="177970744"/>
              </p:ext>
            </p:extLst>
          </p:nvPr>
        </p:nvGraphicFramePr>
        <p:xfrm>
          <a:off x="8764331" y="3989614"/>
          <a:ext cx="3254840" cy="2334986"/>
        </p:xfrm>
        <a:graphic>
          <a:graphicData uri="http://schemas.openxmlformats.org/drawingml/2006/chart">
            <c:chart xmlns:c="http://schemas.openxmlformats.org/drawingml/2006/chart" xmlns:r="http://schemas.openxmlformats.org/officeDocument/2006/relationships" r:id="rId12"/>
          </a:graphicData>
        </a:graphic>
      </p:graphicFrame>
      <p:sp>
        <p:nvSpPr>
          <p:cNvPr id="5" name="TextBox 4">
            <a:extLst>
              <a:ext uri="{FF2B5EF4-FFF2-40B4-BE49-F238E27FC236}">
                <a16:creationId xmlns:a16="http://schemas.microsoft.com/office/drawing/2014/main" id="{0D95A209-5020-458E-AF44-12AE48655653}"/>
              </a:ext>
            </a:extLst>
          </p:cNvPr>
          <p:cNvSpPr txBox="1"/>
          <p:nvPr>
            <p:custDataLst>
              <p:tags r:id="rId4"/>
            </p:custDataLst>
          </p:nvPr>
        </p:nvSpPr>
        <p:spPr>
          <a:xfrm>
            <a:off x="8592883" y="3422305"/>
            <a:ext cx="3599118"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9.7: Rate of social associations, over time, in county</a:t>
            </a:r>
            <a:endParaRPr lang="en-US" sz="1400" spc="-50" dirty="0"/>
          </a:p>
        </p:txBody>
      </p:sp>
      <p:sp>
        <p:nvSpPr>
          <p:cNvPr id="6" name="TextBox 5">
            <a:extLst>
              <a:ext uri="{FF2B5EF4-FFF2-40B4-BE49-F238E27FC236}">
                <a16:creationId xmlns:a16="http://schemas.microsoft.com/office/drawing/2014/main" id="{4A09F014-E8A6-40A8-8CF5-D7108D852D8E}"/>
              </a:ext>
            </a:extLst>
          </p:cNvPr>
          <p:cNvSpPr txBox="1"/>
          <p:nvPr>
            <p:custDataLst>
              <p:tags r:id="rId5"/>
            </p:custDataLst>
          </p:nvPr>
        </p:nvSpPr>
        <p:spPr>
          <a:xfrm>
            <a:off x="8591501" y="3833140"/>
            <a:ext cx="3600500" cy="369332"/>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County Health Rankings and Roadmaps, Social Associations, 2020-2024 </a:t>
            </a:r>
            <a:endParaRPr lang="en-US" sz="800" dirty="0"/>
          </a:p>
        </p:txBody>
      </p:sp>
      <p:graphicFrame>
        <p:nvGraphicFramePr>
          <p:cNvPr id="7" name="Chart 6">
            <a:extLst>
              <a:ext uri="{FF2B5EF4-FFF2-40B4-BE49-F238E27FC236}">
                <a16:creationId xmlns:a16="http://schemas.microsoft.com/office/drawing/2014/main" id="{5739B93F-4A5B-4396-A20F-8AC3C73474B2}"/>
              </a:ext>
            </a:extLst>
          </p:cNvPr>
          <p:cNvGraphicFramePr/>
          <p:nvPr>
            <p:custDataLst>
              <p:tags r:id="rId6"/>
            </p:custDataLst>
            <p:extLst>
              <p:ext uri="{D42A27DB-BD31-4B8C-83A1-F6EECF244321}">
                <p14:modId xmlns:p14="http://schemas.microsoft.com/office/powerpoint/2010/main" val="1686411985"/>
              </p:ext>
            </p:extLst>
          </p:nvPr>
        </p:nvGraphicFramePr>
        <p:xfrm>
          <a:off x="3197889" y="705774"/>
          <a:ext cx="6665302" cy="5956283"/>
        </p:xfrm>
        <a:graphic>
          <a:graphicData uri="http://schemas.openxmlformats.org/drawingml/2006/chart">
            <c:chart xmlns:c="http://schemas.openxmlformats.org/drawingml/2006/chart" xmlns:r="http://schemas.openxmlformats.org/officeDocument/2006/relationships" r:id="rId13"/>
          </a:graphicData>
        </a:graphic>
      </p:graphicFrame>
      <p:sp>
        <p:nvSpPr>
          <p:cNvPr id="8" name="TextBox 7">
            <a:extLst>
              <a:ext uri="{FF2B5EF4-FFF2-40B4-BE49-F238E27FC236}">
                <a16:creationId xmlns:a16="http://schemas.microsoft.com/office/drawing/2014/main" id="{AB86BAE2-4661-4C8A-B2B4-E14D32A11D64}"/>
              </a:ext>
            </a:extLst>
          </p:cNvPr>
          <p:cNvSpPr txBox="1"/>
          <p:nvPr>
            <p:custDataLst>
              <p:tags r:id="rId7"/>
            </p:custDataLst>
          </p:nvPr>
        </p:nvSpPr>
        <p:spPr>
          <a:xfrm>
            <a:off x="-2771" y="2728555"/>
            <a:ext cx="3124200" cy="1615827"/>
          </a:xfrm>
          <a:prstGeom prst="rect">
            <a:avLst/>
          </a:prstGeom>
          <a:noFill/>
        </p:spPr>
        <p:txBody>
          <a:bodyPr wrap="square" rtlCol="0">
            <a:spAutoFit/>
          </a:bodyPr>
          <a:lstStyle/>
          <a:p>
            <a:pPr algn="ctr"/>
            <a:r>
              <a:rPr lang="en-US" sz="3300">
                <a:solidFill>
                  <a:schemeClr val="bg1"/>
                </a:solidFill>
                <a:latin typeface="Franklin Gothic Demi" panose="020B0703020102020204" pitchFamily="34" charset="0"/>
              </a:rPr>
              <a:t>Community Safety and Environment</a:t>
            </a:r>
            <a:endParaRPr lang="en-US" sz="3300" dirty="0">
              <a:solidFill>
                <a:schemeClr val="bg1"/>
              </a:solidFill>
              <a:latin typeface="Franklin Gothic Demi" panose="020B0703020102020204" pitchFamily="34" charset="0"/>
            </a:endParaRPr>
          </a:p>
        </p:txBody>
      </p:sp>
      <p:sp>
        <p:nvSpPr>
          <p:cNvPr id="10" name="TextBox 9">
            <a:extLst>
              <a:ext uri="{FF2B5EF4-FFF2-40B4-BE49-F238E27FC236}">
                <a16:creationId xmlns:a16="http://schemas.microsoft.com/office/drawing/2014/main" id="{652C7DD3-0BAB-4078-987E-45FA5D0B4D6B}"/>
              </a:ext>
            </a:extLst>
          </p:cNvPr>
          <p:cNvSpPr txBox="1"/>
          <p:nvPr>
            <p:custDataLst>
              <p:tags r:id="rId8"/>
            </p:custDataLst>
          </p:nvPr>
        </p:nvSpPr>
        <p:spPr>
          <a:xfrm>
            <a:off x="35459" y="4220865"/>
            <a:ext cx="3124200" cy="461665"/>
          </a:xfrm>
          <a:prstGeom prst="rect">
            <a:avLst/>
          </a:prstGeom>
          <a:noFill/>
        </p:spPr>
        <p:txBody>
          <a:bodyPr wrap="square" rtlCol="0">
            <a:spAutoFit/>
          </a:bodyPr>
          <a:lstStyle/>
          <a:p>
            <a:pPr algn="ctr"/>
            <a:r>
              <a:rPr lang="en-US" sz="2400">
                <a:solidFill>
                  <a:schemeClr val="bg1"/>
                </a:solidFill>
                <a:latin typeface="Franklin Gothic Demi" panose="020B0703020102020204" pitchFamily="34" charset="0"/>
              </a:rPr>
              <a:t>Social</a:t>
            </a:r>
            <a:endParaRPr lang="en-US" sz="2400" dirty="0">
              <a:solidFill>
                <a:schemeClr val="bg1"/>
              </a:solidFill>
              <a:latin typeface="Franklin Gothic Demi" panose="020B0703020102020204" pitchFamily="34" charset="0"/>
            </a:endParaRPr>
          </a:p>
        </p:txBody>
      </p:sp>
      <p:sp>
        <p:nvSpPr>
          <p:cNvPr id="11" name="TextBox 10">
            <a:extLst>
              <a:ext uri="{FF2B5EF4-FFF2-40B4-BE49-F238E27FC236}">
                <a16:creationId xmlns:a16="http://schemas.microsoft.com/office/drawing/2014/main" id="{0A7343B1-599C-4F26-91B4-F17BFD1B4CC1}"/>
              </a:ext>
            </a:extLst>
          </p:cNvPr>
          <p:cNvSpPr txBox="1"/>
          <p:nvPr>
            <p:custDataLst>
              <p:tags r:id="rId9"/>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Associations include membership organizations such as civic organizations, bowling centers, golf clubs, fitness centers, sports organizations, religious organizations, political organizations, business organizations, and professional organizations.</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40504274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672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49205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240628"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EE060E3A-A72E-4BBE-9A79-AC6BFDFAEB5E}"/>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10.1: Domestic violence incidents (rate per 1,000) in NJ (by county)</a:t>
            </a:r>
          </a:p>
        </p:txBody>
      </p:sp>
      <p:sp>
        <p:nvSpPr>
          <p:cNvPr id="4" name="TextBox 3">
            <a:extLst>
              <a:ext uri="{FF2B5EF4-FFF2-40B4-BE49-F238E27FC236}">
                <a16:creationId xmlns:a16="http://schemas.microsoft.com/office/drawing/2014/main" id="{F442D254-E271-4971-833B-DE01120C1424}"/>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2020.  Rate is calculated using American Community Survey, DP05, 2020, 5-year population estimates.</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4"/>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Note that total county population size has not been accounted for in this indicator.</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9D2DAA06-9F42-C443-822B-CD15FDE00A65}"/>
              </a:ext>
            </a:extLst>
          </p:cNvPr>
          <p:cNvGraphicFramePr/>
          <p:nvPr>
            <p:custDataLst>
              <p:tags r:id="rId5"/>
            </p:custDataLst>
            <p:extLst>
              <p:ext uri="{D42A27DB-BD31-4B8C-83A1-F6EECF244321}">
                <p14:modId xmlns:p14="http://schemas.microsoft.com/office/powerpoint/2010/main" val="3144846046"/>
              </p:ext>
            </p:extLst>
          </p:nvPr>
        </p:nvGraphicFramePr>
        <p:xfrm>
          <a:off x="3124200" y="731737"/>
          <a:ext cx="8948376" cy="5934460"/>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288780341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1BB69A2-1F1C-478E-BDF4-B77422B6B261}"/>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10.2: Domestic violence incidents (# reported) over time, in county </a:t>
            </a:r>
          </a:p>
        </p:txBody>
      </p:sp>
      <p:sp>
        <p:nvSpPr>
          <p:cNvPr id="4" name="TextBox 3">
            <a:extLst>
              <a:ext uri="{FF2B5EF4-FFF2-40B4-BE49-F238E27FC236}">
                <a16:creationId xmlns:a16="http://schemas.microsoft.com/office/drawing/2014/main" id="{DCB0414E-B44F-43F5-903E-8683E43A7D21}"/>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Police annual domestic violence reports, 2018-2020. Rate is calculated using American Community Survey, DP05, 2018-2020, 5-year population estimates.</a:t>
            </a:r>
            <a:endParaRPr lang="en-US" sz="1200" dirty="0"/>
          </a:p>
        </p:txBody>
      </p:sp>
      <p:sp>
        <p:nvSpPr>
          <p:cNvPr id="5" name="TextBox 4">
            <a:extLst>
              <a:ext uri="{FF2B5EF4-FFF2-40B4-BE49-F238E27FC236}">
                <a16:creationId xmlns:a16="http://schemas.microsoft.com/office/drawing/2014/main" id="{3501A9F9-3862-41A7-B73A-6B8AC365A646}"/>
              </a:ext>
            </a:extLst>
          </p:cNvPr>
          <p:cNvSpPr txBox="1"/>
          <p:nvPr>
            <p:custDataLst>
              <p:tags r:id="rId3"/>
            </p:custDataLst>
          </p:nvPr>
        </p:nvSpPr>
        <p:spPr>
          <a:xfrm>
            <a:off x="3124200" y="6400800"/>
            <a:ext cx="9001962" cy="457200"/>
          </a:xfrm>
          <a:prstGeom prst="rect">
            <a:avLst/>
          </a:prstGeom>
          <a:noFill/>
        </p:spPr>
        <p:txBody>
          <a:bodyPr wrap="square" rtlCol="0" anchor="ctr" anchorCtr="0">
            <a:noAutofit/>
          </a:bodyPr>
          <a:lstStyle/>
          <a:p>
            <a:pPr algn="just"/>
            <a:r>
              <a:rPr lang="en-US" sz="1000">
                <a:latin typeface="Franklin Gothic Book"/>
              </a:rPr>
              <a:t>Explanation. The NJ State Police define “domestic violence incidents” as inclusive of: Homicide, assault, terroristic threats, kidnapping, criminal restraint, false imprisonment, sexual assault, criminal sexual assault, lewdness, criminal mischief, burglary, criminal trespass, harassment &amp; stalking. </a:t>
            </a:r>
            <a:endParaRPr lang="en-US" sz="1000" dirty="0">
              <a:solidFill>
                <a:srgbClr val="FF0000"/>
              </a:solidFill>
              <a:latin typeface="Franklin Gothic Book"/>
            </a:endParaRPr>
          </a:p>
        </p:txBody>
      </p:sp>
      <p:graphicFrame>
        <p:nvGraphicFramePr>
          <p:cNvPr id="8" name="Chart 7">
            <a:extLst>
              <a:ext uri="{FF2B5EF4-FFF2-40B4-BE49-F238E27FC236}">
                <a16:creationId xmlns:a16="http://schemas.microsoft.com/office/drawing/2014/main" id="{243A5A88-D7E2-4661-8214-D4F12F6DFAF9}"/>
              </a:ext>
            </a:extLst>
          </p:cNvPr>
          <p:cNvGraphicFramePr/>
          <p:nvPr>
            <p:custDataLst>
              <p:tags r:id="rId4"/>
            </p:custDataLst>
            <p:extLst>
              <p:ext uri="{D42A27DB-BD31-4B8C-83A1-F6EECF244321}">
                <p14:modId xmlns:p14="http://schemas.microsoft.com/office/powerpoint/2010/main" val="2021609268"/>
              </p:ext>
            </p:extLst>
          </p:nvPr>
        </p:nvGraphicFramePr>
        <p:xfrm>
          <a:off x="3246120" y="719666"/>
          <a:ext cx="8717280"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7"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28600" y="685799"/>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8578035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A17D82D-1BD5-4743-BE06-CA35D8E899E8}"/>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10.3: Domestic violence offenses by type (#) in County </a:t>
            </a:r>
            <a:endParaRPr lang="en-US" sz="2000" spc="-50" dirty="0"/>
          </a:p>
        </p:txBody>
      </p:sp>
      <p:sp>
        <p:nvSpPr>
          <p:cNvPr id="5" name="TextBox 4">
            <a:extLst>
              <a:ext uri="{FF2B5EF4-FFF2-40B4-BE49-F238E27FC236}">
                <a16:creationId xmlns:a16="http://schemas.microsoft.com/office/drawing/2014/main" id="{B9A87B01-F842-4F86-B69D-A27D7A2EDD89}"/>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State Policy annual domestic violence reports, 2020</a:t>
            </a:r>
            <a:endParaRPr lang="en-US" sz="1200" dirty="0"/>
          </a:p>
        </p:txBody>
      </p:sp>
      <p:graphicFrame>
        <p:nvGraphicFramePr>
          <p:cNvPr id="8" name="Chart 7">
            <a:extLst>
              <a:ext uri="{FF2B5EF4-FFF2-40B4-BE49-F238E27FC236}">
                <a16:creationId xmlns:a16="http://schemas.microsoft.com/office/drawing/2014/main" id="{95E84ED8-84A1-4025-ADB3-B327C3556C6D}"/>
              </a:ext>
            </a:extLst>
          </p:cNvPr>
          <p:cNvGraphicFramePr/>
          <p:nvPr>
            <p:custDataLst>
              <p:tags r:id="rId3"/>
            </p:custDataLst>
            <p:extLst>
              <p:ext uri="{D42A27DB-BD31-4B8C-83A1-F6EECF244321}">
                <p14:modId xmlns:p14="http://schemas.microsoft.com/office/powerpoint/2010/main" val="3470088187"/>
              </p:ext>
            </p:extLst>
          </p:nvPr>
        </p:nvGraphicFramePr>
        <p:xfrm>
          <a:off x="3326992" y="1128734"/>
          <a:ext cx="8584261" cy="5418667"/>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200400" y="6547401"/>
            <a:ext cx="7746062"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47304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D32B3C-A67A-F3E8-8270-8397AD379E47}"/>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10.4: Domestic Violence Statistics, Family Cases, New Complaints Filed (#) (by county)</a:t>
            </a:r>
            <a:endParaRPr lang="en-US" sz="2000" spc="-50" dirty="0"/>
          </a:p>
        </p:txBody>
      </p:sp>
      <p:graphicFrame>
        <p:nvGraphicFramePr>
          <p:cNvPr id="3" name="Chart 2">
            <a:extLst>
              <a:ext uri="{FF2B5EF4-FFF2-40B4-BE49-F238E27FC236}">
                <a16:creationId xmlns:a16="http://schemas.microsoft.com/office/drawing/2014/main" id="{F595AB22-A638-F5B4-8ECD-119DE9B66D64}"/>
              </a:ext>
            </a:extLst>
          </p:cNvPr>
          <p:cNvGraphicFramePr/>
          <p:nvPr>
            <p:custDataLst>
              <p:tags r:id="rId2"/>
            </p:custDataLst>
            <p:extLst>
              <p:ext uri="{D42A27DB-BD31-4B8C-83A1-F6EECF244321}">
                <p14:modId xmlns:p14="http://schemas.microsoft.com/office/powerpoint/2010/main" val="4025692706"/>
              </p:ext>
            </p:extLst>
          </p:nvPr>
        </p:nvGraphicFramePr>
        <p:xfrm>
          <a:off x="3197889" y="914400"/>
          <a:ext cx="9017202" cy="5486399"/>
        </p:xfrm>
        <a:graphic>
          <a:graphicData uri="http://schemas.openxmlformats.org/drawingml/2006/chart">
            <c:chart xmlns:c="http://schemas.openxmlformats.org/drawingml/2006/chart" xmlns:r="http://schemas.openxmlformats.org/officeDocument/2006/relationships" r:id="rId6"/>
          </a:graphicData>
        </a:graphic>
      </p:graphicFrame>
      <p:sp>
        <p:nvSpPr>
          <p:cNvPr id="4" name="TextBox 3">
            <a:extLst>
              <a:ext uri="{FF2B5EF4-FFF2-40B4-BE49-F238E27FC236}">
                <a16:creationId xmlns:a16="http://schemas.microsoft.com/office/drawing/2014/main" id="{77D50E42-EF87-B442-D4B8-B925FBE248DD}"/>
              </a:ext>
            </a:extLst>
          </p:cNvPr>
          <p:cNvSpPr txBox="1"/>
          <p:nvPr>
            <p:custDataLst>
              <p:tags r:id="rId3"/>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Administrative Office of the Courts, Report on the Prevention of Domestic Violence Act, Domestic Violence Annual Report, 2022</a:t>
            </a:r>
            <a:endParaRPr lang="en-US" sz="1200" dirty="0"/>
          </a:p>
        </p:txBody>
      </p:sp>
    </p:spTree>
    <p:extLst>
      <p:ext uri="{BB962C8B-B14F-4D97-AF65-F5344CB8AC3E}">
        <p14:creationId xmlns:p14="http://schemas.microsoft.com/office/powerpoint/2010/main" val="4406631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CA327D4-6867-4DA4-8249-4CEA05235026}"/>
              </a:ext>
            </a:extLst>
          </p:cNvPr>
          <p:cNvSpPr txBox="1"/>
          <p:nvPr>
            <p:custDataLst>
              <p:tags r:id="rId1"/>
            </p:custDataLst>
          </p:nvPr>
        </p:nvSpPr>
        <p:spPr>
          <a:xfrm>
            <a:off x="3124200" y="332601"/>
            <a:ext cx="8400675" cy="2616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100"/>
              <a:t>Source: American Community Survey. Selected economic characteristics. 2023, American Community Survey, 1-yr estimates.</a:t>
            </a:r>
            <a:endParaRPr lang="en-US" sz="1100" dirty="0"/>
          </a:p>
        </p:txBody>
      </p:sp>
      <p:sp>
        <p:nvSpPr>
          <p:cNvPr id="6" name="TextBox 5">
            <a:extLst>
              <a:ext uri="{FF2B5EF4-FFF2-40B4-BE49-F238E27FC236}">
                <a16:creationId xmlns:a16="http://schemas.microsoft.com/office/drawing/2014/main" id="{B79396B7-AA38-43E7-B10D-1E60C66FB6C6}"/>
              </a:ext>
            </a:extLst>
          </p:cNvPr>
          <p:cNvSpPr txBox="1"/>
          <p:nvPr>
            <p:custDataLst>
              <p:tags r:id="rId2"/>
            </p:custDataLst>
          </p:nvPr>
        </p:nvSpPr>
        <p:spPr>
          <a:xfrm>
            <a:off x="3167424" y="6309360"/>
            <a:ext cx="8948376" cy="457200"/>
          </a:xfrm>
          <a:prstGeom prst="rect">
            <a:avLst/>
          </a:prstGeom>
          <a:noFill/>
        </p:spPr>
        <p:txBody>
          <a:bodyPr wrap="square" rtlCol="0" anchor="ctr" anchorCtr="0">
            <a:noAutofit/>
          </a:bodyPr>
          <a:lstStyle/>
          <a:p>
            <a:pPr algn="just"/>
            <a:endParaRPr lang="en-US" sz="1000" dirty="0">
              <a:latin typeface="Franklin Gothic Book"/>
            </a:endParaRPr>
          </a:p>
        </p:txBody>
      </p:sp>
      <p:graphicFrame>
        <p:nvGraphicFramePr>
          <p:cNvPr id="9" name="Chart 8">
            <a:extLst>
              <a:ext uri="{FF2B5EF4-FFF2-40B4-BE49-F238E27FC236}">
                <a16:creationId xmlns:a16="http://schemas.microsoft.com/office/drawing/2014/main" id="{56CDD5B0-2315-4EF7-8784-74B8A8C2F193}"/>
              </a:ext>
            </a:extLst>
          </p:cNvPr>
          <p:cNvGraphicFramePr/>
          <p:nvPr>
            <p:custDataLst>
              <p:tags r:id="rId3"/>
            </p:custDataLst>
            <p:extLst>
              <p:ext uri="{D42A27DB-BD31-4B8C-83A1-F6EECF244321}">
                <p14:modId xmlns:p14="http://schemas.microsoft.com/office/powerpoint/2010/main" val="2043564061"/>
              </p:ext>
            </p:extLst>
          </p:nvPr>
        </p:nvGraphicFramePr>
        <p:xfrm>
          <a:off x="3124200" y="594211"/>
          <a:ext cx="8948376" cy="6172349"/>
        </p:xfrm>
        <a:graphic>
          <a:graphicData uri="http://schemas.openxmlformats.org/drawingml/2006/chart">
            <c:chart xmlns:c="http://schemas.openxmlformats.org/drawingml/2006/chart" xmlns:r="http://schemas.openxmlformats.org/officeDocument/2006/relationships" r:id="rId8"/>
          </a:graphicData>
        </a:graphic>
      </p:graphicFrame>
      <p:sp>
        <p:nvSpPr>
          <p:cNvPr id="11" name="TextBox 10">
            <a:extLst>
              <a:ext uri="{FF2B5EF4-FFF2-40B4-BE49-F238E27FC236}">
                <a16:creationId xmlns:a16="http://schemas.microsoft.com/office/drawing/2014/main" id="{76CAD56D-4BA1-4CB7-824A-80234649B61F}"/>
              </a:ext>
            </a:extLst>
          </p:cNvPr>
          <p:cNvSpPr txBox="1"/>
          <p:nvPr>
            <p:custDataLst>
              <p:tags r:id="rId4"/>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10.5: Median income ($) by sex in NJ (by county)</a:t>
            </a:r>
            <a:endParaRPr lang="en-US" sz="2000" spc="-50" dirty="0"/>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00965225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31874F4-72C5-444A-A128-02C259D0204B}"/>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10.6: Median income ($) by sex, over time, in county</a:t>
            </a:r>
            <a:endParaRPr lang="en-US" sz="2000" spc="-50" dirty="0"/>
          </a:p>
        </p:txBody>
      </p:sp>
      <p:sp>
        <p:nvSpPr>
          <p:cNvPr id="5" name="TextBox 4">
            <a:extLst>
              <a:ext uri="{FF2B5EF4-FFF2-40B4-BE49-F238E27FC236}">
                <a16:creationId xmlns:a16="http://schemas.microsoft.com/office/drawing/2014/main" id="{E14B3017-3660-4ED4-8559-22D3D0F4738F}"/>
              </a:ext>
            </a:extLst>
          </p:cNvPr>
          <p:cNvSpPr txBox="1"/>
          <p:nvPr>
            <p:custDataLst>
              <p:tags r:id="rId2"/>
            </p:custDataLst>
          </p:nvPr>
        </p:nvSpPr>
        <p:spPr>
          <a:xfrm>
            <a:off x="3124200" y="3326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1-yr American Community Survey estimates for median earnings for full-time, year-round workers, 2019-2023</a:t>
            </a:r>
            <a:endParaRPr lang="en-US" sz="1200" dirty="0"/>
          </a:p>
        </p:txBody>
      </p:sp>
      <p:graphicFrame>
        <p:nvGraphicFramePr>
          <p:cNvPr id="8" name="Chart 7">
            <a:extLst>
              <a:ext uri="{FF2B5EF4-FFF2-40B4-BE49-F238E27FC236}">
                <a16:creationId xmlns:a16="http://schemas.microsoft.com/office/drawing/2014/main" id="{E6BB556B-F4FB-463C-8892-F1BF36735009}"/>
              </a:ext>
            </a:extLst>
          </p:cNvPr>
          <p:cNvGraphicFramePr/>
          <p:nvPr>
            <p:custDataLst>
              <p:tags r:id="rId3"/>
            </p:custDataLst>
            <p:extLst>
              <p:ext uri="{D42A27DB-BD31-4B8C-83A1-F6EECF244321}">
                <p14:modId xmlns:p14="http://schemas.microsoft.com/office/powerpoint/2010/main" val="147127220"/>
              </p:ext>
            </p:extLst>
          </p:nvPr>
        </p:nvGraphicFramePr>
        <p:xfrm>
          <a:off x="3167425" y="819441"/>
          <a:ext cx="8986722" cy="5886159"/>
        </p:xfrm>
        <a:graphic>
          <a:graphicData uri="http://schemas.openxmlformats.org/drawingml/2006/chart">
            <c:chart xmlns:c="http://schemas.openxmlformats.org/drawingml/2006/chart" xmlns:r="http://schemas.openxmlformats.org/officeDocument/2006/relationships" r:id="rId8"/>
          </a:graphicData>
        </a:graphic>
      </p:graphicFrame>
      <p:sp>
        <p:nvSpPr>
          <p:cNvPr id="9" name="Title 1">
            <a:extLst>
              <a:ext uri="{FF2B5EF4-FFF2-40B4-BE49-F238E27FC236}">
                <a16:creationId xmlns:a16="http://schemas.microsoft.com/office/drawing/2014/main" id="{57CAEC4C-2AD8-40D7-8EF6-4C07503BD85B}"/>
              </a:ext>
            </a:extLst>
          </p:cNvPr>
          <p:cNvSpPr txBox="1">
            <a:spLocks/>
          </p:cNvSpPr>
          <p:nvPr>
            <p:custDataLst>
              <p:tags r:id="rId4"/>
            </p:custDataLst>
          </p:nvPr>
        </p:nvSpPr>
        <p:spPr>
          <a:xfrm>
            <a:off x="-254408" y="811336"/>
            <a:ext cx="358140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000" spc="-200">
                <a:solidFill>
                  <a:schemeClr val="bg1"/>
                </a:solidFill>
                <a:latin typeface="Franklin Gothic Demi" panose="020B0703020102020204" pitchFamily="34" charset="0"/>
              </a:rPr>
              <a:t>Gender-Based Supports</a:t>
            </a:r>
            <a:endParaRPr lang="en-US" sz="2400" spc="-200" dirty="0">
              <a:solidFill>
                <a:schemeClr val="bg1"/>
              </a:solidFill>
              <a:latin typeface="Franklin Gothic Demi" panose="020B0703020102020204" pitchFamily="34" charset="0"/>
            </a:endParaRPr>
          </a:p>
        </p:txBody>
      </p:sp>
      <p:sp>
        <p:nvSpPr>
          <p:cNvPr id="2" name="TextBox 1">
            <a:extLst>
              <a:ext uri="{FF2B5EF4-FFF2-40B4-BE49-F238E27FC236}">
                <a16:creationId xmlns:a16="http://schemas.microsoft.com/office/drawing/2014/main" id="{7E126146-A5CC-36E6-7FA2-CD473AC1677B}"/>
              </a:ext>
            </a:extLst>
          </p:cNvPr>
          <p:cNvSpPr txBox="1"/>
          <p:nvPr>
            <p:custDataLst>
              <p:tags r:id="rId5"/>
            </p:custDataLst>
          </p:nvPr>
        </p:nvSpPr>
        <p:spPr>
          <a:xfrm>
            <a:off x="3124200" y="6604073"/>
            <a:ext cx="6442208" cy="246221"/>
          </a:xfrm>
          <a:prstGeom prst="rect">
            <a:avLst/>
          </a:prstGeom>
          <a:noFill/>
        </p:spPr>
        <p:txBody>
          <a:bodyPr wrap="square" rtlCol="0">
            <a:spAutoFit/>
          </a:bodyPr>
          <a:lstStyle/>
          <a:p>
            <a:r>
              <a:rPr lang="en-US" sz="1000">
                <a:latin typeface="Franklin Gothic Book"/>
              </a:rPr>
              <a:t>*Note: 2020 1-yr estimates are not available. 2020 data is based on 5-yr ACS estimates.</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0412750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53875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11.1: Substance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2644828449"/>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B4D2A5D3-F6E2-4716-9AEB-65F49181E92D}"/>
              </a:ext>
            </a:extLst>
          </p:cNvPr>
          <p:cNvSpPr txBox="1">
            <a:spLocks/>
          </p:cNvSpPr>
          <p:nvPr>
            <p:custDataLst>
              <p:tags r:id="rId5"/>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73290418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0" y="685800"/>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F53E4AD-3E47-4240-B176-AD235410A6D3}"/>
              </a:ext>
            </a:extLst>
          </p:cNvPr>
          <p:cNvSpPr txBox="1"/>
          <p:nvPr>
            <p:custDataLst>
              <p:tags r:id="rId2"/>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11.2: Change (%) in suspected opioid overdose deaths in NJ (by county) between 2022 and 2023</a:t>
            </a:r>
            <a:endParaRPr lang="en-US" sz="2000" spc="-50" dirty="0"/>
          </a:p>
        </p:txBody>
      </p:sp>
      <p:sp>
        <p:nvSpPr>
          <p:cNvPr id="5" name="TextBox 4">
            <a:extLst>
              <a:ext uri="{FF2B5EF4-FFF2-40B4-BE49-F238E27FC236}">
                <a16:creationId xmlns:a16="http://schemas.microsoft.com/office/drawing/2014/main" id="{C20C6F73-5238-4D06-BC93-CECFA8F0CBFC}"/>
              </a:ext>
            </a:extLst>
          </p:cNvPr>
          <p:cNvSpPr txBox="1"/>
          <p:nvPr>
            <p:custDataLst>
              <p:tags r:id="rId3"/>
            </p:custDataLst>
          </p:nvPr>
        </p:nvSpPr>
        <p:spPr>
          <a:xfrm>
            <a:off x="3124200" y="63740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Cares - Office of the Attorney General</a:t>
            </a:r>
            <a:endParaRPr lang="en-US" sz="1200" dirty="0"/>
          </a:p>
        </p:txBody>
      </p:sp>
      <p:sp>
        <p:nvSpPr>
          <p:cNvPr id="6" name="TextBox 5">
            <a:extLst>
              <a:ext uri="{FF2B5EF4-FFF2-40B4-BE49-F238E27FC236}">
                <a16:creationId xmlns:a16="http://schemas.microsoft.com/office/drawing/2014/main" id="{08998BB9-5F64-4A41-A09B-4A8FDE9F142D}"/>
              </a:ext>
            </a:extLst>
          </p:cNvPr>
          <p:cNvSpPr txBox="1"/>
          <p:nvPr>
            <p:custDataLst>
              <p:tags r:id="rId4"/>
            </p:custDataLst>
          </p:nvPr>
        </p:nvSpPr>
        <p:spPr>
          <a:xfrm>
            <a:off x="8534400" y="333758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11.3: Number of (#) suspected opioid deaths over time, in county</a:t>
            </a:r>
            <a:endParaRPr lang="en-US" sz="1400" spc="-50" dirty="0"/>
          </a:p>
        </p:txBody>
      </p:sp>
      <p:sp>
        <p:nvSpPr>
          <p:cNvPr id="7" name="Rectangle 6">
            <a:extLst>
              <a:ext uri="{FF2B5EF4-FFF2-40B4-BE49-F238E27FC236}">
                <a16:creationId xmlns:a16="http://schemas.microsoft.com/office/drawing/2014/main" id="{01CCA3F2-6399-4A1F-A98C-957BA85D803B}"/>
              </a:ext>
            </a:extLst>
          </p:cNvPr>
          <p:cNvSpPr/>
          <p:nvPr>
            <p:custDataLst>
              <p:tags r:id="rId5"/>
            </p:custDataLst>
          </p:nvPr>
        </p:nvSpPr>
        <p:spPr>
          <a:xfrm>
            <a:off x="8534400" y="3813115"/>
            <a:ext cx="3581400" cy="2308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Cares - Office of the Attorney General, 2019-2023</a:t>
            </a:r>
            <a:endParaRPr lang="en-US" sz="900" dirty="0"/>
          </a:p>
        </p:txBody>
      </p:sp>
      <p:graphicFrame>
        <p:nvGraphicFramePr>
          <p:cNvPr id="10" name="Chart 9">
            <a:extLst>
              <a:ext uri="{FF2B5EF4-FFF2-40B4-BE49-F238E27FC236}">
                <a16:creationId xmlns:a16="http://schemas.microsoft.com/office/drawing/2014/main" id="{B2A2F454-9897-4DF4-90C1-75065B03B360}"/>
              </a:ext>
            </a:extLst>
          </p:cNvPr>
          <p:cNvGraphicFramePr/>
          <p:nvPr>
            <p:custDataLst>
              <p:tags r:id="rId6"/>
            </p:custDataLst>
            <p:extLst>
              <p:ext uri="{D42A27DB-BD31-4B8C-83A1-F6EECF244321}">
                <p14:modId xmlns:p14="http://schemas.microsoft.com/office/powerpoint/2010/main" val="2130208038"/>
              </p:ext>
            </p:extLst>
          </p:nvPr>
        </p:nvGraphicFramePr>
        <p:xfrm>
          <a:off x="8534400" y="4043947"/>
          <a:ext cx="3281680" cy="2328333"/>
        </p:xfrm>
        <a:graphic>
          <a:graphicData uri="http://schemas.openxmlformats.org/drawingml/2006/chart">
            <c:chart xmlns:c="http://schemas.openxmlformats.org/drawingml/2006/chart" xmlns:r="http://schemas.openxmlformats.org/officeDocument/2006/relationships" r:id="rId11"/>
          </a:graphicData>
        </a:graphic>
      </p:graphicFrame>
      <p:graphicFrame>
        <p:nvGraphicFramePr>
          <p:cNvPr id="16" name="Chart 15">
            <a:extLst>
              <a:ext uri="{FF2B5EF4-FFF2-40B4-BE49-F238E27FC236}">
                <a16:creationId xmlns:a16="http://schemas.microsoft.com/office/drawing/2014/main" id="{91286CBF-9323-481C-A733-5173DADB8631}"/>
              </a:ext>
            </a:extLst>
          </p:cNvPr>
          <p:cNvGraphicFramePr/>
          <p:nvPr>
            <p:custDataLst>
              <p:tags r:id="rId7"/>
            </p:custDataLst>
            <p:extLst>
              <p:ext uri="{D42A27DB-BD31-4B8C-83A1-F6EECF244321}">
                <p14:modId xmlns:p14="http://schemas.microsoft.com/office/powerpoint/2010/main" val="1276978786"/>
              </p:ext>
            </p:extLst>
          </p:nvPr>
        </p:nvGraphicFramePr>
        <p:xfrm>
          <a:off x="3164074" y="914400"/>
          <a:ext cx="5446526" cy="5481059"/>
        </p:xfrm>
        <a:graphic>
          <a:graphicData uri="http://schemas.openxmlformats.org/drawingml/2006/chart">
            <c:chart xmlns:c="http://schemas.openxmlformats.org/drawingml/2006/chart" xmlns:r="http://schemas.openxmlformats.org/officeDocument/2006/relationships" r:id="rId12"/>
          </a:graphicData>
        </a:graphic>
      </p:graphicFrame>
      <p:sp>
        <p:nvSpPr>
          <p:cNvPr id="8" name="TextBox 7"/>
          <p:cNvSpPr txBox="1"/>
          <p:nvPr>
            <p:custDataLst>
              <p:tags r:id="rId8"/>
            </p:custDataLst>
          </p:nvPr>
        </p:nvSpPr>
        <p:spPr>
          <a:xfrm>
            <a:off x="8536709" y="6355372"/>
            <a:ext cx="3617726" cy="400110"/>
          </a:xfrm>
          <a:prstGeom prst="rect">
            <a:avLst/>
          </a:prstGeom>
          <a:noFill/>
        </p:spPr>
        <p:txBody>
          <a:bodyPr wrap="square" rtlCol="0">
            <a:spAutoFit/>
          </a:bodyPr>
          <a:lstStyle/>
          <a:p>
            <a:r>
              <a:rPr lang="en-US" sz="1000">
                <a:latin typeface="Franklin Gothic Book" panose="020B0503020102020204" pitchFamily="34" charset="0"/>
              </a:rPr>
              <a:t>Note that total county population size has not been accounted for in this indicator</a:t>
            </a:r>
            <a:endParaRPr lang="en-US" sz="1000" dirty="0">
              <a:latin typeface="Franklin Gothic Book" panose="020B0503020102020204" pitchFamily="34" charset="0"/>
            </a:endParaRPr>
          </a:p>
        </p:txBody>
      </p:sp>
    </p:spTree>
    <p:extLst>
      <p:ext uri="{BB962C8B-B14F-4D97-AF65-F5344CB8AC3E}">
        <p14:creationId xmlns:p14="http://schemas.microsoft.com/office/powerpoint/2010/main" val="26592884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90893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45743" y="60736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Substance Use Disorder</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456EB777-6223-416D-ABBD-CE25284BE9F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11.4: Types of substances (%) identified at treatment center admissions, in county</a:t>
            </a:r>
            <a:endParaRPr lang="en-US" sz="2000" spc="-50" dirty="0"/>
          </a:p>
        </p:txBody>
      </p:sp>
      <p:sp>
        <p:nvSpPr>
          <p:cNvPr id="4" name="TextBox 3">
            <a:extLst>
              <a:ext uri="{FF2B5EF4-FFF2-40B4-BE49-F238E27FC236}">
                <a16:creationId xmlns:a16="http://schemas.microsoft.com/office/drawing/2014/main" id="{D125BE4E-0061-46F5-A0CA-98249B3D89BD}"/>
              </a:ext>
            </a:extLst>
          </p:cNvPr>
          <p:cNvSpPr txBox="1"/>
          <p:nvPr>
            <p:custDataLst>
              <p:tags r:id="rId3"/>
            </p:custDataLst>
          </p:nvPr>
        </p:nvSpPr>
        <p:spPr>
          <a:xfrm>
            <a:off x="3124200" y="302568"/>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Department of Health Division of Mental Health and Addiction Services Office of Planning, Research, Evaluation and Prevention, 2023 Report. </a:t>
            </a:r>
            <a:endParaRPr lang="en-US" sz="1200" dirty="0"/>
          </a:p>
        </p:txBody>
      </p:sp>
      <p:graphicFrame>
        <p:nvGraphicFramePr>
          <p:cNvPr id="7" name="Chart 6">
            <a:extLst>
              <a:ext uri="{FF2B5EF4-FFF2-40B4-BE49-F238E27FC236}">
                <a16:creationId xmlns:a16="http://schemas.microsoft.com/office/drawing/2014/main" id="{C3235813-9A9C-4983-814A-BFB09D9C6738}"/>
              </a:ext>
            </a:extLst>
          </p:cNvPr>
          <p:cNvGraphicFramePr/>
          <p:nvPr>
            <p:custDataLst>
              <p:tags r:id="rId4"/>
            </p:custDataLst>
            <p:extLst>
              <p:ext uri="{D42A27DB-BD31-4B8C-83A1-F6EECF244321}">
                <p14:modId xmlns:p14="http://schemas.microsoft.com/office/powerpoint/2010/main" val="201463783"/>
              </p:ext>
            </p:extLst>
          </p:nvPr>
        </p:nvGraphicFramePr>
        <p:xfrm>
          <a:off x="3459526" y="826177"/>
          <a:ext cx="8128000" cy="541866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27415097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41354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3" name="TextBox 2">
            <a:extLst>
              <a:ext uri="{FF2B5EF4-FFF2-40B4-BE49-F238E27FC236}">
                <a16:creationId xmlns:a16="http://schemas.microsoft.com/office/drawing/2014/main" id="{08B274AE-EC7C-498C-B91A-10632DE8EECA}"/>
              </a:ext>
            </a:extLst>
          </p:cNvPr>
          <p:cNvSpPr txBox="1"/>
          <p:nvPr>
            <p:custDataLst>
              <p:tags r:id="rId2"/>
            </p:custDataLst>
          </p:nvPr>
        </p:nvSpPr>
        <p:spPr>
          <a:xfrm>
            <a:off x="10886" y="4724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Programs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301B4BDD-62CE-472D-AF18-5D0697B26C3B}"/>
              </a:ext>
            </a:extLst>
          </p:cNvPr>
          <p:cNvSpPr txBox="1"/>
          <p:nvPr>
            <p:custDataLst>
              <p:tags r:id="rId3"/>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 Types of mental health programs (#), in county</a:t>
            </a:r>
            <a:endParaRPr lang="en-US" sz="2000" spc="-50" dirty="0"/>
          </a:p>
        </p:txBody>
      </p:sp>
      <p:sp>
        <p:nvSpPr>
          <p:cNvPr id="5" name="TextBox 4">
            <a:extLst>
              <a:ext uri="{FF2B5EF4-FFF2-40B4-BE49-F238E27FC236}">
                <a16:creationId xmlns:a16="http://schemas.microsoft.com/office/drawing/2014/main" id="{8107882D-EAD0-4FAF-BA00-8A9B5A88F6C4}"/>
              </a:ext>
            </a:extLst>
          </p:cNvPr>
          <p:cNvSpPr txBox="1"/>
          <p:nvPr>
            <p:custDataLst>
              <p:tags r:id="rId4"/>
            </p:custDataLst>
          </p:nvPr>
        </p:nvSpPr>
        <p:spPr>
          <a:xfrm>
            <a:off x="3135086" y="30268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Human Services, Directory of Mental Health Services, 2024</a:t>
            </a:r>
            <a:endParaRPr lang="en-US" sz="1200" dirty="0"/>
          </a:p>
        </p:txBody>
      </p:sp>
      <p:graphicFrame>
        <p:nvGraphicFramePr>
          <p:cNvPr id="8" name="Chart 7">
            <a:extLst>
              <a:ext uri="{FF2B5EF4-FFF2-40B4-BE49-F238E27FC236}">
                <a16:creationId xmlns:a16="http://schemas.microsoft.com/office/drawing/2014/main" id="{9AC6D7FC-6D51-4DF1-A9B1-61A09A31390E}"/>
              </a:ext>
            </a:extLst>
          </p:cNvPr>
          <p:cNvGraphicFramePr/>
          <p:nvPr>
            <p:custDataLst>
              <p:tags r:id="rId5"/>
            </p:custDataLst>
            <p:extLst>
              <p:ext uri="{D42A27DB-BD31-4B8C-83A1-F6EECF244321}">
                <p14:modId xmlns:p14="http://schemas.microsoft.com/office/powerpoint/2010/main" val="1236862187"/>
              </p:ext>
            </p:extLst>
          </p:nvPr>
        </p:nvGraphicFramePr>
        <p:xfrm>
          <a:off x="3246120" y="823780"/>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7" name="TextBox 6">
            <a:extLst>
              <a:ext uri="{FF2B5EF4-FFF2-40B4-BE49-F238E27FC236}">
                <a16:creationId xmlns:a16="http://schemas.microsoft.com/office/drawing/2014/main" id="{E525FC82-D742-49BA-B5F3-55C81FAB3D0D}"/>
              </a:ext>
            </a:extLst>
          </p:cNvPr>
          <p:cNvSpPr txBox="1"/>
          <p:nvPr>
            <p:custDataLst>
              <p:tags r:id="rId6"/>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Medium" panose="020B0603020102020204" pitchFamily="34" charset="0"/>
              </a:rPr>
              <a:t>Note: These services are DMHAS Contracted Providers Only. </a:t>
            </a:r>
            <a:endParaRPr lang="en-US" sz="1000" dirty="0">
              <a:latin typeface="Franklin Gothic Medium" panose="020B0603020102020204" pitchFamily="34" charset="0"/>
            </a:endParaRPr>
          </a:p>
        </p:txBody>
      </p:sp>
    </p:spTree>
    <p:extLst>
      <p:ext uri="{BB962C8B-B14F-4D97-AF65-F5344CB8AC3E}">
        <p14:creationId xmlns:p14="http://schemas.microsoft.com/office/powerpoint/2010/main" val="32895307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9357" y="4838677"/>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FDA4A31-9CCE-4B46-9C73-6F325F883FBC}"/>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12.2: Frequency (%) of mental health distress in NJ (by county) – age adjusted</a:t>
            </a:r>
            <a:endParaRPr lang="en-US" sz="2000" spc="-50" dirty="0"/>
          </a:p>
        </p:txBody>
      </p:sp>
      <p:sp>
        <p:nvSpPr>
          <p:cNvPr id="5" name="TextBox 4">
            <a:extLst>
              <a:ext uri="{FF2B5EF4-FFF2-40B4-BE49-F238E27FC236}">
                <a16:creationId xmlns:a16="http://schemas.microsoft.com/office/drawing/2014/main" id="{7BCBB176-3C1D-4DE3-8B27-D56EDC52FA2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graphicFrame>
        <p:nvGraphicFramePr>
          <p:cNvPr id="8" name="Chart 7">
            <a:extLst>
              <a:ext uri="{FF2B5EF4-FFF2-40B4-BE49-F238E27FC236}">
                <a16:creationId xmlns:a16="http://schemas.microsoft.com/office/drawing/2014/main" id="{44951912-7FA3-42A2-A1F3-4F9159A521FF}"/>
              </a:ext>
            </a:extLst>
          </p:cNvPr>
          <p:cNvGraphicFramePr/>
          <p:nvPr>
            <p:custDataLst>
              <p:tags r:id="rId4"/>
            </p:custDataLst>
            <p:extLst>
              <p:ext uri="{D42A27DB-BD31-4B8C-83A1-F6EECF244321}">
                <p14:modId xmlns:p14="http://schemas.microsoft.com/office/powerpoint/2010/main" val="1600073974"/>
              </p:ext>
            </p:extLst>
          </p:nvPr>
        </p:nvGraphicFramePr>
        <p:xfrm>
          <a:off x="3252819" y="738664"/>
          <a:ext cx="4671981" cy="6119336"/>
        </p:xfrm>
        <a:graphic>
          <a:graphicData uri="http://schemas.openxmlformats.org/drawingml/2006/chart">
            <c:chart xmlns:c="http://schemas.openxmlformats.org/drawingml/2006/chart" xmlns:r="http://schemas.openxmlformats.org/officeDocument/2006/relationships" r:id="rId11"/>
          </a:graphicData>
        </a:graphic>
      </p:graphicFrame>
      <p:sp>
        <p:nvSpPr>
          <p:cNvPr id="9" name="TextBox 8">
            <a:extLst>
              <a:ext uri="{FF2B5EF4-FFF2-40B4-BE49-F238E27FC236}">
                <a16:creationId xmlns:a16="http://schemas.microsoft.com/office/drawing/2014/main" id="{5BD6E97D-1E6F-4D71-B062-9EAFDF33D04F}"/>
              </a:ext>
            </a:extLst>
          </p:cNvPr>
          <p:cNvSpPr txBox="1"/>
          <p:nvPr>
            <p:custDataLst>
              <p:tags r:id="rId5"/>
            </p:custDataLst>
          </p:nvPr>
        </p:nvSpPr>
        <p:spPr>
          <a:xfrm>
            <a:off x="8534400" y="3429000"/>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12.3: Frequency (%) of mental health distress over time - age adjusted, in county</a:t>
            </a:r>
            <a:endParaRPr lang="en-US" sz="1400" spc="-50" dirty="0"/>
          </a:p>
        </p:txBody>
      </p:sp>
      <p:sp>
        <p:nvSpPr>
          <p:cNvPr id="10" name="Rectangle 9">
            <a:extLst>
              <a:ext uri="{FF2B5EF4-FFF2-40B4-BE49-F238E27FC236}">
                <a16:creationId xmlns:a16="http://schemas.microsoft.com/office/drawing/2014/main" id="{0468E016-2933-428E-BE81-58C2628BADF9}"/>
              </a:ext>
            </a:extLst>
          </p:cNvPr>
          <p:cNvSpPr/>
          <p:nvPr>
            <p:custDataLst>
              <p:tags r:id="rId6"/>
            </p:custDataLst>
          </p:nvPr>
        </p:nvSpPr>
        <p:spPr>
          <a:xfrm>
            <a:off x="8534400" y="38862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graphicFrame>
        <p:nvGraphicFramePr>
          <p:cNvPr id="13" name="Chart 12">
            <a:extLst>
              <a:ext uri="{FF2B5EF4-FFF2-40B4-BE49-F238E27FC236}">
                <a16:creationId xmlns:a16="http://schemas.microsoft.com/office/drawing/2014/main" id="{06F582B7-453A-42F3-86AE-899A7E7B62C6}"/>
              </a:ext>
            </a:extLst>
          </p:cNvPr>
          <p:cNvGraphicFramePr/>
          <p:nvPr>
            <p:custDataLst>
              <p:tags r:id="rId7"/>
            </p:custDataLst>
            <p:extLst>
              <p:ext uri="{D42A27DB-BD31-4B8C-83A1-F6EECF244321}">
                <p14:modId xmlns:p14="http://schemas.microsoft.com/office/powerpoint/2010/main" val="1190734900"/>
              </p:ext>
            </p:extLst>
          </p:nvPr>
        </p:nvGraphicFramePr>
        <p:xfrm>
          <a:off x="8407400" y="4315877"/>
          <a:ext cx="358140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1"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8720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1885760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0"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Mental Health Distress</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24200" y="146695"/>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12.4: Frequency (%) of mental health distress by race/ethnicity  - age adjusted, in county </a:t>
            </a:r>
            <a:endParaRPr lang="en-US" sz="2000" spc="-50" dirty="0"/>
          </a:p>
        </p:txBody>
      </p:sp>
      <p:sp>
        <p:nvSpPr>
          <p:cNvPr id="5" name="TextBox 4">
            <a:extLst>
              <a:ext uri="{FF2B5EF4-FFF2-40B4-BE49-F238E27FC236}">
                <a16:creationId xmlns:a16="http://schemas.microsoft.com/office/drawing/2014/main" id="{2781DD26-43EB-422F-80F7-3027A2B3D66D}"/>
              </a:ext>
            </a:extLst>
          </p:cNvPr>
          <p:cNvSpPr txBox="1"/>
          <p:nvPr>
            <p:custDataLst>
              <p:tags r:id="rId3"/>
            </p:custDataLst>
          </p:nvPr>
        </p:nvSpPr>
        <p:spPr>
          <a:xfrm>
            <a:off x="3124199" y="733015"/>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6" name="TextBox 5">
            <a:extLst>
              <a:ext uri="{FF2B5EF4-FFF2-40B4-BE49-F238E27FC236}">
                <a16:creationId xmlns:a16="http://schemas.microsoft.com/office/drawing/2014/main" id="{390DE39C-EC98-4916-BA0E-2953EA2F8DD7}"/>
              </a:ext>
            </a:extLst>
          </p:cNvPr>
          <p:cNvSpPr txBox="1"/>
          <p:nvPr>
            <p:custDataLst>
              <p:tags r:id="rId4"/>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12.5: Frequency (%) of mental health distress by sex – age adjusted, in county</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5"/>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Mental health distress = % of respondents who indicated that 14 or more of the past 30 days were “not good”.</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6"/>
            </p:custDataLst>
            <p:extLst>
              <p:ext uri="{D42A27DB-BD31-4B8C-83A1-F6EECF244321}">
                <p14:modId xmlns:p14="http://schemas.microsoft.com/office/powerpoint/2010/main" val="1061660441"/>
              </p:ext>
            </p:extLst>
          </p:nvPr>
        </p:nvGraphicFramePr>
        <p:xfrm>
          <a:off x="3352800" y="1010014"/>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7"/>
            </p:custDataLst>
            <p:extLst>
              <p:ext uri="{D42A27DB-BD31-4B8C-83A1-F6EECF244321}">
                <p14:modId xmlns:p14="http://schemas.microsoft.com/office/powerpoint/2010/main" val="1639082334"/>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8"/>
            </p:custDataLst>
          </p:nvPr>
        </p:nvSpPr>
        <p:spPr>
          <a:xfrm>
            <a:off x="3203419" y="6311195"/>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9"/>
            </p:custDataLst>
          </p:nvPr>
        </p:nvSpPr>
        <p:spPr>
          <a:xfrm>
            <a:off x="-60960" y="56652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F05B8BA3-6314-4ADD-8850-401D7130D415}"/>
              </a:ext>
            </a:extLst>
          </p:cNvPr>
          <p:cNvSpPr txBox="1"/>
          <p:nvPr>
            <p:custDataLst>
              <p:tags r:id="rId10"/>
            </p:custDataLst>
          </p:nvPr>
        </p:nvSpPr>
        <p:spPr>
          <a:xfrm>
            <a:off x="3154680" y="387142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46240699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32658" y="43434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C53A52EB-70D7-4AF5-A4D4-89A18F5CC56A}"/>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12.6: Frequency of diagnosed depression (%) in NJ (by county)  - age adjusted</a:t>
            </a:r>
            <a:endParaRPr lang="en-US" sz="2000" spc="-50" dirty="0"/>
          </a:p>
        </p:txBody>
      </p:sp>
      <p:sp>
        <p:nvSpPr>
          <p:cNvPr id="6" name="TextBox 5">
            <a:extLst>
              <a:ext uri="{FF2B5EF4-FFF2-40B4-BE49-F238E27FC236}">
                <a16:creationId xmlns:a16="http://schemas.microsoft.com/office/drawing/2014/main" id="{F15A34B5-6F58-4627-BDF4-701E7F24B8A7}"/>
              </a:ext>
            </a:extLst>
          </p:cNvPr>
          <p:cNvSpPr txBox="1"/>
          <p:nvPr>
            <p:custDataLst>
              <p:tags r:id="rId3"/>
            </p:custDataLst>
          </p:nvPr>
        </p:nvSpPr>
        <p:spPr>
          <a:xfrm>
            <a:off x="8534400" y="32509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12.7: Frequency (%) of depression over time, in county</a:t>
            </a:r>
            <a:endParaRPr lang="en-US" sz="1400" spc="-50" dirty="0"/>
          </a:p>
        </p:txBody>
      </p:sp>
      <p:sp>
        <p:nvSpPr>
          <p:cNvPr id="7" name="Rectangle 6">
            <a:extLst>
              <a:ext uri="{FF2B5EF4-FFF2-40B4-BE49-F238E27FC236}">
                <a16:creationId xmlns:a16="http://schemas.microsoft.com/office/drawing/2014/main" id="{00F27AC9-A132-4413-AB6B-92E1D0F2FA8D}"/>
              </a:ext>
            </a:extLst>
          </p:cNvPr>
          <p:cNvSpPr/>
          <p:nvPr>
            <p:custDataLst>
              <p:tags r:id="rId4"/>
            </p:custDataLst>
          </p:nvPr>
        </p:nvSpPr>
        <p:spPr>
          <a:xfrm>
            <a:off x="8534400" y="3657600"/>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NJ State Health Assessment Data. Query Building Tool, 2017-2022. 2019 data not available.</a:t>
            </a:r>
            <a:endParaRPr lang="en-US" sz="900" dirty="0"/>
          </a:p>
        </p:txBody>
      </p:sp>
      <p:sp>
        <p:nvSpPr>
          <p:cNvPr id="8" name="TextBox 7">
            <a:extLst>
              <a:ext uri="{FF2B5EF4-FFF2-40B4-BE49-F238E27FC236}">
                <a16:creationId xmlns:a16="http://schemas.microsoft.com/office/drawing/2014/main" id="{3DCEA526-37F3-412A-A852-0E66ECBA405E}"/>
              </a:ext>
            </a:extLst>
          </p:cNvPr>
          <p:cNvSpPr txBox="1"/>
          <p:nvPr>
            <p:custDataLst>
              <p:tags r:id="rId5"/>
            </p:custDataLst>
          </p:nvPr>
        </p:nvSpPr>
        <p:spPr>
          <a:xfrm>
            <a:off x="3167424" y="6339290"/>
            <a:ext cx="8495867" cy="457200"/>
          </a:xfrm>
          <a:prstGeom prst="rect">
            <a:avLst/>
          </a:prstGeom>
          <a:noFill/>
        </p:spPr>
        <p:txBody>
          <a:bodyPr wrap="square" rtlCol="0" anchor="ctr" anchorCtr="0">
            <a:noAutofit/>
          </a:bodyPr>
          <a:lstStyle/>
          <a:p>
            <a:pPr algn="just"/>
            <a:r>
              <a:rPr lang="en-US" sz="1000">
                <a:latin typeface="Franklin Gothic Book"/>
              </a:rPr>
              <a:t>Explanation. These rates represent the percentage of the population with depression diagnosis from a professional at any time during one’s lifetime.</a:t>
            </a:r>
            <a:endParaRPr lang="en-US" sz="1000" i="1" dirty="0">
              <a:latin typeface="Franklin Gothic Book"/>
            </a:endParaRPr>
          </a:p>
        </p:txBody>
      </p:sp>
      <p:graphicFrame>
        <p:nvGraphicFramePr>
          <p:cNvPr id="11" name="Chart 10">
            <a:extLst>
              <a:ext uri="{FF2B5EF4-FFF2-40B4-BE49-F238E27FC236}">
                <a16:creationId xmlns:a16="http://schemas.microsoft.com/office/drawing/2014/main" id="{22F07298-F47E-404C-BC6B-18ABDCCABBF1}"/>
              </a:ext>
            </a:extLst>
          </p:cNvPr>
          <p:cNvGraphicFramePr/>
          <p:nvPr>
            <p:custDataLst>
              <p:tags r:id="rId6"/>
            </p:custDataLst>
            <p:extLst>
              <p:ext uri="{D42A27DB-BD31-4B8C-83A1-F6EECF244321}">
                <p14:modId xmlns:p14="http://schemas.microsoft.com/office/powerpoint/2010/main" val="1621763631"/>
              </p:ext>
            </p:extLst>
          </p:nvPr>
        </p:nvGraphicFramePr>
        <p:xfrm>
          <a:off x="3167424" y="685800"/>
          <a:ext cx="5900376" cy="5715000"/>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14" name="Chart 13">
            <a:extLst>
              <a:ext uri="{FF2B5EF4-FFF2-40B4-BE49-F238E27FC236}">
                <a16:creationId xmlns:a16="http://schemas.microsoft.com/office/drawing/2014/main" id="{16A3EE50-7EEE-4B49-873E-2777915CC41A}"/>
              </a:ext>
            </a:extLst>
          </p:cNvPr>
          <p:cNvGraphicFramePr/>
          <p:nvPr>
            <p:custDataLst>
              <p:tags r:id="rId7"/>
            </p:custDataLst>
            <p:extLst>
              <p:ext uri="{D42A27DB-BD31-4B8C-83A1-F6EECF244321}">
                <p14:modId xmlns:p14="http://schemas.microsoft.com/office/powerpoint/2010/main" val="1718908352"/>
              </p:ext>
            </p:extLst>
          </p:nvPr>
        </p:nvGraphicFramePr>
        <p:xfrm>
          <a:off x="8542774" y="4174114"/>
          <a:ext cx="3255891" cy="1944311"/>
        </p:xfrm>
        <a:graphic>
          <a:graphicData uri="http://schemas.openxmlformats.org/drawingml/2006/chart">
            <c:chart xmlns:c="http://schemas.openxmlformats.org/drawingml/2006/chart" xmlns:r="http://schemas.openxmlformats.org/officeDocument/2006/relationships" r:id="rId13"/>
          </a:graphicData>
        </a:graphic>
      </p:graphicFrame>
      <p:sp>
        <p:nvSpPr>
          <p:cNvPr id="12"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28903" y="518778"/>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3" name="TextBox 12">
            <a:extLst>
              <a:ext uri="{FF2B5EF4-FFF2-40B4-BE49-F238E27FC236}">
                <a16:creationId xmlns:a16="http://schemas.microsoft.com/office/drawing/2014/main" id="{4F8AEB08-FEAD-400E-8069-CEFD60261B14}"/>
              </a:ext>
            </a:extLst>
          </p:cNvPr>
          <p:cNvSpPr txBox="1"/>
          <p:nvPr>
            <p:custDataLst>
              <p:tags r:id="rId9"/>
            </p:custDataLst>
          </p:nvPr>
        </p:nvSpPr>
        <p:spPr>
          <a:xfrm>
            <a:off x="3124200" y="328007"/>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7224175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8B274AE-EC7C-498C-B91A-10632DE8EECA}"/>
              </a:ext>
            </a:extLst>
          </p:cNvPr>
          <p:cNvSpPr txBox="1"/>
          <p:nvPr>
            <p:custDataLst>
              <p:tags r:id="rId1"/>
            </p:custDataLst>
          </p:nvPr>
        </p:nvSpPr>
        <p:spPr>
          <a:xfrm>
            <a:off x="-16329" y="44196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Diagnosed Depression</a:t>
            </a:r>
            <a:endParaRPr lang="en-US" sz="2400" spc="-1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E7C58009-F8F3-4AA5-A921-279FFE92CC64}"/>
              </a:ext>
            </a:extLst>
          </p:cNvPr>
          <p:cNvSpPr txBox="1"/>
          <p:nvPr>
            <p:custDataLst>
              <p:tags r:id="rId2"/>
            </p:custDataLst>
          </p:nvPr>
        </p:nvSpPr>
        <p:spPr>
          <a:xfrm>
            <a:off x="3174798"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12.8: Diagnosed depression by race/ethnicity, in county</a:t>
            </a:r>
            <a:endParaRPr lang="en-US" sz="2000" spc="-50" dirty="0"/>
          </a:p>
        </p:txBody>
      </p:sp>
      <p:sp>
        <p:nvSpPr>
          <p:cNvPr id="6" name="TextBox 5">
            <a:extLst>
              <a:ext uri="{FF2B5EF4-FFF2-40B4-BE49-F238E27FC236}">
                <a16:creationId xmlns:a16="http://schemas.microsoft.com/office/drawing/2014/main" id="{390DE39C-EC98-4916-BA0E-2953EA2F8DD7}"/>
              </a:ext>
            </a:extLst>
          </p:cNvPr>
          <p:cNvSpPr txBox="1"/>
          <p:nvPr>
            <p:custDataLst>
              <p:tags r:id="rId3"/>
            </p:custDataLst>
          </p:nvPr>
        </p:nvSpPr>
        <p:spPr>
          <a:xfrm>
            <a:off x="3124200" y="354330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12.9: Diagnosed depression by sex, in county  </a:t>
            </a:r>
            <a:endParaRPr lang="en-US" sz="2000" spc="-50" dirty="0"/>
          </a:p>
        </p:txBody>
      </p:sp>
      <p:sp>
        <p:nvSpPr>
          <p:cNvPr id="8" name="TextBox 7">
            <a:extLst>
              <a:ext uri="{FF2B5EF4-FFF2-40B4-BE49-F238E27FC236}">
                <a16:creationId xmlns:a16="http://schemas.microsoft.com/office/drawing/2014/main" id="{BA139A88-3BC0-4802-9727-94A9BC8F993C}"/>
              </a:ext>
            </a:extLst>
          </p:cNvPr>
          <p:cNvSpPr txBox="1"/>
          <p:nvPr>
            <p:custDataLst>
              <p:tags r:id="rId4"/>
            </p:custDataLst>
          </p:nvPr>
        </p:nvSpPr>
        <p:spPr>
          <a:xfrm>
            <a:off x="3194183" y="6377205"/>
            <a:ext cx="9057914" cy="457200"/>
          </a:xfrm>
          <a:prstGeom prst="rect">
            <a:avLst/>
          </a:prstGeom>
          <a:noFill/>
        </p:spPr>
        <p:txBody>
          <a:bodyPr wrap="square" rtlCol="0" anchor="ctr" anchorCtr="0">
            <a:noAutofit/>
          </a:bodyPr>
          <a:lstStyle/>
          <a:p>
            <a:pPr algn="just"/>
            <a:r>
              <a:rPr lang="en-US" sz="1000">
                <a:solidFill>
                  <a:srgbClr val="000000"/>
                </a:solidFill>
                <a:latin typeface="Franklin Gothic Book" panose="020B0503020102020204" pitchFamily="34" charset="0"/>
              </a:rPr>
              <a:t>Explanation. These rates represent the percentage of the population with depression diagnosis from a professional at any time during one’s lifetime.</a:t>
            </a:r>
            <a:endParaRPr lang="en-US" sz="1000" dirty="0">
              <a:solidFill>
                <a:srgbClr val="000000"/>
              </a:solidFill>
              <a:latin typeface="Franklin Gothic Book" panose="020B0503020102020204" pitchFamily="34" charset="0"/>
            </a:endParaRPr>
          </a:p>
        </p:txBody>
      </p:sp>
      <p:graphicFrame>
        <p:nvGraphicFramePr>
          <p:cNvPr id="11" name="Chart 10">
            <a:extLst>
              <a:ext uri="{FF2B5EF4-FFF2-40B4-BE49-F238E27FC236}">
                <a16:creationId xmlns:a16="http://schemas.microsoft.com/office/drawing/2014/main" id="{EA36EF48-D1F0-4F0C-91AE-0249DE9E90A2}"/>
              </a:ext>
            </a:extLst>
          </p:cNvPr>
          <p:cNvGraphicFramePr/>
          <p:nvPr>
            <p:custDataLst>
              <p:tags r:id="rId5"/>
            </p:custDataLst>
            <p:extLst>
              <p:ext uri="{D42A27DB-BD31-4B8C-83A1-F6EECF244321}">
                <p14:modId xmlns:p14="http://schemas.microsoft.com/office/powerpoint/2010/main" val="1750724852"/>
              </p:ext>
            </p:extLst>
          </p:nvPr>
        </p:nvGraphicFramePr>
        <p:xfrm>
          <a:off x="3352800" y="800461"/>
          <a:ext cx="6873168" cy="2480733"/>
        </p:xfrm>
        <a:graphic>
          <a:graphicData uri="http://schemas.openxmlformats.org/drawingml/2006/chart">
            <c:chart xmlns:c="http://schemas.openxmlformats.org/drawingml/2006/chart" xmlns:r="http://schemas.openxmlformats.org/officeDocument/2006/relationships" r:id="rId13"/>
          </a:graphicData>
        </a:graphic>
      </p:graphicFrame>
      <p:graphicFrame>
        <p:nvGraphicFramePr>
          <p:cNvPr id="14" name="Chart 13">
            <a:extLst>
              <a:ext uri="{FF2B5EF4-FFF2-40B4-BE49-F238E27FC236}">
                <a16:creationId xmlns:a16="http://schemas.microsoft.com/office/drawing/2014/main" id="{E6206D6B-4B08-4AEA-AB1E-262656DC5234}"/>
              </a:ext>
            </a:extLst>
          </p:cNvPr>
          <p:cNvGraphicFramePr/>
          <p:nvPr>
            <p:custDataLst>
              <p:tags r:id="rId6"/>
            </p:custDataLst>
            <p:extLst>
              <p:ext uri="{D42A27DB-BD31-4B8C-83A1-F6EECF244321}">
                <p14:modId xmlns:p14="http://schemas.microsoft.com/office/powerpoint/2010/main" val="2675209282"/>
              </p:ext>
            </p:extLst>
          </p:nvPr>
        </p:nvGraphicFramePr>
        <p:xfrm>
          <a:off x="4165600" y="4148415"/>
          <a:ext cx="5588000" cy="2194923"/>
        </p:xfrm>
        <a:graphic>
          <a:graphicData uri="http://schemas.openxmlformats.org/drawingml/2006/chart">
            <c:chart xmlns:c="http://schemas.openxmlformats.org/drawingml/2006/chart" xmlns:r="http://schemas.openxmlformats.org/officeDocument/2006/relationships" r:id="rId14"/>
          </a:graphicData>
        </a:graphic>
      </p:graphicFrame>
      <p:sp>
        <p:nvSpPr>
          <p:cNvPr id="12" name="TextBox 11">
            <a:extLst>
              <a:ext uri="{FF2B5EF4-FFF2-40B4-BE49-F238E27FC236}">
                <a16:creationId xmlns:a16="http://schemas.microsoft.com/office/drawing/2014/main" id="{5D045361-96DA-4F45-A263-7B139F478415}"/>
              </a:ext>
            </a:extLst>
          </p:cNvPr>
          <p:cNvSpPr txBox="1"/>
          <p:nvPr>
            <p:custDataLst>
              <p:tags r:id="rId7"/>
            </p:custDataLst>
          </p:nvPr>
        </p:nvSpPr>
        <p:spPr>
          <a:xfrm>
            <a:off x="3194183" y="6315977"/>
            <a:ext cx="3995376" cy="246221"/>
          </a:xfrm>
          <a:prstGeom prst="rect">
            <a:avLst/>
          </a:prstGeom>
          <a:noFill/>
        </p:spPr>
        <p:txBody>
          <a:bodyPr wrap="square" rtlCol="0">
            <a:spAutoFit/>
          </a:bodyPr>
          <a:lstStyle/>
          <a:p>
            <a:r>
              <a:rPr lang="en-US" sz="1000">
                <a:latin typeface="Franklin Gothic Book" panose="020B0503020102020204" pitchFamily="34" charset="0"/>
              </a:rPr>
              <a:t>No data displayed means data are too small to calculate reliable rates.</a:t>
            </a:r>
            <a:endParaRPr lang="en-US" dirty="0"/>
          </a:p>
        </p:txBody>
      </p:sp>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16329" y="676781"/>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
        <p:nvSpPr>
          <p:cNvPr id="15" name="TextBox 14">
            <a:extLst>
              <a:ext uri="{FF2B5EF4-FFF2-40B4-BE49-F238E27FC236}">
                <a16:creationId xmlns:a16="http://schemas.microsoft.com/office/drawing/2014/main" id="{A9C75816-D3CD-4733-B79A-DB135B6F4B9A}"/>
              </a:ext>
            </a:extLst>
          </p:cNvPr>
          <p:cNvSpPr txBox="1"/>
          <p:nvPr>
            <p:custDataLst>
              <p:tags r:id="rId9"/>
            </p:custDataLst>
          </p:nvPr>
        </p:nvSpPr>
        <p:spPr>
          <a:xfrm>
            <a:off x="3194183" y="29850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
        <p:nvSpPr>
          <p:cNvPr id="16" name="TextBox 15">
            <a:extLst>
              <a:ext uri="{FF2B5EF4-FFF2-40B4-BE49-F238E27FC236}">
                <a16:creationId xmlns:a16="http://schemas.microsoft.com/office/drawing/2014/main" id="{C014EBC2-F3F4-49E4-9A27-4FA7A14BE6E3}"/>
              </a:ext>
            </a:extLst>
          </p:cNvPr>
          <p:cNvSpPr txBox="1"/>
          <p:nvPr>
            <p:custDataLst>
              <p:tags r:id="rId10"/>
            </p:custDataLst>
          </p:nvPr>
        </p:nvSpPr>
        <p:spPr>
          <a:xfrm>
            <a:off x="3142161" y="3837549"/>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State Health Assessment Data. Query Building Tool, 2022</a:t>
            </a:r>
            <a:endParaRPr lang="en-US" sz="1200" dirty="0"/>
          </a:p>
        </p:txBody>
      </p:sp>
    </p:spTree>
    <p:extLst>
      <p:ext uri="{BB962C8B-B14F-4D97-AF65-F5344CB8AC3E}">
        <p14:creationId xmlns:p14="http://schemas.microsoft.com/office/powerpoint/2010/main" val="118424529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E060E3A-A72E-4BBE-9A79-AC6BFDFAEB5E}"/>
              </a:ext>
            </a:extLst>
          </p:cNvPr>
          <p:cNvSpPr txBox="1"/>
          <p:nvPr>
            <p:custDataLst>
              <p:tags r:id="rId1"/>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12.10: Suicide Death Rate (per 100,000 population) – age adjusted (by county)</a:t>
            </a:r>
            <a:endParaRPr lang="en-US" sz="2000" spc="-50" dirty="0"/>
          </a:p>
        </p:txBody>
      </p:sp>
      <p:sp>
        <p:nvSpPr>
          <p:cNvPr id="4" name="TextBox 3">
            <a:extLst>
              <a:ext uri="{FF2B5EF4-FFF2-40B4-BE49-F238E27FC236}">
                <a16:creationId xmlns:a16="http://schemas.microsoft.com/office/drawing/2014/main" id="{F442D254-E271-4971-833B-DE01120C1424}"/>
              </a:ext>
            </a:extLst>
          </p:cNvPr>
          <p:cNvSpPr txBox="1"/>
          <p:nvPr>
            <p:custDataLst>
              <p:tags r:id="rId2"/>
            </p:custDataLst>
          </p:nvPr>
        </p:nvSpPr>
        <p:spPr>
          <a:xfrm>
            <a:off x="3124200" y="338554"/>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NJSHAD, New Jersey State Health Assessment Data, 2018-2020
</a:t>
            </a:r>
            <a:endParaRPr lang="en-US" sz="1200" dirty="0"/>
          </a:p>
        </p:txBody>
      </p:sp>
      <p:sp>
        <p:nvSpPr>
          <p:cNvPr id="5" name="TextBox 4">
            <a:extLst>
              <a:ext uri="{FF2B5EF4-FFF2-40B4-BE49-F238E27FC236}">
                <a16:creationId xmlns:a16="http://schemas.microsoft.com/office/drawing/2014/main" id="{0A7343B1-599C-4F26-91B4-F17BFD1B4CC1}"/>
              </a:ext>
            </a:extLst>
          </p:cNvPr>
          <p:cNvSpPr txBox="1"/>
          <p:nvPr>
            <p:custDataLst>
              <p:tags r:id="rId3"/>
            </p:custDataLst>
          </p:nvPr>
        </p:nvSpPr>
        <p:spPr>
          <a:xfrm>
            <a:off x="3124200" y="6324600"/>
            <a:ext cx="9017202" cy="457200"/>
          </a:xfrm>
          <a:prstGeom prst="rect">
            <a:avLst/>
          </a:prstGeom>
          <a:noFill/>
        </p:spPr>
        <p:txBody>
          <a:bodyPr wrap="square" rtlCol="0" anchor="ctr" anchorCtr="0">
            <a:noAutofit/>
          </a:bodyPr>
          <a:lstStyle/>
          <a:p>
            <a:pPr algn="just"/>
            <a:r>
              <a:rPr lang="en-US" sz="1000">
                <a:latin typeface="Franklin Gothic Book" panose="020B0503020102020204" pitchFamily="34" charset="0"/>
              </a:rPr>
              <a:t>Note: Includes both youth and adults </a:t>
            </a:r>
            <a:endParaRPr lang="en-US" sz="1000" dirty="0">
              <a:latin typeface="Franklin Gothic Book" panose="020B0503020102020204" pitchFamily="34" charset="0"/>
            </a:endParaRPr>
          </a:p>
        </p:txBody>
      </p:sp>
      <p:graphicFrame>
        <p:nvGraphicFramePr>
          <p:cNvPr id="6" name="Chart 5">
            <a:extLst>
              <a:ext uri="{FF2B5EF4-FFF2-40B4-BE49-F238E27FC236}">
                <a16:creationId xmlns:a16="http://schemas.microsoft.com/office/drawing/2014/main" id="{66E00E27-8358-46F8-8263-9970F1EAD8ED}"/>
              </a:ext>
            </a:extLst>
          </p:cNvPr>
          <p:cNvGraphicFramePr/>
          <p:nvPr>
            <p:custDataLst>
              <p:tags r:id="rId4"/>
            </p:custDataLst>
            <p:extLst>
              <p:ext uri="{D42A27DB-BD31-4B8C-83A1-F6EECF244321}">
                <p14:modId xmlns:p14="http://schemas.microsoft.com/office/powerpoint/2010/main" val="3852933219"/>
              </p:ext>
            </p:extLst>
          </p:nvPr>
        </p:nvGraphicFramePr>
        <p:xfrm>
          <a:off x="3319001" y="719666"/>
          <a:ext cx="8128000" cy="5418667"/>
        </p:xfrm>
        <a:graphic>
          <a:graphicData uri="http://schemas.openxmlformats.org/drawingml/2006/chart">
            <c:chart xmlns:c="http://schemas.openxmlformats.org/drawingml/2006/chart" xmlns:r="http://schemas.openxmlformats.org/officeDocument/2006/relationships" r:id="rId9"/>
          </a:graphicData>
        </a:graphic>
      </p:graphicFrame>
      <p:sp>
        <p:nvSpPr>
          <p:cNvPr id="8" name="TextBox 7">
            <a:extLst>
              <a:ext uri="{FF2B5EF4-FFF2-40B4-BE49-F238E27FC236}">
                <a16:creationId xmlns:a16="http://schemas.microsoft.com/office/drawing/2014/main" id="{08B274AE-EC7C-498C-B91A-10632DE8EECA}"/>
              </a:ext>
            </a:extLst>
          </p:cNvPr>
          <p:cNvSpPr txBox="1"/>
          <p:nvPr>
            <p:custDataLst>
              <p:tags r:id="rId5"/>
            </p:custDataLst>
          </p:nvPr>
        </p:nvSpPr>
        <p:spPr>
          <a:xfrm>
            <a:off x="-32084" y="4495800"/>
            <a:ext cx="3124200" cy="424732"/>
          </a:xfrm>
          <a:prstGeom prst="rect">
            <a:avLst/>
          </a:prstGeom>
          <a:noFill/>
        </p:spPr>
        <p:txBody>
          <a:bodyPr wrap="square" rtlCol="0">
            <a:spAutoFit/>
          </a:bodyPr>
          <a:lstStyle/>
          <a:p>
            <a:pPr algn="ctr">
              <a:lnSpc>
                <a:spcPct val="90000"/>
              </a:lnSpc>
            </a:pPr>
            <a:r>
              <a:rPr lang="en-US" sz="2400" spc="-100">
                <a:solidFill>
                  <a:schemeClr val="bg1"/>
                </a:solidFill>
                <a:latin typeface="Franklin Gothic Demi" panose="020B0703020102020204" pitchFamily="34" charset="0"/>
              </a:rPr>
              <a:t>Suicide Rate</a:t>
            </a:r>
            <a:endParaRPr lang="en-US" sz="2400" spc="-100" dirty="0">
              <a:solidFill>
                <a:schemeClr val="bg1"/>
              </a:solidFill>
              <a:latin typeface="Franklin Gothic Demi" panose="020B0703020102020204" pitchFamily="34" charset="0"/>
            </a:endParaRPr>
          </a:p>
        </p:txBody>
      </p:sp>
      <p:sp>
        <p:nvSpPr>
          <p:cNvPr id="9" name="Title 1">
            <a:extLst>
              <a:ext uri="{FF2B5EF4-FFF2-40B4-BE49-F238E27FC236}">
                <a16:creationId xmlns:a16="http://schemas.microsoft.com/office/drawing/2014/main" id="{57CAEC4C-2AD8-40D7-8EF6-4C07503BD85B}"/>
              </a:ext>
            </a:extLst>
          </p:cNvPr>
          <p:cNvSpPr txBox="1">
            <a:spLocks/>
          </p:cNvSpPr>
          <p:nvPr>
            <p:custDataLst>
              <p:tags r:id="rId6"/>
            </p:custDataLst>
          </p:nvPr>
        </p:nvSpPr>
        <p:spPr>
          <a:xfrm>
            <a:off x="-24519" y="610077"/>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z="4800" spc="-200">
                <a:solidFill>
                  <a:schemeClr val="bg1"/>
                </a:solidFill>
                <a:latin typeface="Franklin Gothic Demi" panose="020B0703020102020204" pitchFamily="34" charset="0"/>
              </a:rPr>
              <a:t>Behavioral/ Mental Health (Adults)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531402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05892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CAEC4C-2AD8-40D7-8EF6-4C07503BD85B}"/>
              </a:ext>
            </a:extLst>
          </p:cNvPr>
          <p:cNvSpPr txBox="1">
            <a:spLocks/>
          </p:cNvSpPr>
          <p:nvPr>
            <p:custDataLst>
              <p:tags r:id="rId1"/>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
        <p:nvSpPr>
          <p:cNvPr id="4" name="TextBox 3">
            <a:extLst>
              <a:ext uri="{FF2B5EF4-FFF2-40B4-BE49-F238E27FC236}">
                <a16:creationId xmlns:a16="http://schemas.microsoft.com/office/drawing/2014/main" id="{03595BD6-D345-486A-800F-EE766903B9F0}"/>
              </a:ext>
            </a:extLst>
          </p:cNvPr>
          <p:cNvSpPr txBox="1"/>
          <p:nvPr>
            <p:custDataLst>
              <p:tags r:id="rId2"/>
            </p:custDataLst>
          </p:nvPr>
        </p:nvSpPr>
        <p:spPr>
          <a:xfrm>
            <a:off x="3124200" y="0"/>
            <a:ext cx="9017202"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13.1: Children (#) enrolled in special education services in NJ (by county)</a:t>
            </a:r>
            <a:endParaRPr lang="en-US" sz="20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New Jersey Department of Education Office of Special Education Programs, 2022-2023 Special Education Data</a:t>
            </a:r>
            <a:endParaRPr lang="en-US" sz="1200" dirty="0"/>
          </a:p>
        </p:txBody>
      </p:sp>
      <p:sp>
        <p:nvSpPr>
          <p:cNvPr id="6" name="Rectangle 5">
            <a:extLst>
              <a:ext uri="{FF2B5EF4-FFF2-40B4-BE49-F238E27FC236}">
                <a16:creationId xmlns:a16="http://schemas.microsoft.com/office/drawing/2014/main" id="{6E7FD24F-F2C4-45EC-BACA-F10F588D30F7}"/>
              </a:ext>
            </a:extLst>
          </p:cNvPr>
          <p:cNvSpPr/>
          <p:nvPr>
            <p:custDataLst>
              <p:tags r:id="rId4"/>
            </p:custDataLst>
          </p:nvPr>
        </p:nvSpPr>
        <p:spPr>
          <a:xfrm>
            <a:off x="3174798" y="6459265"/>
            <a:ext cx="9017202" cy="246221"/>
          </a:xfrm>
          <a:prstGeom prst="rect">
            <a:avLst/>
          </a:prstGeom>
        </p:spPr>
        <p:txBody>
          <a:bodyPr wrap="square">
            <a:spAutoFit/>
          </a:bodyPr>
          <a:lstStyle/>
          <a:p>
            <a:pPr>
              <a:defRPr sz="1400" b="0" i="0" u="none" strike="noStrike" kern="1200" spc="0" baseline="0">
                <a:solidFill>
                  <a:prstClr val="black">
                    <a:lumMod val="65000"/>
                    <a:lumOff val="35000"/>
                  </a:prstClr>
                </a:solidFill>
                <a:latin typeface="+mn-lt"/>
                <a:ea typeface="+mn-ea"/>
                <a:cs typeface="+mn-cs"/>
              </a:defRPr>
            </a:pPr>
            <a:r>
              <a:rPr lang="en-US" sz="1000">
                <a:solidFill>
                  <a:schemeClr val="tx1">
                    <a:lumMod val="95000"/>
                    <a:lumOff val="5000"/>
                  </a:schemeClr>
                </a:solidFill>
                <a:latin typeface="Franklin Gothic Book" panose="020B0503020102020204" pitchFamily="34" charset="0"/>
              </a:rPr>
              <a:t>Note: Charter schools were included in the county of registered address. Note that total county population size has not been accounted for in this indicator</a:t>
            </a:r>
            <a:endParaRPr lang="en-US" sz="1000" dirty="0">
              <a:solidFill>
                <a:schemeClr val="tx1">
                  <a:lumMod val="95000"/>
                  <a:lumOff val="5000"/>
                </a:schemeClr>
              </a:solidFill>
              <a:latin typeface="Franklin Gothic Book" panose="020B0503020102020204" pitchFamily="34" charset="0"/>
            </a:endParaRPr>
          </a:p>
        </p:txBody>
      </p:sp>
      <p:graphicFrame>
        <p:nvGraphicFramePr>
          <p:cNvPr id="9" name="Chart 8">
            <a:extLst>
              <a:ext uri="{FF2B5EF4-FFF2-40B4-BE49-F238E27FC236}">
                <a16:creationId xmlns:a16="http://schemas.microsoft.com/office/drawing/2014/main" id="{03FE697F-CF90-4546-BD74-AA2598928850}"/>
              </a:ext>
            </a:extLst>
          </p:cNvPr>
          <p:cNvGraphicFramePr/>
          <p:nvPr>
            <p:custDataLst>
              <p:tags r:id="rId5"/>
            </p:custDataLst>
            <p:extLst>
              <p:ext uri="{D42A27DB-BD31-4B8C-83A1-F6EECF244321}">
                <p14:modId xmlns:p14="http://schemas.microsoft.com/office/powerpoint/2010/main" val="364047639"/>
              </p:ext>
            </p:extLst>
          </p:nvPr>
        </p:nvGraphicFramePr>
        <p:xfrm>
          <a:off x="3228171" y="615553"/>
          <a:ext cx="8856936" cy="575807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902664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0.1 Camden County Basic Needs Overview</a:t>
            </a:r>
            <a:endParaRPr lang="en-US" sz="3200" b="1" dirty="0">
              <a:latin typeface="Franklin Gothic Medium"/>
            </a:endParaRPr>
          </a:p>
        </p:txBody>
      </p:sp>
      <p:sp>
        <p:nvSpPr>
          <p:cNvPr id="3" name="TextBox 12">
            <a:extLst>
              <a:ext uri="{FF2B5EF4-FFF2-40B4-BE49-F238E27FC236}">
                <a16:creationId xmlns:a16="http://schemas.microsoft.com/office/drawing/2014/main" id="{C930BC7D-94F5-4A40-A6BB-CB148FB641CB}"/>
              </a:ext>
            </a:extLst>
          </p:cNvPr>
          <p:cNvSpPr txBox="1"/>
          <p:nvPr>
            <p:custDataLst>
              <p:tags r:id="rId2"/>
            </p:custDataLst>
          </p:nvPr>
        </p:nvSpPr>
        <p:spPr>
          <a:xfrm>
            <a:off x="7685661" y="544374"/>
            <a:ext cx="4372304" cy="323165"/>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500" b="1">
                <a:latin typeface="Franklin Gothic Book"/>
              </a:rPr>
              <a:t>Compared to Other Counties</a:t>
            </a:r>
            <a:endParaRPr lang="en-US" sz="1500" dirty="0">
              <a:cs typeface="Calibri"/>
            </a:endParaRPr>
          </a:p>
        </p:txBody>
      </p:sp>
      <p:sp>
        <p:nvSpPr>
          <p:cNvPr id="4" name="TextBox 1"/>
          <p:cNvSpPr txBox="1"/>
          <p:nvPr>
            <p:custDataLst>
              <p:tags r:id="rId3"/>
            </p:custDataLst>
          </p:nvPr>
        </p:nvSpPr>
        <p:spPr>
          <a:xfrm>
            <a:off x="7685661" y="792512"/>
            <a:ext cx="134065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4"/>
          <p:cNvSpPr txBox="1"/>
          <p:nvPr>
            <p:custDataLst>
              <p:tags r:id="rId4"/>
            </p:custDataLst>
          </p:nvPr>
        </p:nvSpPr>
        <p:spPr>
          <a:xfrm>
            <a:off x="10943436" y="819835"/>
            <a:ext cx="1248564"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1956056401"/>
              </p:ext>
            </p:extLst>
          </p:nvPr>
        </p:nvGraphicFramePr>
        <p:xfrm>
          <a:off x="3276600" y="544375"/>
          <a:ext cx="4419600" cy="6589008"/>
        </p:xfrm>
        <a:graphic>
          <a:graphicData uri="http://schemas.openxmlformats.org/drawingml/2006/table">
            <a:tbl>
              <a:tblPr firstRow="1" bandRow="1">
                <a:tableStyleId>{C083E6E3-FA7D-4D7B-A595-EF9225AFEA82}</a:tableStyleId>
              </a:tblPr>
              <a:tblGrid>
                <a:gridCol w="838200">
                  <a:extLst>
                    <a:ext uri="{9D8B030D-6E8A-4147-A177-3AD203B41FA5}">
                      <a16:colId xmlns:a16="http://schemas.microsoft.com/office/drawing/2014/main" val="1629768082"/>
                    </a:ext>
                  </a:extLst>
                </a:gridCol>
                <a:gridCol w="3581400">
                  <a:extLst>
                    <a:ext uri="{9D8B030D-6E8A-4147-A177-3AD203B41FA5}">
                      <a16:colId xmlns:a16="http://schemas.microsoft.com/office/drawing/2014/main" val="2346253339"/>
                    </a:ext>
                  </a:extLst>
                </a:gridCol>
              </a:tblGrid>
              <a:tr h="587484">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pPr algn="ctr"/>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459912">
                <a:tc>
                  <a:txBody>
                    <a:bodyPr/>
                    <a:lstStyle/>
                    <a:p>
                      <a:r>
                        <a:rPr lang="en-US" sz="1800">
                          <a:latin typeface="Franklin Gothic Book" panose="020B0503020102020204" pitchFamily="34" charset="0"/>
                        </a:rPr>
                        <a:t>2.3</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sz="1800">
                          <a:latin typeface="Franklin Gothic Book" panose="020B0503020102020204" pitchFamily="34" charset="0"/>
                        </a:rPr>
                        <a:t>Median household income</a:t>
                      </a:r>
                      <a:endParaRPr lang="en-US" sz="1800"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587484">
                <a:tc>
                  <a:txBody>
                    <a:bodyPr/>
                    <a:lstStyle/>
                    <a:p>
                      <a:r>
                        <a:rPr lang="en-US" sz="1800">
                          <a:latin typeface="Franklin Gothic Book" panose="020B0503020102020204" pitchFamily="34" charset="0"/>
                        </a:rPr>
                        <a:t>2.6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Families with children under the age of 18 living in poverty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34757">
                <a:tc>
                  <a:txBody>
                    <a:bodyPr/>
                    <a:lstStyle/>
                    <a:p>
                      <a:r>
                        <a:rPr lang="en-US" sz="1800">
                          <a:latin typeface="Franklin Gothic Book" panose="020B0503020102020204" pitchFamily="34" charset="0"/>
                        </a:rPr>
                        <a:t>3.1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sz="1800">
                          <a:latin typeface="Franklin Gothic Book" panose="020B0503020102020204" pitchFamily="34" charset="0"/>
                        </a:rPr>
                        <a:t>Household income spent on housing</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580673">
                <a:tc>
                  <a:txBody>
                    <a:bodyPr/>
                    <a:lstStyle/>
                    <a:p>
                      <a:r>
                        <a:rPr lang="en-US" sz="1800">
                          <a:latin typeface="Franklin Gothic Book" panose="020B0503020102020204" pitchFamily="34" charset="0"/>
                        </a:rPr>
                        <a:t>4.1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sz="1800" dirty="0">
                          <a:latin typeface="Franklin Gothic Book" panose="020B0503020102020204" pitchFamily="34" charset="0"/>
                        </a:rPr>
                        <a:t>Food insecurity</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587484">
                <a:tc>
                  <a:txBody>
                    <a:bodyPr/>
                    <a:lstStyle/>
                    <a:p>
                      <a:r>
                        <a:rPr lang="en-US" sz="1800">
                          <a:latin typeface="Franklin Gothic Book" panose="020B0503020102020204" pitchFamily="34" charset="0"/>
                        </a:rPr>
                        <a:t>6.3</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tc>
                  <a:txBody>
                    <a:bodyPr/>
                    <a:lstStyle/>
                    <a:p>
                      <a:r>
                        <a:rPr lang="en-US" sz="1800">
                          <a:latin typeface="Franklin Gothic Book" panose="020B0503020102020204" pitchFamily="34" charset="0"/>
                        </a:rPr>
                        <a:t>Cost of transportation as a percentage of income in NJ</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3285491812"/>
                  </a:ext>
                </a:extLst>
              </a:tr>
              <a:tr h="655320">
                <a:tc>
                  <a:txBody>
                    <a:bodyPr/>
                    <a:lstStyle/>
                    <a:p>
                      <a:r>
                        <a:rPr lang="en-US" sz="1800">
                          <a:latin typeface="Franklin Gothic Book" panose="020B0503020102020204" pitchFamily="34" charset="0"/>
                        </a:rPr>
                        <a:t>7.1</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latin typeface="Franklin Gothic Book" panose="020B0503020102020204" pitchFamily="34" charset="0"/>
                        </a:rPr>
                        <a:t>Children under the age of 18 without health insurance</a:t>
                      </a:r>
                    </a:p>
                  </a:txBody>
                  <a:tcPr>
                    <a:lnL>
                      <a:noFill/>
                    </a:lnL>
                    <a:lnR>
                      <a:noFill/>
                    </a:lnR>
                    <a:lnT>
                      <a:noFill/>
                    </a:lnT>
                    <a:lnB>
                      <a:noFill/>
                    </a:lnB>
                    <a:lnTlToBr w="12700" cmpd="sng">
                      <a:noFill/>
                      <a:prstDash val="solid"/>
                    </a:lnTlToBr>
                    <a:lnBlToTr w="12700" cmpd="sng">
                      <a:noFill/>
                      <a:prstDash val="solid"/>
                    </a:lnBlToTr>
                    <a:solidFill>
                      <a:schemeClr val="tx1">
                        <a:lumMod val="65000"/>
                        <a:lumOff val="35000"/>
                        <a:alpha val="20000"/>
                      </a:schemeClr>
                    </a:solidFill>
                  </a:tcPr>
                </a:tc>
                <a:extLst>
                  <a:ext uri="{0D108BD9-81ED-4DB2-BD59-A6C34878D82A}">
                    <a16:rowId xmlns:a16="http://schemas.microsoft.com/office/drawing/2014/main" val="1499493323"/>
                  </a:ext>
                </a:extLst>
              </a:tr>
              <a:tr h="839263">
                <a:tc>
                  <a:txBody>
                    <a:bodyPr/>
                    <a:lstStyle/>
                    <a:p>
                      <a:r>
                        <a:rPr lang="en-US" sz="1800">
                          <a:latin typeface="Franklin Gothic Book" panose="020B0503020102020204" pitchFamily="34" charset="0"/>
                        </a:rPr>
                        <a:t>7.6</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latin typeface="Franklin Gothic Book" panose="020B0503020102020204" pitchFamily="34" charset="0"/>
                        </a:rPr>
                        <a:t>Percent of children meeting all immunization requirements</a:t>
                      </a:r>
                      <a:endParaRPr lang="en-US" sz="1800"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587484">
                <a:tc>
                  <a:txBody>
                    <a:bodyPr/>
                    <a:lstStyle/>
                    <a:p>
                      <a:r>
                        <a:rPr lang="en-US" sz="1800">
                          <a:latin typeface="Franklin Gothic Book" panose="020B0503020102020204" pitchFamily="34" charset="0"/>
                        </a:rPr>
                        <a:t>7.7</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sz="1800" baseline="0">
                          <a:latin typeface="Franklin Gothic Book" panose="020B0503020102020204" pitchFamily="34" charset="0"/>
                        </a:rPr>
                        <a:t>Women Receiving Early Prenatal Care</a:t>
                      </a:r>
                      <a:endParaRPr lang="en-US" sz="18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783312">
                <a:tc>
                  <a:txBody>
                    <a:bodyPr/>
                    <a:lstStyle/>
                    <a:p>
                      <a:r>
                        <a:rPr lang="en-US" sz="1800">
                          <a:latin typeface="Franklin Gothic Book" panose="020B0503020102020204" pitchFamily="34" charset="0"/>
                        </a:rPr>
                        <a:t>8.2</a:t>
                      </a:r>
                      <a:endParaRPr lang="en-US" sz="180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0" dirty="0">
                          <a:latin typeface="Franklin Gothic Book" panose="020B0503020102020204" pitchFamily="34" charset="0"/>
                        </a:rPr>
                        <a:t>Median unemployment rates across counties</a:t>
                      </a:r>
                    </a:p>
                    <a:p>
                      <a:endParaRPr lang="en-US" sz="1400"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034891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533400" y="2590800"/>
            <a:ext cx="20574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Basic Needs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4000000}"/>
              </a:ext>
            </a:extLst>
          </p:cNvPr>
          <p:cNvGraphicFramePr>
            <a:graphicFrameLocks/>
          </p:cNvGraphicFramePr>
          <p:nvPr>
            <p:extLst>
              <p:ext uri="{D42A27DB-BD31-4B8C-83A1-F6EECF244321}">
                <p14:modId xmlns:p14="http://schemas.microsoft.com/office/powerpoint/2010/main" val="546536776"/>
              </p:ext>
            </p:extLst>
          </p:nvPr>
        </p:nvGraphicFramePr>
        <p:xfrm>
          <a:off x="7543800" y="1077671"/>
          <a:ext cx="4724400" cy="578032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264586831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13.2: Children (#) receiving early intervention services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Early Intervention System,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827116018"/>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0"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2095737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13.3: # of developmental disabilities eligible youth (by county)</a:t>
            </a:r>
            <a:endParaRPr lang="en-US" sz="2000" spc="-50" dirty="0"/>
          </a:p>
        </p:txBody>
      </p:sp>
      <p:sp>
        <p:nvSpPr>
          <p:cNvPr id="3" name="TextBox 2">
            <a:extLst>
              <a:ext uri="{FF2B5EF4-FFF2-40B4-BE49-F238E27FC236}">
                <a16:creationId xmlns:a16="http://schemas.microsoft.com/office/drawing/2014/main" id="{CDBEDB54-7C21-4AD7-BF97-6D45B5AD2E2D}"/>
              </a:ext>
            </a:extLst>
          </p:cNvPr>
          <p:cNvSpPr txBox="1"/>
          <p:nvPr>
            <p:custDataLst>
              <p:tags r:id="rId2"/>
            </p:custDataLst>
          </p:nvPr>
        </p:nvSpPr>
        <p:spPr>
          <a:xfrm>
            <a:off x="3124200" y="338554"/>
            <a:ext cx="8400675" cy="30777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a:t>Source: New Jersey Child Welfare Data Hub, CSOC Developmental Disabilities Eligible Youth Report, 2023</a:t>
            </a:r>
            <a:endParaRPr lang="en-US" sz="12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486601224"/>
              </p:ext>
            </p:extLst>
          </p:nvPr>
        </p:nvGraphicFramePr>
        <p:xfrm>
          <a:off x="3151415" y="585348"/>
          <a:ext cx="5459186" cy="5511988"/>
        </p:xfrm>
        <a:graphic>
          <a:graphicData uri="http://schemas.openxmlformats.org/drawingml/2006/chart">
            <c:chart xmlns:c="http://schemas.openxmlformats.org/drawingml/2006/chart" xmlns:r="http://schemas.openxmlformats.org/officeDocument/2006/relationships" r:id="rId11"/>
          </a:graphicData>
        </a:graphic>
      </p:graphicFrame>
      <p:sp>
        <p:nvSpPr>
          <p:cNvPr id="7" name="TextBox 6">
            <a:extLst>
              <a:ext uri="{FF2B5EF4-FFF2-40B4-BE49-F238E27FC236}">
                <a16:creationId xmlns:a16="http://schemas.microsoft.com/office/drawing/2014/main" id="{4E1F951F-B0A9-4BFE-BA2F-CF1174204657}"/>
              </a:ext>
            </a:extLst>
          </p:cNvPr>
          <p:cNvSpPr txBox="1"/>
          <p:nvPr>
            <p:custDataLst>
              <p:tags r:id="rId4"/>
            </p:custDataLst>
          </p:nvPr>
        </p:nvSpPr>
        <p:spPr>
          <a:xfrm>
            <a:off x="3134481" y="6295418"/>
            <a:ext cx="9057519" cy="562582"/>
          </a:xfrm>
          <a:prstGeom prst="rect">
            <a:avLst/>
          </a:prstGeom>
          <a:noFill/>
        </p:spPr>
        <p:txBody>
          <a:bodyPr wrap="square" rtlCol="0" anchor="ctr" anchorCtr="0">
            <a:noAutofit/>
          </a:bodyPr>
          <a:lstStyle/>
          <a:p>
            <a:pPr algn="just"/>
            <a:r>
              <a:rPr lang="en-US" sz="1050">
                <a:latin typeface="Franklin Gothic Medium" panose="020B0603020102020204" pitchFamily="34" charset="0"/>
              </a:rPr>
              <a:t>Note: Developmental Disabilities Eligible Youth Report, provides the total number of youth, up to 20.9 years old, who are eligible to receive intellectual or developmental disability services through the New Jersey Department of Children and Families (DCF)’s Children’s System of Care (CSOC) within the calendar year.</a:t>
            </a:r>
            <a:endParaRPr lang="en-US" sz="500" dirty="0">
              <a:latin typeface="Franklin Gothic Medium" panose="020B0603020102020204" pitchFamily="34" charset="0"/>
              <a:cs typeface="Calibri"/>
            </a:endParaRPr>
          </a:p>
        </p:txBody>
      </p:sp>
      <p:sp>
        <p:nvSpPr>
          <p:cNvPr id="9" name="TextBox 8">
            <a:extLst>
              <a:ext uri="{FF2B5EF4-FFF2-40B4-BE49-F238E27FC236}">
                <a16:creationId xmlns:a16="http://schemas.microsoft.com/office/drawing/2014/main" id="{08998BB9-5F64-4A41-A09B-4A8FDE9F142D}"/>
              </a:ext>
            </a:extLst>
          </p:cNvPr>
          <p:cNvSpPr txBox="1"/>
          <p:nvPr>
            <p:custDataLst>
              <p:tags r:id="rId5"/>
            </p:custDataLst>
          </p:nvPr>
        </p:nvSpPr>
        <p:spPr>
          <a:xfrm>
            <a:off x="8534398" y="3257235"/>
            <a:ext cx="3581400" cy="52322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400" spc="-50"/>
              <a:t>13.4: # of developmental disabilities eligible youth, over time, in county</a:t>
            </a:r>
            <a:endParaRPr lang="en-US" sz="1400" spc="-50" dirty="0"/>
          </a:p>
        </p:txBody>
      </p:sp>
      <p:sp>
        <p:nvSpPr>
          <p:cNvPr id="10" name="Rectangle 9">
            <a:extLst>
              <a:ext uri="{FF2B5EF4-FFF2-40B4-BE49-F238E27FC236}">
                <a16:creationId xmlns:a16="http://schemas.microsoft.com/office/drawing/2014/main" id="{01CCA3F2-6399-4A1F-A98C-957BA85D803B}"/>
              </a:ext>
            </a:extLst>
          </p:cNvPr>
          <p:cNvSpPr/>
          <p:nvPr>
            <p:custDataLst>
              <p:tags r:id="rId6"/>
            </p:custDataLst>
          </p:nvPr>
        </p:nvSpPr>
        <p:spPr>
          <a:xfrm>
            <a:off x="8534398" y="3669091"/>
            <a:ext cx="3581400" cy="369332"/>
          </a:xfrm>
          <a:prstGeom prst="rect">
            <a:avLst/>
          </a:prstGeom>
        </p:spPr>
        <p:txBody>
          <a:bodyPr wrap="square">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900"/>
              <a:t>Source: New Jersey Child Welfare Data Hub, CSOC Developmental Disabilities Eligible Youth Report, 2019-2023</a:t>
            </a:r>
            <a:endParaRPr lang="en-US" sz="800" dirty="0"/>
          </a:p>
        </p:txBody>
      </p:sp>
      <p:graphicFrame>
        <p:nvGraphicFramePr>
          <p:cNvPr id="11" name="Chart 10">
            <a:extLst>
              <a:ext uri="{FF2B5EF4-FFF2-40B4-BE49-F238E27FC236}">
                <a16:creationId xmlns:a16="http://schemas.microsoft.com/office/drawing/2014/main" id="{B2A2F454-9897-4DF4-90C1-75065B03B360}"/>
              </a:ext>
            </a:extLst>
          </p:cNvPr>
          <p:cNvGraphicFramePr/>
          <p:nvPr>
            <p:custDataLst>
              <p:tags r:id="rId7"/>
            </p:custDataLst>
            <p:extLst>
              <p:ext uri="{D42A27DB-BD31-4B8C-83A1-F6EECF244321}">
                <p14:modId xmlns:p14="http://schemas.microsoft.com/office/powerpoint/2010/main" val="1307812961"/>
              </p:ext>
            </p:extLst>
          </p:nvPr>
        </p:nvGraphicFramePr>
        <p:xfrm>
          <a:off x="8534399" y="4013730"/>
          <a:ext cx="3281680" cy="2328333"/>
        </p:xfrm>
        <a:graphic>
          <a:graphicData uri="http://schemas.openxmlformats.org/drawingml/2006/chart">
            <c:chart xmlns:c="http://schemas.openxmlformats.org/drawingml/2006/chart" xmlns:r="http://schemas.openxmlformats.org/officeDocument/2006/relationships" r:id="rId12"/>
          </a:graphicData>
        </a:graphic>
      </p:graphicFrame>
      <p:sp>
        <p:nvSpPr>
          <p:cNvPr id="13" name="Title 1">
            <a:extLst>
              <a:ext uri="{FF2B5EF4-FFF2-40B4-BE49-F238E27FC236}">
                <a16:creationId xmlns:a16="http://schemas.microsoft.com/office/drawing/2014/main" id="{57CAEC4C-2AD8-40D7-8EF6-4C07503BD85B}"/>
              </a:ext>
            </a:extLst>
          </p:cNvPr>
          <p:cNvSpPr txBox="1">
            <a:spLocks/>
          </p:cNvSpPr>
          <p:nvPr>
            <p:custDataLst>
              <p:tags r:id="rId8"/>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4176607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3595BD6-D345-486A-800F-EE766903B9F0}"/>
              </a:ext>
            </a:extLst>
          </p:cNvPr>
          <p:cNvSpPr txBox="1"/>
          <p:nvPr>
            <p:custDataLst>
              <p:tags r:id="rId1"/>
            </p:custDataLst>
          </p:nvPr>
        </p:nvSpPr>
        <p:spPr>
          <a:xfrm>
            <a:off x="3124200" y="0"/>
            <a:ext cx="9017202"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13.5: Children (% &lt;6 Years) tested for lead with blood lead levels greater than or equal to 5 micrograms/deciliter</a:t>
            </a:r>
            <a:endParaRPr lang="en-US" sz="2000" spc="-50" dirty="0"/>
          </a:p>
        </p:txBody>
      </p:sp>
      <p:sp>
        <p:nvSpPr>
          <p:cNvPr id="4" name="TextBox 3">
            <a:extLst>
              <a:ext uri="{FF2B5EF4-FFF2-40B4-BE49-F238E27FC236}">
                <a16:creationId xmlns:a16="http://schemas.microsoft.com/office/drawing/2014/main" id="{4B6DB604-6639-4C3A-A85B-0C6AC6704512}"/>
              </a:ext>
            </a:extLst>
          </p:cNvPr>
          <p:cNvSpPr txBox="1"/>
          <p:nvPr>
            <p:custDataLst>
              <p:tags r:id="rId2"/>
            </p:custDataLst>
          </p:nvPr>
        </p:nvSpPr>
        <p:spPr>
          <a:xfrm>
            <a:off x="3124200" y="629325"/>
            <a:ext cx="8400675" cy="461665"/>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NJ Department of Health Lead Prevention Report, 2022 (Based on State Fiscal Year July 1, 2021 through June 30, 2022)</a:t>
            </a:r>
            <a:endParaRPr lang="en-US" sz="1100" dirty="0"/>
          </a:p>
        </p:txBody>
      </p:sp>
      <p:graphicFrame>
        <p:nvGraphicFramePr>
          <p:cNvPr id="6" name="Chart 5">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1403562609"/>
              </p:ext>
            </p:extLst>
          </p:nvPr>
        </p:nvGraphicFramePr>
        <p:xfrm>
          <a:off x="3327501" y="990600"/>
          <a:ext cx="8610599" cy="5715000"/>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24373AFD-46D5-4DE8-90DB-1CCE536BC4E0}"/>
              </a:ext>
            </a:extLst>
          </p:cNvPr>
          <p:cNvSpPr txBox="1"/>
          <p:nvPr>
            <p:custDataLst>
              <p:tags r:id="rId4"/>
            </p:custDataLst>
          </p:nvPr>
        </p:nvSpPr>
        <p:spPr>
          <a:xfrm>
            <a:off x="3319000" y="6477000"/>
            <a:ext cx="8534400" cy="246221"/>
          </a:xfrm>
          <a:prstGeom prst="rect">
            <a:avLst/>
          </a:prstGeom>
          <a:noFill/>
        </p:spPr>
        <p:txBody>
          <a:bodyPr wrap="square" rtlCol="0">
            <a:spAutoFit/>
          </a:bodyPr>
          <a:lstStyle/>
          <a:p>
            <a:r>
              <a:rPr lang="en-US" sz="1000">
                <a:latin typeface="Franklin Gothic Book" panose="020B0503020102020204" pitchFamily="34" charset="0"/>
              </a:rPr>
              <a:t>Lead exposure has been linked to developmental delays, learning disabilities, and poor mental health.</a:t>
            </a:r>
            <a:endParaRPr lang="en-US" sz="1000" dirty="0">
              <a:latin typeface="Franklin Gothic Book" panose="020B0503020102020204" pitchFamily="34" charset="0"/>
            </a:endParaRPr>
          </a:p>
        </p:txBody>
      </p:sp>
      <p:sp>
        <p:nvSpPr>
          <p:cNvPr id="8" name="Title 1">
            <a:extLst>
              <a:ext uri="{FF2B5EF4-FFF2-40B4-BE49-F238E27FC236}">
                <a16:creationId xmlns:a16="http://schemas.microsoft.com/office/drawing/2014/main" id="{57CAEC4C-2AD8-40D7-8EF6-4C07503BD85B}"/>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I/DD or Behavioral/Mental Health (Children)</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51257366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CBA865F-FB5C-42A6-B459-D3BF0E7C9CCE}"/>
              </a:ext>
            </a:extLst>
          </p:cNvPr>
          <p:cNvSpPr txBox="1"/>
          <p:nvPr>
            <p:custDataLst>
              <p:tags r:id="rId1"/>
            </p:custDataLst>
          </p:nvPr>
        </p:nvSpPr>
        <p:spPr>
          <a:xfrm>
            <a:off x="3124200" y="0"/>
            <a:ext cx="9372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13.6: Harassment, intimidation, bullying (HIB) offenses in schools (# reported incidents) in NJ (by county)</a:t>
            </a:r>
            <a:endParaRPr lang="en-US" sz="2000" spc="-50" dirty="0"/>
          </a:p>
        </p:txBody>
      </p:sp>
      <p:sp>
        <p:nvSpPr>
          <p:cNvPr id="5" name="TextBox 4">
            <a:extLst>
              <a:ext uri="{FF2B5EF4-FFF2-40B4-BE49-F238E27FC236}">
                <a16:creationId xmlns:a16="http://schemas.microsoft.com/office/drawing/2014/main" id="{CDBEDB54-7C21-4AD7-BF97-6D45B5AD2E2D}"/>
              </a:ext>
            </a:extLst>
          </p:cNvPr>
          <p:cNvSpPr txBox="1"/>
          <p:nvPr>
            <p:custDataLst>
              <p:tags r:id="rId2"/>
            </p:custDataLst>
          </p:nvPr>
        </p:nvSpPr>
        <p:spPr>
          <a:xfrm>
            <a:off x="3151414" y="62059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School Performance Reports, 2022-2023</a:t>
            </a:r>
            <a:endParaRPr lang="en-US" sz="1200" dirty="0"/>
          </a:p>
        </p:txBody>
      </p:sp>
      <p:graphicFrame>
        <p:nvGraphicFramePr>
          <p:cNvPr id="8" name="Chart 7">
            <a:extLst>
              <a:ext uri="{FF2B5EF4-FFF2-40B4-BE49-F238E27FC236}">
                <a16:creationId xmlns:a16="http://schemas.microsoft.com/office/drawing/2014/main" id="{D3582146-253E-4F22-A2F5-BCBFD2EBF1F6}"/>
              </a:ext>
            </a:extLst>
          </p:cNvPr>
          <p:cNvGraphicFramePr/>
          <p:nvPr>
            <p:custDataLst>
              <p:tags r:id="rId3"/>
            </p:custDataLst>
            <p:extLst>
              <p:ext uri="{D42A27DB-BD31-4B8C-83A1-F6EECF244321}">
                <p14:modId xmlns:p14="http://schemas.microsoft.com/office/powerpoint/2010/main" val="576479314"/>
              </p:ext>
            </p:extLst>
          </p:nvPr>
        </p:nvGraphicFramePr>
        <p:xfrm>
          <a:off x="3319000" y="990114"/>
          <a:ext cx="8644399" cy="5486886"/>
        </p:xfrm>
        <a:graphic>
          <a:graphicData uri="http://schemas.openxmlformats.org/drawingml/2006/chart">
            <c:chart xmlns:c="http://schemas.openxmlformats.org/drawingml/2006/chart" xmlns:r="http://schemas.openxmlformats.org/officeDocument/2006/relationships" r:id="rId8"/>
          </a:graphicData>
        </a:graphic>
      </p:graphicFrame>
      <p:sp>
        <p:nvSpPr>
          <p:cNvPr id="6" name="TextBox 5"/>
          <p:cNvSpPr txBox="1"/>
          <p:nvPr>
            <p:custDataLst>
              <p:tags r:id="rId4"/>
            </p:custDataLst>
          </p:nvPr>
        </p:nvSpPr>
        <p:spPr>
          <a:xfrm>
            <a:off x="3319000" y="6477000"/>
            <a:ext cx="8534400" cy="400110"/>
          </a:xfrm>
          <a:prstGeom prst="rect">
            <a:avLst/>
          </a:prstGeom>
          <a:noFill/>
        </p:spPr>
        <p:txBody>
          <a:bodyPr wrap="square" rtlCol="0">
            <a:spAutoFit/>
          </a:bodyPr>
          <a:lstStyle/>
          <a:p>
            <a:r>
              <a:rPr lang="en-US" sz="1000">
                <a:latin typeface="Franklin Gothic Book" panose="020B0503020102020204" pitchFamily="34" charset="0"/>
              </a:rPr>
              <a:t>Being bullied can be a depression trigger for youth</a:t>
            </a:r>
          </a:p>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11" name="Title 1">
            <a:extLst>
              <a:ext uri="{FF2B5EF4-FFF2-40B4-BE49-F238E27FC236}">
                <a16:creationId xmlns:a16="http://schemas.microsoft.com/office/drawing/2014/main" id="{74A6506F-66D4-4C28-8179-18C3FDD3D087}"/>
              </a:ext>
            </a:extLst>
          </p:cNvPr>
          <p:cNvSpPr txBox="1">
            <a:spLocks/>
          </p:cNvSpPr>
          <p:nvPr>
            <p:custDataLst>
              <p:tags r:id="rId5"/>
            </p:custDataLst>
          </p:nvPr>
        </p:nvSpPr>
        <p:spPr>
          <a:xfrm>
            <a:off x="-94706" y="844413"/>
            <a:ext cx="3246120" cy="5486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90000"/>
              </a:lnSpc>
            </a:pPr>
            <a:r>
              <a:rPr lang="en-US" spc="-200">
                <a:solidFill>
                  <a:schemeClr val="bg1"/>
                </a:solidFill>
                <a:latin typeface="Franklin Gothic Demi" panose="020B0703020102020204" pitchFamily="34" charset="0"/>
              </a:rPr>
              <a:t>Children with I/DD or Behavioral/Mental Health Needs</a:t>
            </a:r>
          </a:p>
          <a:p>
            <a:pPr>
              <a:lnSpc>
                <a:spcPct val="90000"/>
              </a:lnSpc>
            </a:pPr>
            <a:endParaRPr lang="en-US" sz="3200" spc="-2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1173042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99457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637C6209-88EE-456E-B8D9-14ED38F43877}"/>
              </a:ext>
            </a:extLst>
          </p:cNvPr>
          <p:cNvSpPr txBox="1"/>
          <p:nvPr>
            <p:custDataLst>
              <p:tags r:id="rId1"/>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
        <p:nvSpPr>
          <p:cNvPr id="6" name="TextBox 5">
            <a:extLst>
              <a:ext uri="{FF2B5EF4-FFF2-40B4-BE49-F238E27FC236}">
                <a16:creationId xmlns:a16="http://schemas.microsoft.com/office/drawing/2014/main" id="{F2F1A772-2FD6-4D6F-8AFF-A44BDF56F699}"/>
              </a:ext>
            </a:extLst>
          </p:cNvPr>
          <p:cNvSpPr txBox="1"/>
          <p:nvPr>
            <p:custDataLst>
              <p:tags r:id="rId2"/>
            </p:custDataLst>
          </p:nvPr>
        </p:nvSpPr>
        <p:spPr>
          <a:xfrm>
            <a:off x="3124200" y="-5138"/>
            <a:ext cx="8229600" cy="707886"/>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14.1: Children (#) in the care of CP&amp;P – in and out-of-home placements (by county)</a:t>
            </a:r>
            <a:endParaRPr lang="en-US" sz="20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3"/>
            </p:custDataLst>
          </p:nvPr>
        </p:nvSpPr>
        <p:spPr>
          <a:xfrm>
            <a:off x="3173413" y="623496"/>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graphicFrame>
        <p:nvGraphicFramePr>
          <p:cNvPr id="7" name="Chart 6">
            <a:extLst>
              <a:ext uri="{FF2B5EF4-FFF2-40B4-BE49-F238E27FC236}">
                <a16:creationId xmlns:a16="http://schemas.microsoft.com/office/drawing/2014/main" id="{CE4B44E3-49C1-4A0D-9782-9B0034F73A8A}"/>
              </a:ext>
            </a:extLst>
          </p:cNvPr>
          <p:cNvGraphicFramePr/>
          <p:nvPr>
            <p:custDataLst>
              <p:tags r:id="rId4"/>
            </p:custDataLst>
            <p:extLst>
              <p:ext uri="{D42A27DB-BD31-4B8C-83A1-F6EECF244321}">
                <p14:modId xmlns:p14="http://schemas.microsoft.com/office/powerpoint/2010/main" val="3932335737"/>
              </p:ext>
            </p:extLst>
          </p:nvPr>
        </p:nvGraphicFramePr>
        <p:xfrm>
          <a:off x="3173413" y="900495"/>
          <a:ext cx="8942387" cy="5246320"/>
        </p:xfrm>
        <a:graphic>
          <a:graphicData uri="http://schemas.openxmlformats.org/drawingml/2006/chart">
            <c:chart xmlns:c="http://schemas.openxmlformats.org/drawingml/2006/chart" xmlns:r="http://schemas.openxmlformats.org/officeDocument/2006/relationships" r:id="rId8"/>
          </a:graphicData>
        </a:graphic>
      </p:graphicFrame>
      <p:sp>
        <p:nvSpPr>
          <p:cNvPr id="10" name="TextBox 9">
            <a:extLst>
              <a:ext uri="{FF2B5EF4-FFF2-40B4-BE49-F238E27FC236}">
                <a16:creationId xmlns:a16="http://schemas.microsoft.com/office/drawing/2014/main" id="{41FD7A72-B42F-40D6-9D44-49E76B3F7024}"/>
              </a:ext>
            </a:extLst>
          </p:cNvPr>
          <p:cNvSpPr txBox="1"/>
          <p:nvPr>
            <p:custDataLst>
              <p:tags r:id="rId5"/>
            </p:custDataLst>
          </p:nvPr>
        </p:nvSpPr>
        <p:spPr>
          <a:xfrm>
            <a:off x="3124201" y="6364222"/>
            <a:ext cx="9067800" cy="493777"/>
          </a:xfrm>
          <a:prstGeom prst="rect">
            <a:avLst/>
          </a:prstGeom>
          <a:noFill/>
        </p:spPr>
        <p:txBody>
          <a:bodyPr wrap="square" rtlCol="0" anchor="ctr" anchorCtr="0">
            <a:noAutofit/>
          </a:bodyPr>
          <a:lstStyle/>
          <a:p>
            <a:r>
              <a:rPr lang="en-US" sz="1000">
                <a:latin typeface="Franklin Gothic Book"/>
              </a:rPr>
              <a:t>Note: A total of 30,562 children were being served by New Jersey CP&amp;P on December 31, 2023.  Note that total county population size has not been accounted for in this indicator.</a:t>
            </a:r>
            <a:endParaRPr lang="en-US" dirty="0"/>
          </a:p>
        </p:txBody>
      </p:sp>
    </p:spTree>
    <p:extLst>
      <p:ext uri="{BB962C8B-B14F-4D97-AF65-F5344CB8AC3E}">
        <p14:creationId xmlns:p14="http://schemas.microsoft.com/office/powerpoint/2010/main" val="141765673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954107"/>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14.2: Children (#) in CP&amp;P out-of-home placement – kin and non-kin, in county, over time </a:t>
            </a:r>
          </a:p>
          <a:p>
            <a:pPr>
              <a:defRPr sz="1400" b="0" i="0" u="none" strike="noStrike" kern="1200" spc="0" baseline="0">
                <a:solidFill>
                  <a:prstClr val="black"/>
                </a:solidFill>
                <a:latin typeface="Franklin Gothic Medium" panose="020B0603020102020204" pitchFamily="34" charset="0"/>
                <a:ea typeface="+mn-ea"/>
                <a:cs typeface="+mn-cs"/>
              </a:defRPr>
            </a:pPr>
            <a:endParaRPr lang="en-US" sz="1600" spc="-50" dirty="0"/>
          </a:p>
        </p:txBody>
      </p:sp>
      <p:sp>
        <p:nvSpPr>
          <p:cNvPr id="3" name="TextBox 2">
            <a:extLst>
              <a:ext uri="{FF2B5EF4-FFF2-40B4-BE49-F238E27FC236}">
                <a16:creationId xmlns:a16="http://schemas.microsoft.com/office/drawing/2014/main" id="{23C3F140-43C9-4DB8-91BF-A9DFD2C0E68A}"/>
              </a:ext>
            </a:extLst>
          </p:cNvPr>
          <p:cNvSpPr txBox="1"/>
          <p:nvPr>
            <p:custDataLst>
              <p:tags r:id="rId2"/>
            </p:custDataLst>
          </p:nvPr>
        </p:nvSpPr>
        <p:spPr>
          <a:xfrm>
            <a:off x="3090386" y="715331"/>
            <a:ext cx="6442208" cy="276999"/>
          </a:xfrm>
          <a:prstGeom prst="rect">
            <a:avLst/>
          </a:prstGeom>
          <a:noFill/>
        </p:spPr>
        <p:txBody>
          <a:bodyPr wrap="square" rtlCol="0">
            <a:spAutoFit/>
          </a:bodyPr>
          <a:lstStyle/>
          <a:p>
            <a:r>
              <a:rPr lang="en-US" sz="1200">
                <a:latin typeface="Franklin Gothic Medium" panose="020B0603020102020204" pitchFamily="34" charset="0"/>
              </a:rPr>
              <a:t>Source: Department of Children and Families, December 31, 2023</a:t>
            </a:r>
            <a:endParaRPr lang="en-US" sz="1200" dirty="0">
              <a:latin typeface="Franklin Gothic Medium" panose="020B0603020102020204" pitchFamily="34" charset="0"/>
            </a:endParaRPr>
          </a:p>
        </p:txBody>
      </p:sp>
      <p:sp>
        <p:nvSpPr>
          <p:cNvPr id="8" name="TextBox 7">
            <a:extLst>
              <a:ext uri="{FF2B5EF4-FFF2-40B4-BE49-F238E27FC236}">
                <a16:creationId xmlns:a16="http://schemas.microsoft.com/office/drawing/2014/main" id="{4E1F951F-B0A9-4BFE-BA2F-CF1174204657}"/>
              </a:ext>
            </a:extLst>
          </p:cNvPr>
          <p:cNvSpPr txBox="1"/>
          <p:nvPr>
            <p:custDataLst>
              <p:tags r:id="rId3"/>
            </p:custDataLst>
          </p:nvPr>
        </p:nvSpPr>
        <p:spPr>
          <a:xfrm>
            <a:off x="3107372" y="6019800"/>
            <a:ext cx="9084627" cy="838200"/>
          </a:xfrm>
          <a:prstGeom prst="rect">
            <a:avLst/>
          </a:prstGeom>
          <a:noFill/>
        </p:spPr>
        <p:txBody>
          <a:bodyPr wrap="square" rtlCol="0" anchor="ctr" anchorCtr="0">
            <a:noAutofit/>
          </a:bodyPr>
          <a:lstStyle/>
          <a:p>
            <a:r>
              <a:rPr lang="en-US" sz="1000">
                <a:latin typeface="Franklin Gothic Medium" panose="020B0603020102020204" pitchFamily="34" charset="0"/>
              </a:rPr>
              <a:t>Note: To protect the privacy of children and families represented in this report, when data is less than 10, values are not displayed in the chart.</a:t>
            </a:r>
          </a:p>
          <a:p>
            <a:r>
              <a:rPr lang="en-US" sz="1000">
                <a:latin typeface="Franklin Gothic Medium" panose="020B0603020102020204" pitchFamily="34" charset="0"/>
              </a:rPr>
              <a:t>Note: A kinship legal guardian is a relative or close family friend who is appointed by the court to raise a child when the parents are unable to do so.</a:t>
            </a:r>
            <a:br>
              <a:rPr lang="en-US" sz="1000">
                <a:latin typeface="Franklin Gothic Medium" panose="020B0603020102020204" pitchFamily="34" charset="0"/>
              </a:rPr>
            </a:br>
            <a:r>
              <a:rPr lang="en-US" sz="1000">
                <a:latin typeface="Franklin Gothic Medium" panose="020B0603020102020204" pitchFamily="34" charset="0"/>
              </a:rPr>
              <a:t>Note: Non-Kinship Placements include placements with non-kinship resource families, congregate care, and independent living. (Indicator to be included in the HSAC final report). Note that total county population size has not been accounted for in this indicator.</a:t>
            </a:r>
            <a:endParaRPr lang="en-US" sz="1000" dirty="0">
              <a:latin typeface="Franklin Gothic Book"/>
              <a:cs typeface="Calibri"/>
            </a:endParaRPr>
          </a:p>
        </p:txBody>
      </p:sp>
      <p:graphicFrame>
        <p:nvGraphicFramePr>
          <p:cNvPr id="5" name="Chart 4">
            <a:extLst>
              <a:ext uri="{FF2B5EF4-FFF2-40B4-BE49-F238E27FC236}">
                <a16:creationId xmlns:a16="http://schemas.microsoft.com/office/drawing/2014/main" id="{4F292997-B8FF-4EB4-BB5B-86B890275FEA}"/>
              </a:ext>
            </a:extLst>
          </p:cNvPr>
          <p:cNvGraphicFramePr/>
          <p:nvPr>
            <p:custDataLst>
              <p:tags r:id="rId4"/>
            </p:custDataLst>
            <p:extLst>
              <p:ext uri="{D42A27DB-BD31-4B8C-83A1-F6EECF244321}">
                <p14:modId xmlns:p14="http://schemas.microsoft.com/office/powerpoint/2010/main" val="1434479796"/>
              </p:ext>
            </p:extLst>
          </p:nvPr>
        </p:nvGraphicFramePr>
        <p:xfrm>
          <a:off x="3208972" y="990154"/>
          <a:ext cx="8830628" cy="5152516"/>
        </p:xfrm>
        <a:graphic>
          <a:graphicData uri="http://schemas.openxmlformats.org/drawingml/2006/chart">
            <c:chart xmlns:c="http://schemas.openxmlformats.org/drawingml/2006/chart" xmlns:r="http://schemas.openxmlformats.org/officeDocument/2006/relationships" r:id="rId8"/>
          </a:graphicData>
        </a:graphic>
      </p:graphicFrame>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03673429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
            <a:extLst>
              <a:ext uri="{FF2B5EF4-FFF2-40B4-BE49-F238E27FC236}">
                <a16:creationId xmlns:a16="http://schemas.microsoft.com/office/drawing/2014/main" id="{2CBA865F-FB5C-42A6-B459-D3BF0E7C9CCE}"/>
              </a:ext>
            </a:extLst>
          </p:cNvPr>
          <p:cNvSpPr txBox="1"/>
          <p:nvPr>
            <p:custDataLst>
              <p:tags r:id="rId1"/>
            </p:custDataLst>
          </p:nvPr>
        </p:nvSpPr>
        <p:spPr>
          <a:xfrm>
            <a:off x="3200400" y="15240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14.3: Grandparents (#) responsible for own grandchildren under 18 years</a:t>
            </a:r>
            <a:endParaRPr lang="en-US" sz="2000" spc="-50" dirty="0"/>
          </a:p>
        </p:txBody>
      </p:sp>
      <p:graphicFrame>
        <p:nvGraphicFramePr>
          <p:cNvPr id="13" name="Chart 12">
            <a:extLst>
              <a:ext uri="{FF2B5EF4-FFF2-40B4-BE49-F238E27FC236}">
                <a16:creationId xmlns:a16="http://schemas.microsoft.com/office/drawing/2014/main" id="{D3582146-253E-4F22-A2F5-BCBFD2EBF1F6}"/>
              </a:ext>
            </a:extLst>
          </p:cNvPr>
          <p:cNvGraphicFramePr/>
          <p:nvPr>
            <p:custDataLst>
              <p:tags r:id="rId2"/>
            </p:custDataLst>
            <p:extLst>
              <p:ext uri="{D42A27DB-BD31-4B8C-83A1-F6EECF244321}">
                <p14:modId xmlns:p14="http://schemas.microsoft.com/office/powerpoint/2010/main" val="793009761"/>
              </p:ext>
            </p:extLst>
          </p:nvPr>
        </p:nvGraphicFramePr>
        <p:xfrm>
          <a:off x="3221754" y="740252"/>
          <a:ext cx="8991600" cy="5660547"/>
        </p:xfrm>
        <a:graphic>
          <a:graphicData uri="http://schemas.openxmlformats.org/drawingml/2006/chart">
            <c:chart xmlns:c="http://schemas.openxmlformats.org/drawingml/2006/chart" xmlns:r="http://schemas.openxmlformats.org/officeDocument/2006/relationships" r:id="rId8"/>
          </a:graphicData>
        </a:graphic>
      </p:graphicFrame>
      <p:sp>
        <p:nvSpPr>
          <p:cNvPr id="14" name="TextBox 6">
            <a:extLst>
              <a:ext uri="{FF2B5EF4-FFF2-40B4-BE49-F238E27FC236}">
                <a16:creationId xmlns:a16="http://schemas.microsoft.com/office/drawing/2014/main" id="{23C3F140-43C9-4DB8-91BF-A9DFD2C0E68A}"/>
              </a:ext>
            </a:extLst>
          </p:cNvPr>
          <p:cNvSpPr txBox="1"/>
          <p:nvPr>
            <p:custDataLst>
              <p:tags r:id="rId3"/>
            </p:custDataLst>
          </p:nvPr>
        </p:nvSpPr>
        <p:spPr>
          <a:xfrm>
            <a:off x="3221754" y="463254"/>
            <a:ext cx="6442208"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latin typeface="Franklin Gothic Medium" panose="020B0603020102020204" pitchFamily="34" charset="0"/>
              </a:rPr>
              <a:t>Source: 5-yr American Community Survey, estimates 2023</a:t>
            </a:r>
            <a:endParaRPr lang="en-US" sz="1200" dirty="0">
              <a:latin typeface="Franklin Gothic Medium" panose="020B0603020102020204" pitchFamily="34" charset="0"/>
            </a:endParaRPr>
          </a:p>
        </p:txBody>
      </p:sp>
      <p:sp>
        <p:nvSpPr>
          <p:cNvPr id="6" name="TextBox 5">
            <a:extLst>
              <a:ext uri="{FF2B5EF4-FFF2-40B4-BE49-F238E27FC236}">
                <a16:creationId xmlns:a16="http://schemas.microsoft.com/office/drawing/2014/main" id="{ED8EE465-EBD6-47CE-9073-394306853D4F}"/>
              </a:ext>
            </a:extLst>
          </p:cNvPr>
          <p:cNvSpPr txBox="1"/>
          <p:nvPr>
            <p:custDataLst>
              <p:tags r:id="rId4"/>
            </p:custDataLst>
          </p:nvPr>
        </p:nvSpPr>
        <p:spPr>
          <a:xfrm>
            <a:off x="3276600" y="6569992"/>
            <a:ext cx="8534400" cy="246221"/>
          </a:xfrm>
          <a:prstGeom prst="rect">
            <a:avLst/>
          </a:prstGeom>
          <a:noFill/>
        </p:spPr>
        <p:txBody>
          <a:bodyPr wrap="square" rtlCol="0">
            <a:spAutoFit/>
          </a:bodyPr>
          <a:lstStyle/>
          <a:p>
            <a:r>
              <a:rPr lang="en-US" sz="1000">
                <a:latin typeface="Franklin Gothic Book" panose="020B0503020102020204" pitchFamily="34" charset="0"/>
              </a:rPr>
              <a:t>Note that total county population has not been accounted for in this indicator</a:t>
            </a:r>
            <a:endParaRPr lang="en-US" sz="1000" dirty="0">
              <a:latin typeface="Franklin Gothic Book" panose="020B0503020102020204" pitchFamily="34" charset="0"/>
            </a:endParaRPr>
          </a:p>
        </p:txBody>
      </p:sp>
      <p:sp>
        <p:nvSpPr>
          <p:cNvPr id="7" name="TextBox 6">
            <a:extLst>
              <a:ext uri="{FF2B5EF4-FFF2-40B4-BE49-F238E27FC236}">
                <a16:creationId xmlns:a16="http://schemas.microsoft.com/office/drawing/2014/main" id="{637C6209-88EE-456E-B8D9-14ED38F43877}"/>
              </a:ext>
            </a:extLst>
          </p:cNvPr>
          <p:cNvSpPr txBox="1"/>
          <p:nvPr>
            <p:custDataLst>
              <p:tags r:id="rId5"/>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996056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75B0E80-599F-43BA-88E2-C71088FC466C}"/>
              </a:ext>
            </a:extLst>
          </p:cNvPr>
          <p:cNvSpPr/>
          <p:nvPr>
            <p:custDataLst>
              <p:tags r:id="rId1"/>
            </p:custDataLst>
          </p:nvPr>
        </p:nvSpPr>
        <p:spPr>
          <a:xfrm>
            <a:off x="3471384" y="911974"/>
            <a:ext cx="8305800" cy="5690419"/>
          </a:xfrm>
          <a:prstGeom prst="rect">
            <a:avLst/>
          </a:prstGeom>
        </p:spPr>
        <p:txBody>
          <a:bodyPr wrap="square">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Southern NJ Regional Early Intervention Collaborative [Early Intervention]</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ARC of New Jersey Family Institute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Boggs Center on Developmental Disabilities [Developmental Disabilities]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BIANJ [Brain Injuries]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Camden County Partnership for Children [Mental, Emotional and Behavioral Health]</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Camden Healthy Star [Maternal Services]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Empower U [Therapeutic Programming]</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Hispanic Family Center of Southern NJ [Human Services]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Jewish Abilities Alliance of the Jewish Federation of Southern NJ [Special Needs]</a:t>
            </a: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Family Success Centers located throughout Camden County</a:t>
            </a:r>
          </a:p>
          <a:p>
            <a:endParaRPr lang="en-US" sz="1600" spc="-20" dirty="0">
              <a:latin typeface="Franklin Gothic Medium" panose="020B0603020102020204" pitchFamily="34" charset="0"/>
            </a:endParaRPr>
          </a:p>
        </p:txBody>
      </p:sp>
      <p:sp>
        <p:nvSpPr>
          <p:cNvPr id="4" name="TextBox 3">
            <a:extLst>
              <a:ext uri="{FF2B5EF4-FFF2-40B4-BE49-F238E27FC236}">
                <a16:creationId xmlns:a16="http://schemas.microsoft.com/office/drawing/2014/main" id="{F2F1A772-2FD6-4D6F-8AFF-A44BDF56F699}"/>
              </a:ext>
            </a:extLst>
          </p:cNvPr>
          <p:cNvSpPr txBox="1"/>
          <p:nvPr>
            <p:custDataLst>
              <p:tags r:id="rId2"/>
            </p:custDataLst>
          </p:nvPr>
        </p:nvSpPr>
        <p:spPr>
          <a:xfrm>
            <a:off x="3090385" y="43911"/>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14.4: Support for Families including Kinship</a:t>
            </a:r>
            <a:endParaRPr lang="en-US" sz="1600" spc="-50" dirty="0"/>
          </a:p>
        </p:txBody>
      </p:sp>
      <p:sp>
        <p:nvSpPr>
          <p:cNvPr id="5" name="TextBox 4">
            <a:extLst>
              <a:ext uri="{FF2B5EF4-FFF2-40B4-BE49-F238E27FC236}">
                <a16:creationId xmlns:a16="http://schemas.microsoft.com/office/drawing/2014/main" id="{4B6DB604-6639-4C3A-A85B-0C6AC6704512}"/>
              </a:ext>
            </a:extLst>
          </p:cNvPr>
          <p:cNvSpPr txBox="1"/>
          <p:nvPr>
            <p:custDataLst>
              <p:tags r:id="rId3"/>
            </p:custDataLst>
          </p:nvPr>
        </p:nvSpPr>
        <p:spPr>
          <a:xfrm>
            <a:off x="3124200" y="338554"/>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dirty="0">
                <a:latin typeface="Franklin Gothic Medium" panose="020B0603020102020204" pitchFamily="34" charset="0"/>
              </a:rPr>
              <a:t>Source: camdenresourcenet.org</a:t>
            </a:r>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0" y="2560318"/>
            <a:ext cx="3124200" cy="1754326"/>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Caring for Kin or Foster Children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97579392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51381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C5FD2A6E-4549-4582-9F6A-E2201AEF5586}"/>
              </a:ext>
            </a:extLst>
          </p:cNvPr>
          <p:cNvSpPr txBox="1">
            <a:spLocks/>
          </p:cNvSpPr>
          <p:nvPr>
            <p:custDataLst>
              <p:tags r:id="rId1"/>
            </p:custDataLst>
          </p:nvPr>
        </p:nvSpPr>
        <p:spPr>
          <a:xfrm>
            <a:off x="4164903" y="52814"/>
            <a:ext cx="7489309" cy="653143"/>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00" b="1">
                <a:latin typeface="Franklin Gothic Medium"/>
              </a:rPr>
              <a:t>0.2 Camden County Service Needs Overview</a:t>
            </a:r>
            <a:endParaRPr lang="en-US" sz="3200" b="1" dirty="0">
              <a:latin typeface="Franklin Gothic Medium"/>
            </a:endParaRPr>
          </a:p>
        </p:txBody>
      </p:sp>
      <p:sp>
        <p:nvSpPr>
          <p:cNvPr id="3" name="TextBox 2">
            <a:extLst>
              <a:ext uri="{FF2B5EF4-FFF2-40B4-BE49-F238E27FC236}">
                <a16:creationId xmlns:a16="http://schemas.microsoft.com/office/drawing/2014/main" id="{CDDCFF91-1C58-4D34-B8C7-9B82799E3EEF}"/>
              </a:ext>
            </a:extLst>
          </p:cNvPr>
          <p:cNvSpPr txBox="1"/>
          <p:nvPr>
            <p:custDataLst>
              <p:tags r:id="rId2"/>
            </p:custDataLst>
          </p:nvPr>
        </p:nvSpPr>
        <p:spPr>
          <a:xfrm>
            <a:off x="7159230" y="734874"/>
            <a:ext cx="4871545" cy="353943"/>
          </a:xfrm>
          <a:prstGeom prst="rect">
            <a:avLst/>
          </a:prstGeom>
          <a:solidFill>
            <a:schemeClr val="bg1">
              <a:lumMod val="85000"/>
            </a:schemeClr>
          </a:solidFill>
          <a:ln>
            <a:solidFill>
              <a:schemeClr val="bg1"/>
            </a:solid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700" b="1">
                <a:latin typeface="Franklin Gothic Book"/>
              </a:rPr>
              <a:t>Compared to Other Counties</a:t>
            </a:r>
            <a:endParaRPr lang="en-US" dirty="0"/>
          </a:p>
        </p:txBody>
      </p:sp>
      <p:sp>
        <p:nvSpPr>
          <p:cNvPr id="4" name="TextBox 6"/>
          <p:cNvSpPr txBox="1"/>
          <p:nvPr>
            <p:custDataLst>
              <p:tags r:id="rId3"/>
            </p:custDataLst>
          </p:nvPr>
        </p:nvSpPr>
        <p:spPr>
          <a:xfrm>
            <a:off x="7159230" y="1003220"/>
            <a:ext cx="1275999"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FF0000"/>
                </a:solidFill>
                <a:latin typeface="Franklin Gothic Medium"/>
              </a:rPr>
              <a:t>Greater Need</a:t>
            </a:r>
            <a:endParaRPr lang="en-US" sz="1500" dirty="0">
              <a:solidFill>
                <a:srgbClr val="FF0000"/>
              </a:solidFill>
              <a:latin typeface="Franklin Gothic Medium"/>
            </a:endParaRPr>
          </a:p>
        </p:txBody>
      </p:sp>
      <p:sp>
        <p:nvSpPr>
          <p:cNvPr id="5" name="TextBox 7"/>
          <p:cNvSpPr txBox="1"/>
          <p:nvPr>
            <p:custDataLst>
              <p:tags r:id="rId4"/>
            </p:custDataLst>
          </p:nvPr>
        </p:nvSpPr>
        <p:spPr>
          <a:xfrm>
            <a:off x="10953168" y="1022484"/>
            <a:ext cx="1238832" cy="323165"/>
          </a:xfrm>
          <a:prstGeom prst="rect">
            <a:avLst/>
          </a:prstGeom>
          <a:noFill/>
        </p:spPr>
        <p:txBody>
          <a:bodyPr wrap="square"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500">
                <a:solidFill>
                  <a:srgbClr val="92D050"/>
                </a:solidFill>
                <a:latin typeface="Franklin Gothic Medium"/>
              </a:rPr>
              <a:t>Lesser Need</a:t>
            </a:r>
            <a:endParaRPr lang="en-US" sz="1500" dirty="0">
              <a:solidFill>
                <a:srgbClr val="92D050"/>
              </a:solidFill>
              <a:latin typeface="Franklin Gothic Medium"/>
            </a:endParaRPr>
          </a:p>
        </p:txBody>
      </p:sp>
      <p:graphicFrame>
        <p:nvGraphicFramePr>
          <p:cNvPr id="6" name="Table 5"/>
          <p:cNvGraphicFramePr>
            <a:graphicFrameLocks noGrp="1"/>
          </p:cNvGraphicFramePr>
          <p:nvPr>
            <p:custDataLst>
              <p:tags r:id="rId5"/>
            </p:custDataLst>
            <p:extLst>
              <p:ext uri="{D42A27DB-BD31-4B8C-83A1-F6EECF244321}">
                <p14:modId xmlns:p14="http://schemas.microsoft.com/office/powerpoint/2010/main" val="734121995"/>
              </p:ext>
            </p:extLst>
          </p:nvPr>
        </p:nvGraphicFramePr>
        <p:xfrm>
          <a:off x="3221870" y="772985"/>
          <a:ext cx="3944287" cy="6004368"/>
        </p:xfrm>
        <a:graphic>
          <a:graphicData uri="http://schemas.openxmlformats.org/drawingml/2006/table">
            <a:tbl>
              <a:tblPr firstRow="1" bandRow="1">
                <a:tableStyleId>{C083E6E3-FA7D-4D7B-A595-EF9225AFEA82}</a:tableStyleId>
              </a:tblPr>
              <a:tblGrid>
                <a:gridCol w="1002095">
                  <a:extLst>
                    <a:ext uri="{9D8B030D-6E8A-4147-A177-3AD203B41FA5}">
                      <a16:colId xmlns:a16="http://schemas.microsoft.com/office/drawing/2014/main" val="1629768082"/>
                    </a:ext>
                  </a:extLst>
                </a:gridCol>
                <a:gridCol w="2942192">
                  <a:extLst>
                    <a:ext uri="{9D8B030D-6E8A-4147-A177-3AD203B41FA5}">
                      <a16:colId xmlns:a16="http://schemas.microsoft.com/office/drawing/2014/main" val="2346253339"/>
                    </a:ext>
                  </a:extLst>
                </a:gridCol>
              </a:tblGrid>
              <a:tr h="492795">
                <a:tc>
                  <a:txBody>
                    <a:bodyPr/>
                    <a:lstStyle/>
                    <a:p>
                      <a:r>
                        <a:rPr lang="en-US">
                          <a:latin typeface="Franklin Gothic Book" panose="020B0503020102020204" pitchFamily="34" charset="0"/>
                        </a:rPr>
                        <a:t>Chart #</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Data Description</a:t>
                      </a:r>
                      <a:endParaRPr lang="en-US" dirty="0">
                        <a:latin typeface="Franklin Gothic Book" panose="020B0503020102020204" pitchFamily="34" charset="0"/>
                      </a:endParaRPr>
                    </a:p>
                  </a:txBody>
                  <a:tcPr>
                    <a:lnL>
                      <a:noFill/>
                    </a:lnL>
                    <a:lnR>
                      <a:noFill/>
                    </a:lnR>
                    <a:lnT w="12700" cmpd="sng">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548188193"/>
                  </a:ext>
                </a:extLst>
              </a:tr>
              <a:tr h="620103">
                <a:tc>
                  <a:txBody>
                    <a:bodyPr/>
                    <a:lstStyle/>
                    <a:p>
                      <a:r>
                        <a:rPr lang="en-US">
                          <a:latin typeface="Franklin Gothic Book" panose="020B0503020102020204" pitchFamily="34" charset="0"/>
                        </a:rPr>
                        <a:t>9.1</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tc>
                  <a:txBody>
                    <a:bodyPr/>
                    <a:lstStyle/>
                    <a:p>
                      <a:r>
                        <a:rPr lang="en-US">
                          <a:latin typeface="Franklin Gothic Book" panose="020B0503020102020204" pitchFamily="34" charset="0"/>
                        </a:rPr>
                        <a:t>Violent Crime Rate (per 100,000)</a:t>
                      </a:r>
                      <a:endParaRPr lang="en-US" dirty="0">
                        <a:latin typeface="Franklin Gothic Book" panose="020B0503020102020204" pitchFamily="34" charset="0"/>
                      </a:endParaRPr>
                    </a:p>
                  </a:txBody>
                  <a:tcPr>
                    <a:lnL>
                      <a:noFill/>
                    </a:lnL>
                    <a:lnR>
                      <a:noFill/>
                    </a:lnR>
                    <a:lnT w="12700" cmpd="sng">
                      <a:noFill/>
                    </a:lnT>
                    <a:lnB>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5994391"/>
                  </a:ext>
                </a:extLst>
              </a:tr>
              <a:tr h="620103">
                <a:tc>
                  <a:txBody>
                    <a:bodyPr/>
                    <a:lstStyle/>
                    <a:p>
                      <a:r>
                        <a:rPr lang="en-US">
                          <a:latin typeface="Franklin Gothic Book" panose="020B0503020102020204" pitchFamily="34" charset="0"/>
                        </a:rPr>
                        <a:t>9.3</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Juvenile arrest rates (per 1,000)</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906344095"/>
                  </a:ext>
                </a:extLst>
              </a:tr>
              <a:tr h="620103">
                <a:tc>
                  <a:txBody>
                    <a:bodyPr/>
                    <a:lstStyle/>
                    <a:p>
                      <a:r>
                        <a:rPr lang="en-US">
                          <a:latin typeface="Franklin Gothic Book" panose="020B0503020102020204" pitchFamily="34" charset="0"/>
                        </a:rPr>
                        <a:t>10.1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Domestic violence incidents reported to law enforcement</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444431621"/>
                  </a:ext>
                </a:extLst>
              </a:tr>
              <a:tr h="623980">
                <a:tc>
                  <a:txBody>
                    <a:bodyPr/>
                    <a:lstStyle/>
                    <a:p>
                      <a:r>
                        <a:rPr lang="en-US">
                          <a:latin typeface="Franklin Gothic Book" panose="020B0503020102020204" pitchFamily="34" charset="0"/>
                        </a:rPr>
                        <a:t>11.2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dirty="0">
                          <a:latin typeface="Franklin Gothic Book" panose="020B0503020102020204" pitchFamily="34" charset="0"/>
                        </a:rPr>
                        <a:t>Change in suspected opioid overdose deaths</a:t>
                      </a: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1470909238"/>
                  </a:ext>
                </a:extLst>
              </a:tr>
              <a:tr h="620103">
                <a:tc>
                  <a:txBody>
                    <a:bodyPr/>
                    <a:lstStyle/>
                    <a:p>
                      <a:r>
                        <a:rPr lang="en-US">
                          <a:latin typeface="Franklin Gothic Book" panose="020B0503020102020204" pitchFamily="34" charset="0"/>
                        </a:rPr>
                        <a:t>12.2</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Age adjusted frequency of mental health distress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1684732751"/>
                  </a:ext>
                </a:extLst>
              </a:tr>
              <a:tr h="486820">
                <a:tc>
                  <a:txBody>
                    <a:bodyPr/>
                    <a:lstStyle/>
                    <a:p>
                      <a:r>
                        <a:rPr lang="en-US">
                          <a:latin typeface="Franklin Gothic Book" panose="020B0503020102020204" pitchFamily="34" charset="0"/>
                        </a:rPr>
                        <a:t>12.6</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Frequency of depression</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3285491812"/>
                  </a:ext>
                </a:extLst>
              </a:tr>
              <a:tr h="620103">
                <a:tc>
                  <a:txBody>
                    <a:bodyPr/>
                    <a:lstStyle/>
                    <a:p>
                      <a:r>
                        <a:rPr lang="en-US">
                          <a:latin typeface="Franklin Gothic Book" panose="020B0503020102020204" pitchFamily="34" charset="0"/>
                        </a:rPr>
                        <a:t>13.1</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tc>
                  <a:txBody>
                    <a:bodyPr/>
                    <a:lstStyle/>
                    <a:p>
                      <a:r>
                        <a:rPr lang="en-US">
                          <a:latin typeface="Franklin Gothic Book" panose="020B0503020102020204" pitchFamily="34" charset="0"/>
                        </a:rPr>
                        <a:t>Children receiving special education services</a:t>
                      </a:r>
                      <a:endParaRPr lang="en-US" dirty="0">
                        <a:latin typeface="Franklin Gothic Book" panose="020B0503020102020204" pitchFamily="34" charset="0"/>
                      </a:endParaRPr>
                    </a:p>
                  </a:txBody>
                  <a:tcPr>
                    <a:lnL>
                      <a:noFill/>
                    </a:lnL>
                    <a:lnR>
                      <a:noFill/>
                    </a:lnR>
                    <a:lnT>
                      <a:noFill/>
                    </a:lnT>
                    <a:lnB>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2802183924"/>
                  </a:ext>
                </a:extLst>
              </a:tr>
              <a:tr h="620103">
                <a:tc>
                  <a:txBody>
                    <a:bodyPr/>
                    <a:lstStyle/>
                    <a:p>
                      <a:r>
                        <a:rPr lang="en-US">
                          <a:latin typeface="Franklin Gothic Book" panose="020B0503020102020204" pitchFamily="34" charset="0"/>
                        </a:rPr>
                        <a:t>13.2</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tc>
                  <a:txBody>
                    <a:bodyPr/>
                    <a:lstStyle/>
                    <a:p>
                      <a:r>
                        <a:rPr lang="en-US">
                          <a:latin typeface="Franklin Gothic Book" panose="020B0503020102020204" pitchFamily="34" charset="0"/>
                        </a:rPr>
                        <a:t>Children receiving early intervention services</a:t>
                      </a:r>
                      <a:endParaRPr lang="en-US" baseline="0"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lumMod val="85000"/>
                      </a:schemeClr>
                    </a:solidFill>
                  </a:tcPr>
                </a:tc>
                <a:extLst>
                  <a:ext uri="{0D108BD9-81ED-4DB2-BD59-A6C34878D82A}">
                    <a16:rowId xmlns:a16="http://schemas.microsoft.com/office/drawing/2014/main" val="2523121526"/>
                  </a:ext>
                </a:extLst>
              </a:tr>
              <a:tr h="544193">
                <a:tc>
                  <a:txBody>
                    <a:bodyPr/>
                    <a:lstStyle/>
                    <a:p>
                      <a:r>
                        <a:rPr lang="en-US">
                          <a:latin typeface="Franklin Gothic Book" panose="020B0503020102020204" pitchFamily="34" charset="0"/>
                        </a:rPr>
                        <a:t>14.1</a:t>
                      </a:r>
                      <a:endParaRPr lang="en-US" dirty="0">
                        <a:latin typeface="Franklin Gothic Book" panose="020B0503020102020204" pitchFamily="34" charset="0"/>
                      </a:endParaRP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tc>
                  <a:txBody>
                    <a:bodyPr/>
                    <a:lstStyle/>
                    <a:p>
                      <a:r>
                        <a:rPr lang="en-US" dirty="0">
                          <a:latin typeface="Franklin Gothic Book" panose="020B0503020102020204" pitchFamily="34" charset="0"/>
                        </a:rPr>
                        <a:t>Children served by CP&amp;P</a:t>
                      </a:r>
                    </a:p>
                  </a:txBody>
                  <a:tcPr>
                    <a:lnL>
                      <a:noFill/>
                    </a:lnL>
                    <a:lnR>
                      <a:noFill/>
                    </a:lnR>
                    <a:lnT>
                      <a:noFill/>
                    </a:lnT>
                    <a:lnB w="12700" cmpd="sng">
                      <a:noFill/>
                    </a:lnB>
                    <a:lnTlToBr w="12700" cmpd="sng">
                      <a:noFill/>
                      <a:prstDash val="solid"/>
                    </a:lnTlToBr>
                    <a:lnBlToTr w="12700" cmpd="sng">
                      <a:noFill/>
                      <a:prstDash val="solid"/>
                    </a:lnBlToTr>
                    <a:solidFill>
                      <a:schemeClr val="bg1">
                        <a:alpha val="20000"/>
                      </a:schemeClr>
                    </a:solidFill>
                  </a:tcPr>
                </a:tc>
                <a:extLst>
                  <a:ext uri="{0D108BD9-81ED-4DB2-BD59-A6C34878D82A}">
                    <a16:rowId xmlns:a16="http://schemas.microsoft.com/office/drawing/2014/main" val="80312173"/>
                  </a:ext>
                </a:extLst>
              </a:tr>
            </a:tbl>
          </a:graphicData>
        </a:graphic>
      </p:graphicFrame>
      <p:sp>
        <p:nvSpPr>
          <p:cNvPr id="9" name="TextBox 8">
            <a:extLst>
              <a:ext uri="{FF2B5EF4-FFF2-40B4-BE49-F238E27FC236}">
                <a16:creationId xmlns:a16="http://schemas.microsoft.com/office/drawing/2014/main" id="{29BA42A2-266A-403E-9C23-CC5751A92D5E}"/>
              </a:ext>
            </a:extLst>
          </p:cNvPr>
          <p:cNvSpPr txBox="1"/>
          <p:nvPr>
            <p:custDataLst>
              <p:tags r:id="rId6"/>
            </p:custDataLst>
          </p:nvPr>
        </p:nvSpPr>
        <p:spPr>
          <a:xfrm>
            <a:off x="228600" y="2590800"/>
            <a:ext cx="2590800" cy="2554545"/>
          </a:xfrm>
          <a:prstGeom prst="rect">
            <a:avLst/>
          </a:prstGeom>
          <a:noFill/>
        </p:spPr>
        <p:txBody>
          <a:bodyPr wrap="square" rtlCol="0">
            <a:spAutoFit/>
          </a:bodyPr>
          <a:lstStyle/>
          <a:p>
            <a:pPr algn="ctr"/>
            <a:r>
              <a:rPr lang="en-US" sz="4000">
                <a:solidFill>
                  <a:schemeClr val="bg1"/>
                </a:solidFill>
                <a:latin typeface="Franklin Gothic Demi" panose="020B0703020102020204" pitchFamily="34" charset="0"/>
              </a:rPr>
              <a:t>County Ranking </a:t>
            </a:r>
          </a:p>
          <a:p>
            <a:pPr algn="ctr"/>
            <a:r>
              <a:rPr lang="en-US" sz="4000">
                <a:solidFill>
                  <a:schemeClr val="bg1"/>
                </a:solidFill>
                <a:latin typeface="Franklin Gothic Demi" panose="020B0703020102020204" pitchFamily="34" charset="0"/>
              </a:rPr>
              <a:t>Support/Services</a:t>
            </a:r>
            <a:endParaRPr lang="en-US" sz="2400" dirty="0">
              <a:solidFill>
                <a:schemeClr val="bg1"/>
              </a:solidFill>
              <a:latin typeface="Franklin Gothic Demi" panose="020B0703020102020204" pitchFamily="34" charset="0"/>
            </a:endParaRPr>
          </a:p>
        </p:txBody>
      </p:sp>
      <p:graphicFrame>
        <p:nvGraphicFramePr>
          <p:cNvPr id="2" name="Chart 1">
            <a:extLst>
              <a:ext uri="{FF2B5EF4-FFF2-40B4-BE49-F238E27FC236}">
                <a16:creationId xmlns:a16="http://schemas.microsoft.com/office/drawing/2014/main" id="{00000000-0008-0000-0100-000005000000}"/>
              </a:ext>
            </a:extLst>
          </p:cNvPr>
          <p:cNvGraphicFramePr>
            <a:graphicFrameLocks/>
          </p:cNvGraphicFramePr>
          <p:nvPr>
            <p:extLst>
              <p:ext uri="{D42A27DB-BD31-4B8C-83A1-F6EECF244321}">
                <p14:modId xmlns:p14="http://schemas.microsoft.com/office/powerpoint/2010/main" val="2405741467"/>
              </p:ext>
            </p:extLst>
          </p:nvPr>
        </p:nvGraphicFramePr>
        <p:xfrm>
          <a:off x="7010401" y="1174842"/>
          <a:ext cx="5333999" cy="5832746"/>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4970189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4DC19D5-FCD1-54D9-52EA-F09B537F97C9}"/>
              </a:ext>
            </a:extLst>
          </p:cNvPr>
          <p:cNvSpPr txBox="1"/>
          <p:nvPr>
            <p:custDataLst>
              <p:tags r:id="rId1"/>
            </p:custDataLst>
          </p:nvPr>
        </p:nvSpPr>
        <p:spPr>
          <a:xfrm>
            <a:off x="3124200" y="-13855"/>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15.1: Percentage of 3rd Graders Meeting or Exceeding Expectations on New Jersey Student Learning Assessments, English Language Arts (by county)</a:t>
            </a:r>
            <a:endParaRPr lang="en-US" sz="2000" spc="-50" dirty="0"/>
          </a:p>
        </p:txBody>
      </p:sp>
      <p:sp>
        <p:nvSpPr>
          <p:cNvPr id="6" name="TextBox 5">
            <a:extLst>
              <a:ext uri="{FF2B5EF4-FFF2-40B4-BE49-F238E27FC236}">
                <a16:creationId xmlns:a16="http://schemas.microsoft.com/office/drawing/2014/main" id="{C24D94D3-AAAA-B4E4-23E0-7D31E66E4590}"/>
              </a:ext>
            </a:extLst>
          </p:cNvPr>
          <p:cNvSpPr txBox="1"/>
          <p:nvPr>
            <p:custDataLst>
              <p:tags r:id="rId2"/>
            </p:custDataLst>
          </p:nvPr>
        </p:nvSpPr>
        <p:spPr>
          <a:xfrm>
            <a:off x="3124200" y="694031"/>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73791B9A-AFFE-E9F5-33D9-8CF3B0371748}"/>
              </a:ext>
            </a:extLst>
          </p:cNvPr>
          <p:cNvGraphicFramePr/>
          <p:nvPr>
            <p:custDataLst>
              <p:tags r:id="rId3"/>
            </p:custDataLst>
            <p:extLst>
              <p:ext uri="{D42A27DB-BD31-4B8C-83A1-F6EECF244321}">
                <p14:modId xmlns:p14="http://schemas.microsoft.com/office/powerpoint/2010/main" val="169416535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4889E98-AE66-3F16-2C11-C687611C20E2}"/>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1280852497"/>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2A4439D-CDBB-C068-3D2B-8804E61361A1}"/>
              </a:ext>
            </a:extLst>
          </p:cNvPr>
          <p:cNvSpPr txBox="1"/>
          <p:nvPr>
            <p:custDataLst>
              <p:tags r:id="rId1"/>
            </p:custDataLst>
          </p:nvPr>
        </p:nvSpPr>
        <p:spPr>
          <a:xfrm>
            <a:off x="3124200" y="0"/>
            <a:ext cx="9372600" cy="707886"/>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a:t>15.2: Percentage of 3rd Graders Meeting or Exceeding Expectations on New Jersey Student Learning Assessments, Mathematics (by county)</a:t>
            </a:r>
            <a:endParaRPr lang="en-US" sz="2000" spc="-50" dirty="0"/>
          </a:p>
        </p:txBody>
      </p:sp>
      <p:sp>
        <p:nvSpPr>
          <p:cNvPr id="6" name="TextBox 5">
            <a:extLst>
              <a:ext uri="{FF2B5EF4-FFF2-40B4-BE49-F238E27FC236}">
                <a16:creationId xmlns:a16="http://schemas.microsoft.com/office/drawing/2014/main" id="{14011372-DFE4-C4C1-69B0-BDE486468D76}"/>
              </a:ext>
            </a:extLst>
          </p:cNvPr>
          <p:cNvSpPr txBox="1"/>
          <p:nvPr>
            <p:custDataLst>
              <p:tags r:id="rId2"/>
            </p:custDataLst>
          </p:nvPr>
        </p:nvSpPr>
        <p:spPr>
          <a:xfrm>
            <a:off x="3124200" y="707886"/>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graphicFrame>
        <p:nvGraphicFramePr>
          <p:cNvPr id="7" name="Chart 6">
            <a:extLst>
              <a:ext uri="{FF2B5EF4-FFF2-40B4-BE49-F238E27FC236}">
                <a16:creationId xmlns:a16="http://schemas.microsoft.com/office/drawing/2014/main" id="{4C5837C7-6F27-1AD5-0D4D-0ED2C3B0F9C9}"/>
              </a:ext>
            </a:extLst>
          </p:cNvPr>
          <p:cNvGraphicFramePr/>
          <p:nvPr>
            <p:custDataLst>
              <p:tags r:id="rId3"/>
            </p:custDataLst>
            <p:extLst>
              <p:ext uri="{D42A27DB-BD31-4B8C-83A1-F6EECF244321}">
                <p14:modId xmlns:p14="http://schemas.microsoft.com/office/powerpoint/2010/main" val="1417267954"/>
              </p:ext>
            </p:extLst>
          </p:nvPr>
        </p:nvGraphicFramePr>
        <p:xfrm>
          <a:off x="3336312" y="984885"/>
          <a:ext cx="8948376" cy="6172349"/>
        </p:xfrm>
        <a:graphic>
          <a:graphicData uri="http://schemas.openxmlformats.org/drawingml/2006/chart">
            <c:chart xmlns:c="http://schemas.openxmlformats.org/drawingml/2006/chart" xmlns:r="http://schemas.openxmlformats.org/officeDocument/2006/relationships" r:id="rId7"/>
          </a:graphicData>
        </a:graphic>
      </p:graphicFrame>
      <p:sp>
        <p:nvSpPr>
          <p:cNvPr id="8" name="TextBox 7">
            <a:extLst>
              <a:ext uri="{FF2B5EF4-FFF2-40B4-BE49-F238E27FC236}">
                <a16:creationId xmlns:a16="http://schemas.microsoft.com/office/drawing/2014/main" id="{3CC3DBFD-AE91-81FD-1A0B-4524980915BD}"/>
              </a:ext>
            </a:extLst>
          </p:cNvPr>
          <p:cNvSpPr txBox="1"/>
          <p:nvPr>
            <p:custDataLst>
              <p:tags r:id="rId4"/>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2282858276"/>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2EB431E-F4C2-0322-AB17-196660C1A8D4}"/>
              </a:ext>
            </a:extLst>
          </p:cNvPr>
          <p:cNvSpPr txBox="1"/>
          <p:nvPr>
            <p:custDataLst>
              <p:tags r:id="rId1"/>
            </p:custDataLst>
          </p:nvPr>
        </p:nvSpPr>
        <p:spPr>
          <a:xfrm>
            <a:off x="3048000" y="0"/>
            <a:ext cx="9372600"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spc="-50" dirty="0"/>
              <a:t>15.3: State Funded Preschool </a:t>
            </a:r>
            <a:r>
              <a:rPr lang="en-US" sz="2000" spc="-50"/>
              <a:t>Enrollment %-</a:t>
            </a:r>
            <a:r>
              <a:rPr lang="en-US" sz="2000" spc="-50" dirty="0"/>
              <a:t>change (by county)</a:t>
            </a:r>
          </a:p>
        </p:txBody>
      </p:sp>
      <p:sp>
        <p:nvSpPr>
          <p:cNvPr id="3" name="TextBox 2">
            <a:extLst>
              <a:ext uri="{FF2B5EF4-FFF2-40B4-BE49-F238E27FC236}">
                <a16:creationId xmlns:a16="http://schemas.microsoft.com/office/drawing/2014/main" id="{128442D4-129F-6791-634A-D195197DC9BC}"/>
              </a:ext>
            </a:extLst>
          </p:cNvPr>
          <p:cNvSpPr txBox="1"/>
          <p:nvPr>
            <p:custDataLst>
              <p:tags r:id="rId2"/>
            </p:custDataLst>
          </p:nvPr>
        </p:nvSpPr>
        <p:spPr>
          <a:xfrm>
            <a:off x="3200400" y="400110"/>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t>Source: New Jersey Department of Education via ACNJ Kids Count Data Dashboard, 2021-2022 and 2022-2023</a:t>
            </a:r>
            <a:endParaRPr lang="en-US" sz="1200" dirty="0"/>
          </a:p>
        </p:txBody>
      </p:sp>
      <p:sp>
        <p:nvSpPr>
          <p:cNvPr id="6" name="TextBox 5">
            <a:extLst>
              <a:ext uri="{FF2B5EF4-FFF2-40B4-BE49-F238E27FC236}">
                <a16:creationId xmlns:a16="http://schemas.microsoft.com/office/drawing/2014/main" id="{86DB0BBB-10F7-C1FE-DB8E-D744D0BB22F1}"/>
              </a:ext>
            </a:extLst>
          </p:cNvPr>
          <p:cNvSpPr txBox="1"/>
          <p:nvPr>
            <p:custDataLst>
              <p:tags r:id="rId3"/>
            </p:custDataLst>
          </p:nvPr>
        </p:nvSpPr>
        <p:spPr>
          <a:xfrm>
            <a:off x="0" y="2560318"/>
            <a:ext cx="3124200" cy="646331"/>
          </a:xfrm>
          <a:prstGeom prst="rect">
            <a:avLst/>
          </a:prstGeom>
          <a:noFill/>
        </p:spPr>
        <p:txBody>
          <a:bodyPr wrap="square" rtlCol="0">
            <a:spAutoFit/>
          </a:bodyPr>
          <a:lstStyle/>
          <a:p>
            <a:pPr algn="ctr"/>
            <a:r>
              <a:rPr lang="en-US" sz="3600">
                <a:solidFill>
                  <a:schemeClr val="bg1"/>
                </a:solidFill>
                <a:latin typeface="Franklin Gothic Demi" panose="020B0703020102020204" pitchFamily="34" charset="0"/>
              </a:rPr>
              <a:t>Education</a:t>
            </a:r>
            <a:endParaRPr lang="en-US" sz="3600" dirty="0">
              <a:solidFill>
                <a:schemeClr val="bg1"/>
              </a:solidFill>
              <a:latin typeface="Franklin Gothic Demi" panose="020B0703020102020204" pitchFamily="34" charset="0"/>
            </a:endParaRPr>
          </a:p>
        </p:txBody>
      </p:sp>
      <p:graphicFrame>
        <p:nvGraphicFramePr>
          <p:cNvPr id="7" name="Chart 6">
            <a:extLst>
              <a:ext uri="{FF2B5EF4-FFF2-40B4-BE49-F238E27FC236}">
                <a16:creationId xmlns:a16="http://schemas.microsoft.com/office/drawing/2014/main" id="{4E66EB24-1C88-2A70-F0D9-D513C77FB35B}"/>
              </a:ext>
            </a:extLst>
          </p:cNvPr>
          <p:cNvGraphicFramePr/>
          <p:nvPr>
            <p:custDataLst>
              <p:tags r:id="rId4"/>
            </p:custDataLst>
            <p:extLst>
              <p:ext uri="{D42A27DB-BD31-4B8C-83A1-F6EECF244321}">
                <p14:modId xmlns:p14="http://schemas.microsoft.com/office/powerpoint/2010/main" val="2708208163"/>
              </p:ext>
            </p:extLst>
          </p:nvPr>
        </p:nvGraphicFramePr>
        <p:xfrm>
          <a:off x="3164074" y="914400"/>
          <a:ext cx="5446526" cy="5943600"/>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2817228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684750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2F1A772-2FD6-4D6F-8AFF-A44BDF56F699}"/>
              </a:ext>
            </a:extLst>
          </p:cNvPr>
          <p:cNvSpPr txBox="1"/>
          <p:nvPr>
            <p:custDataLst>
              <p:tags r:id="rId1"/>
            </p:custDataLst>
          </p:nvPr>
        </p:nvSpPr>
        <p:spPr>
          <a:xfrm>
            <a:off x="3090386" y="36046"/>
            <a:ext cx="9067799" cy="400110"/>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2000">
                <a:latin typeface="Franklin Gothic Medium" panose="020B0603020102020204" pitchFamily="34" charset="0"/>
              </a:rPr>
              <a:t>16.1: Pro Bono Legal/Advocacy Services</a:t>
            </a:r>
            <a:endParaRPr lang="en-US" sz="1600" spc="-50" dirty="0"/>
          </a:p>
        </p:txBody>
      </p:sp>
      <p:sp>
        <p:nvSpPr>
          <p:cNvPr id="3" name="Rectangle 2">
            <a:extLst>
              <a:ext uri="{FF2B5EF4-FFF2-40B4-BE49-F238E27FC236}">
                <a16:creationId xmlns:a16="http://schemas.microsoft.com/office/drawing/2014/main" id="{C4C8D5A1-FD7A-47F2-82EE-68F312D0283E}"/>
              </a:ext>
            </a:extLst>
          </p:cNvPr>
          <p:cNvSpPr/>
          <p:nvPr>
            <p:custDataLst>
              <p:tags r:id="rId2"/>
            </p:custDataLst>
          </p:nvPr>
        </p:nvSpPr>
        <p:spPr>
          <a:xfrm>
            <a:off x="2819400" y="628561"/>
            <a:ext cx="8430226" cy="6314034"/>
          </a:xfrm>
          <a:prstGeom prst="rect">
            <a:avLst/>
          </a:prstGeom>
        </p:spPr>
        <p:txBody>
          <a:bodyPr wrap="square" numCol="2">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General </a:t>
            </a:r>
            <a:r>
              <a:rPr lang="en-US" sz="1400" dirty="0">
                <a:effectLst/>
                <a:latin typeface="Calibri" panose="020F0502020204030204" pitchFamily="34" charset="0"/>
                <a:ea typeface="Calibri" panose="020F0502020204030204" pitchFamily="34" charset="0"/>
                <a:cs typeface="Times New Roman" panose="02020603050405020304" pitchFamily="18" charset="0"/>
              </a:rPr>
              <a:t>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South Jersey Legal Services </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Legal Services of NJ</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ACLU of New Jersey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Volunteer Lawyers for Justice</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Immigration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AFSC Immigrant Rights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Disability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Community Health Law Project</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Disability Rights NJ</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Intimate Partner Violence</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Manavi </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Military</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Military Legal Assistance Program</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LGBTQ</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LGBT Bar Association of Greater NY</a:t>
            </a:r>
          </a:p>
          <a:p>
            <a:pPr marL="0" marR="0" indent="457200">
              <a:lnSpc>
                <a:spcPct val="107000"/>
              </a:lnSpc>
              <a:spcBef>
                <a:spcPts val="0"/>
              </a:spcBef>
              <a:spcAft>
                <a:spcPts val="800"/>
              </a:spcAft>
            </a:pPr>
            <a:r>
              <a:rPr lang="en-US" sz="1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Children</a:t>
            </a:r>
          </a:p>
          <a:p>
            <a:pPr marL="0" marR="0" indent="457200">
              <a:lnSpc>
                <a:spcPct val="107000"/>
              </a:lnSpc>
              <a:spcBef>
                <a:spcPts val="0"/>
              </a:spcBef>
              <a:spcAft>
                <a:spcPts val="800"/>
              </a:spcAft>
            </a:pPr>
            <a:r>
              <a:rPr lang="en-US" sz="1400" dirty="0">
                <a:effectLst/>
                <a:latin typeface="Calibri" panose="020F0502020204030204" pitchFamily="34" charset="0"/>
                <a:ea typeface="Calibri" panose="020F0502020204030204" pitchFamily="34" charset="0"/>
                <a:cs typeface="Times New Roman" panose="02020603050405020304" pitchFamily="18" charset="0"/>
              </a:rPr>
              <a:t>  	Unchained at Last [Child Marriage]</a:t>
            </a:r>
          </a:p>
          <a:p>
            <a:pPr marL="0" marR="0" indent="457200">
              <a:spcBef>
                <a:spcPts val="0"/>
              </a:spcBef>
              <a:spcAft>
                <a:spcPts val="800"/>
              </a:spcAft>
            </a:pPr>
            <a:endParaRPr lang="en-US" sz="1300" dirty="0">
              <a:latin typeface="Franklin Gothic Medium" panose="020B0603020102020204" pitchFamily="34" charset="0"/>
            </a:endParaRPr>
          </a:p>
        </p:txBody>
      </p:sp>
      <p:sp>
        <p:nvSpPr>
          <p:cNvPr id="4" name="TextBox 3">
            <a:extLst>
              <a:ext uri="{FF2B5EF4-FFF2-40B4-BE49-F238E27FC236}">
                <a16:creationId xmlns:a16="http://schemas.microsoft.com/office/drawing/2014/main" id="{4B6DB604-6639-4C3A-A85B-0C6AC6704512}"/>
              </a:ext>
            </a:extLst>
          </p:cNvPr>
          <p:cNvSpPr txBox="1"/>
          <p:nvPr>
            <p:custDataLst>
              <p:tags r:id="rId3"/>
            </p:custDataLst>
          </p:nvPr>
        </p:nvSpPr>
        <p:spPr>
          <a:xfrm>
            <a:off x="3117757" y="351562"/>
            <a:ext cx="8400675" cy="276999"/>
          </a:xfrm>
          <a:prstGeom prst="rect">
            <a:avLst/>
          </a:prstGeom>
          <a:noFill/>
        </p:spPr>
        <p:txBody>
          <a:bodyPr wrap="square" rtlCol="0">
            <a:spAutoFit/>
          </a:bodyPr>
          <a:lstStyle/>
          <a:p>
            <a:pPr>
              <a:defRPr sz="1400" b="0" i="0" u="none" strike="noStrike" kern="1200" spc="0" baseline="0">
                <a:solidFill>
                  <a:prstClr val="black"/>
                </a:solidFill>
                <a:latin typeface="Franklin Gothic Medium" panose="020B0603020102020204" pitchFamily="34" charset="0"/>
                <a:ea typeface="+mn-ea"/>
                <a:cs typeface="+mn-cs"/>
              </a:defRPr>
            </a:pPr>
            <a:r>
              <a:rPr lang="en-US" sz="1200">
                <a:latin typeface="Franklin Gothic Medium" panose="020B0603020102020204" pitchFamily="34" charset="0"/>
              </a:rPr>
              <a:t>Source: probononj.org</a:t>
            </a:r>
            <a:endParaRPr lang="en-US" sz="1200" dirty="0"/>
          </a:p>
        </p:txBody>
      </p:sp>
      <p:sp>
        <p:nvSpPr>
          <p:cNvPr id="6" name="TextBox 5">
            <a:extLst>
              <a:ext uri="{FF2B5EF4-FFF2-40B4-BE49-F238E27FC236}">
                <a16:creationId xmlns:a16="http://schemas.microsoft.com/office/drawing/2014/main" id="{637C6209-88EE-456E-B8D9-14ED38F43877}"/>
              </a:ext>
            </a:extLst>
          </p:cNvPr>
          <p:cNvSpPr txBox="1"/>
          <p:nvPr>
            <p:custDataLst>
              <p:tags r:id="rId4"/>
            </p:custDataLst>
          </p:nvPr>
        </p:nvSpPr>
        <p:spPr>
          <a:xfrm>
            <a:off x="-26276" y="3098967"/>
            <a:ext cx="3124200" cy="769441"/>
          </a:xfrm>
          <a:prstGeom prst="rect">
            <a:avLst/>
          </a:prstGeom>
          <a:noFill/>
        </p:spPr>
        <p:txBody>
          <a:bodyPr wrap="square" rtlCol="0">
            <a:spAutoFit/>
          </a:bodyPr>
          <a:lstStyle/>
          <a:p>
            <a:pPr algn="ctr"/>
            <a:r>
              <a:rPr lang="en-US" sz="4400">
                <a:solidFill>
                  <a:schemeClr val="bg1"/>
                </a:solidFill>
                <a:latin typeface="Franklin Gothic Demi" panose="020B0703020102020204" pitchFamily="34" charset="0"/>
              </a:rPr>
              <a:t>Advocacy</a:t>
            </a:r>
            <a:endParaRPr lang="en-US" sz="4400" dirty="0">
              <a:solidFill>
                <a:schemeClr val="bg1"/>
              </a:solidFill>
              <a:latin typeface="Franklin Gothic Demi" panose="020B0703020102020204" pitchFamily="34" charset="0"/>
            </a:endParaRPr>
          </a:p>
        </p:txBody>
      </p:sp>
    </p:spTree>
    <p:extLst>
      <p:ext uri="{BB962C8B-B14F-4D97-AF65-F5344CB8AC3E}">
        <p14:creationId xmlns:p14="http://schemas.microsoft.com/office/powerpoint/2010/main" val="331162177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ENGAGE" val="{&quot;SavedSwatch&quot;:&quot;-1763274|-9800581|-14475488|-16743511|-749539|Rutgers&quot;,&quot;Id&quot;:&quot;67ee8c3a4439437b78360fcc&quot;,&quot;SmartGridHorizontal&quot;:0,&quot;LinkedExcelSources&quot;:{&quot;67cefed43842343a900c2c16&quot;:&quot;{{Desktop}}\\hsac 25\\engage\\archive\\Camden_County_Engage_2025_03_05.xlsx&quot;},&quot;LinkedProjectSources&quot;:{},&quot;FlowConfig&quot;:{&quot;Canvas&quot;:{&quot;Slide&quot;:-1,&quot;Width&quot;:0,&quot;Height&quot;:0},&quot;Timeline&quot;:{&quot;Actions&quot;:[]}},&quot;LinkedSlideMergeSources&quot;:{},&quot;LinkedSharePointSlideMergeSources&quot;:{}}"/>
</p:tagLst>
</file>

<file path=ppt/tags/tag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178PCD2E9rly1MeUvg_1741604501&quot;,&quot;DataType&quot;:1,&quot;ImageAutosize&quot;:1,&quot;ZIndexPreserved&quot;:true,&quot;ValueBgColor&quot;:false,&quot;ValueFontColor&quot;:false,&quot;ValueBorderColor&quot;:false}]"/>
</p:tagLst>
</file>

<file path=ppt/tags/tag1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7M3x2o9shU6i5AvZbj8_1741604520&quot;,&quot;DataType&quot;:1,&quot;ImageAutosize&quot;:1,&quot;ZIndexPreserved&quot;:true,&quot;ValueBgColor&quot;:false,&quot;ValueFontColor&quot;:false,&quot;ValueBorderColor&quot;:false}]"/>
</p:tagLst>
</file>

<file path=ppt/tags/tag1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S0VN5s75ee2DIvLw8a5_1741604520&quot;,&quot;DataType&quot;:1,&quot;ImageAutosize&quot;:1,&quot;ZIndexPreserved&quot;:true,&quot;ValueBgColor&quot;:false,&quot;ValueFontColor&quot;:false,&quot;ValueBorderColor&quot;:false}]"/>
</p:tagLst>
</file>

<file path=ppt/tags/tag1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TVgGwU5ritT9Ytxu7F_1741604520&quot;,&quot;DataType&quot;:1,&quot;ImageAutosize&quot;:1,&quot;ZIndexPreserved&quot;:true,&quot;ValueBgColor&quot;:false,&quot;ValueFontColor&quot;:false,&quot;ValueBorderColor&quot;:false}]"/>
</p:tagLst>
</file>

<file path=ppt/tags/tag1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BCS1OV0Z5IAQYHQXZdy_1741604521&quot;,&quot;DataType&quot;:1,&quot;ImageAutosize&quot;:1,&quot;ZIndexPreserved&quot;:true,&quot;ValueBgColor&quot;:false,&quot;ValueFontColor&quot;:false,&quot;ValueBorderColor&quot;:false}]"/>
</p:tagLst>
</file>

<file path=ppt/tags/tag1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UQSKrCLMXo41GwKVAOA_1741604521&quot;,&quot;DataType&quot;:1,&quot;ImageAutosize&quot;:1,&quot;ZIndexPreserved&quot;:true,&quot;ValueBgColor&quot;:false,&quot;ValueFontColor&quot;:false,&quot;ValueBorderColor&quot;:false}]"/>
</p:tagLst>
</file>

<file path=ppt/tags/tag1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0nK0xRmSt5q8D5Uv8B_1741604523&quot;,&quot;DataType&quot;:1,&quot;ImageAutosize&quot;:1,&quot;ZIndexPreserved&quot;:true,&quot;ValueBgColor&quot;:false,&quot;ValueFontColor&quot;:false,&quot;ValueBorderColor&quot;:false}]"/>
</p:tagLst>
</file>

<file path=ppt/tags/tag1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cA7CvFGqcn33TFOwsI8_1741604524&quot;,&quot;DataType&quot;:1,&quot;ImageAutosize&quot;:1,&quot;ZIndexPreserved&quot;:true,&quot;ValueBgColor&quot;:false,&quot;ValueFontColor&quot;:false,&quot;ValueBorderColor&quot;:false}]"/>
</p:tagLst>
</file>

<file path=ppt/tags/tag1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swlJWGLccwVszux4KGv_1741604524&quot;,&quot;DataType&quot;:1,&quot;ImageAutosize&quot;:1,&quot;ZIndexPreserved&quot;:true,&quot;ValueBgColor&quot;:false,&quot;ValueFontColor&quot;:false,&quot;ValueBorderColor&quot;:false}]"/>
</p:tagLst>
</file>

<file path=ppt/tags/tag1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1l2v93R04LLfCzsHMX_1741604524&quot;,&quot;DataType&quot;:1,&quot;ImageAutosize&quot;:1,&quot;ZIndexPreserved&quot;:true,&quot;ValueBgColor&quot;:false,&quot;ValueFontColor&quot;:false,&quot;ValueBorderColor&quot;:false}]"/>
</p:tagLst>
</file>

<file path=ppt/tags/tag1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yxdscaNG62f3A4QF9Ld_1741604524&quot;,&quot;DataType&quot;:1,&quot;ImageAutosize&quot;:1,&quot;ZIndexPreserved&quot;:true,&quot;ValueBgColor&quot;:false,&quot;ValueFontColor&quot;:false,&quot;ValueBorderColor&quot;:false}]"/>
</p:tagLst>
</file>

<file path=ppt/tags/tag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rhEyUJlENu7SZB68o6u_1741604502&quot;,&quot;DataType&quot;:1,&quot;ImageAutosize&quot;:1,&quot;ZIndexPreserved&quot;:true,&quot;ValueBgColor&quot;:false,&quot;ValueFontColor&quot;:false,&quot;ValueBorderColor&quot;:false}]"/>
</p:tagLst>
</file>

<file path=ppt/tags/tag1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l68oWomLgPuVFPqwb3y_1741604524&quot;,&quot;DataType&quot;:1,&quot;ImageAutosize&quot;:1,&quot;ZIndexPreserved&quot;:true,&quot;ValueBgColor&quot;:false,&quot;ValueFontColor&quot;:false,&quot;ValueBorderColor&quot;:false}]"/>
</p:tagLst>
</file>

<file path=ppt/tags/tag1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0BOdG9cqnJjwDtRiak5_1741604524&quot;,&quot;DataType&quot;:1,&quot;ImageAutosize&quot;:1,&quot;ZIndexPreserved&quot;:true,&quot;ValueBgColor&quot;:false,&quot;ValueFontColor&quot;:false,&quot;ValueBorderColor&quot;:false}]"/>
</p:tagLst>
</file>

<file path=ppt/tags/tag1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Vhej5s6ktBLLGgLlBb_1741604525&quot;,&quot;DataType&quot;:1,&quot;ImageAutosize&quot;:1,&quot;ZIndexPreserved&quot;:true,&quot;ValueBgColor&quot;:false,&quot;ValueFontColor&quot;:false,&quot;ValueBorderColor&quot;:false}]"/>
</p:tagLst>
</file>

<file path=ppt/tags/tag1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utp8uPLcNAffFa0Sms6_1741604525&quot;,&quot;DataType&quot;:1,&quot;ImageAutosize&quot;:1,&quot;ZIndexPreserved&quot;:true,&quot;ValueBgColor&quot;:false,&quot;ValueFontColor&quot;:false,&quot;ValueBorderColor&quot;:false}]"/>
</p:tagLst>
</file>

<file path=ppt/tags/tag1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o3BcjENjQUJJjxbfHJ7_1741604525&quot;,&quot;DataType&quot;:1,&quot;ImageAutosize&quot;:1,&quot;ZIndexPreserved&quot;:true,&quot;ValueBgColor&quot;:false,&quot;ValueFontColor&quot;:false,&quot;ValueBorderColor&quot;:false}]"/>
</p:tagLst>
</file>

<file path=ppt/tags/tag1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As1TZRIKgGYIqQESEmy_1741604525&quot;,&quot;DataType&quot;:1,&quot;ImageAutosize&quot;:1,&quot;ZIndexPreserved&quot;:true,&quot;ValueBgColor&quot;:false,&quot;ValueFontColor&quot;:false,&quot;ValueBorderColor&quot;:false}]"/>
</p:tagLst>
</file>

<file path=ppt/tags/tag1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aldcHp1HyqaUxQZSoVI_1741604525&quot;,&quot;DataType&quot;:1,&quot;ImageAutosize&quot;:1,&quot;ZIndexPreserved&quot;:true,&quot;ValueBgColor&quot;:false,&quot;ValueFontColor&quot;:false,&quot;ValueBorderColor&quot;:false}]"/>
</p:tagLst>
</file>

<file path=ppt/tags/tag1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e6YnxZVjU7kYE2oYbKX_1741604525&quot;,&quot;DataType&quot;:1,&quot;ImageAutosize&quot;:1,&quot;ZIndexPreserved&quot;:true,&quot;ValueBgColor&quot;:false,&quot;ValueFontColor&quot;:false,&quot;ValueBorderColor&quot;:false}]"/>
</p:tagLst>
</file>

<file path=ppt/tags/tag1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RuQBwaV4BjcLPMXagi_1741604525&quot;,&quot;DataType&quot;:1,&quot;ImageAutosize&quot;:1,&quot;ZIndexPreserved&quot;:true,&quot;ValueBgColor&quot;:false,&quot;ValueFontColor&quot;:false,&quot;ValueBorderColor&quot;:false}]"/>
</p:tagLst>
</file>

<file path=ppt/tags/tag1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qKNk3CZRCgR4PFL5WQu_1741604525&quot;,&quot;DataType&quot;:1,&quot;ImageAutosize&quot;:1,&quot;ZIndexPreserved&quot;:true,&quot;ValueBgColor&quot;:false,&quot;ValueFontColor&quot;:false,&quot;ValueBorderColor&quot;:false}]"/>
</p:tagLst>
</file>

<file path=ppt/tags/tag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LqOCkdbEYMohgjG5274_1741604502&quot;,&quot;DataType&quot;:1,&quot;ImageAutosize&quot;:1,&quot;ZIndexPreserved&quot;:true,&quot;ValueBgColor&quot;:false,&quot;ValueFontColor&quot;:false,&quot;ValueBorderColor&quot;:false}]"/>
</p:tagLst>
</file>

<file path=ppt/tags/tag1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2ZFCXW5YzKOeCRgAXN_1741604528&quot;,&quot;DataType&quot;:1,&quot;ImageAutosize&quot;:1,&quot;ZIndexPreserved&quot;:true,&quot;ValueBgColor&quot;:false,&quot;ValueFontColor&quot;:false,&quot;ValueBorderColor&quot;:false}]"/>
</p:tagLst>
</file>

<file path=ppt/tags/tag1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OP6WDQEFNXRyEtnbAfl_1741604528&quot;,&quot;DataType&quot;:1,&quot;ImageAutosize&quot;:1,&quot;ZIndexPreserved&quot;:true,&quot;ValueBgColor&quot;:false,&quot;ValueFontColor&quot;:false,&quot;ValueBorderColor&quot;:false}]"/>
</p:tagLst>
</file>

<file path=ppt/tags/tag1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yT1uxEMS04BIPrl2YoY_1741604529&quot;,&quot;DataType&quot;:1,&quot;ImageAutosize&quot;:1,&quot;ZIndexPreserved&quot;:true,&quot;ValueBgColor&quot;:false,&quot;ValueFontColor&quot;:false,&quot;ValueBorderColor&quot;:false}]"/>
</p:tagLst>
</file>

<file path=ppt/tags/tag1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Kycd5aKS6JhZ8JIC93Q_1741604529&quot;,&quot;DataType&quot;:1,&quot;ImageAutosize&quot;:1,&quot;ZIndexPreserved&quot;:true,&quot;ValueBgColor&quot;:false,&quot;ValueFontColor&quot;:false,&quot;ValueBorderColor&quot;:false}]"/>
</p:tagLst>
</file>

<file path=ppt/tags/tag1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Rf9qfFJRWtGZwM1bii5_1741604529&quot;,&quot;DataType&quot;:1,&quot;ImageAutosize&quot;:1,&quot;ZIndexPreserved&quot;:true,&quot;ValueBgColor&quot;:false,&quot;ValueFontColor&quot;:false,&quot;ValueBorderColor&quot;:false}]"/>
</p:tagLst>
</file>

<file path=ppt/tags/tag1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nglQbjpEKewTnt1Bcc_1741604529&quot;,&quot;DataType&quot;:1,&quot;ImageAutosize&quot;:1,&quot;ZIndexPreserved&quot;:true,&quot;ValueBgColor&quot;:false,&quot;ValueFontColor&quot;:false,&quot;ValueBorderColor&quot;:false}]"/>
</p:tagLst>
</file>

<file path=ppt/tags/tag1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RrTW9uvAx88EfqCLK32_1741604529&quot;,&quot;DataType&quot;:1,&quot;ImageAutosize&quot;:1,&quot;ZIndexPreserved&quot;:true,&quot;ValueBgColor&quot;:false,&quot;ValueFontColor&quot;:false,&quot;ValueBorderColor&quot;:false}]"/>
</p:tagLst>
</file>

<file path=ppt/tags/tag1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aZT75utBgTyUkjXOr1o_1741604529&quot;,&quot;DataType&quot;:1,&quot;ImageAutosize&quot;:1,&quot;ZIndexPreserved&quot;:true,&quot;ValueBgColor&quot;:false,&quot;ValueFontColor&quot;:false,&quot;ValueBorderColor&quot;:false}]"/>
</p:tagLst>
</file>

<file path=ppt/tags/tag1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3vwsD711DAr4sphZ9Jf_1741604530&quot;,&quot;DataType&quot;:1,&quot;ImageAutosize&quot;:1,&quot;ZIndexPreserved&quot;:true,&quot;ValueBgColor&quot;:false,&quot;ValueFontColor&quot;:false,&quot;ValueBorderColor&quot;:false}]"/>
</p:tagLst>
</file>

<file path=ppt/tags/tag1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Y5XREEICRQn9ecI606o_1741604530&quot;,&quot;DataType&quot;:1,&quot;ImageAutosize&quot;:1,&quot;ZIndexPreserved&quot;:true,&quot;ValueBgColor&quot;:false,&quot;ValueFontColor&quot;:false,&quot;ValueBorderColor&quot;:false}]"/>
</p:tagLst>
</file>

<file path=ppt/tags/tag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DNeK9WlpFBNZFr5zYDk_1741604502&quot;,&quot;DataType&quot;:1,&quot;ImageAutosize&quot;:1,&quot;ZIndexPreserved&quot;:true,&quot;ValueBgColor&quot;:false,&quot;ValueFontColor&quot;:false,&quot;ValueBorderColor&quot;:false}]"/>
</p:tagLst>
</file>

<file path=ppt/tags/tag1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oQqvZFO1M1uQaGB2C0E_1741604530&quot;,&quot;DataType&quot;:1,&quot;ImageAutosize&quot;:1,&quot;ZIndexPreserved&quot;:true,&quot;ValueBgColor&quot;:false,&quot;ValueFontColor&quot;:false,&quot;ValueBorderColor&quot;:false}]"/>
</p:tagLst>
</file>

<file path=ppt/tags/tag1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LLuJVdl3c776HS5mi5b_1741604530&quot;,&quot;DataType&quot;:1,&quot;ImageAutosize&quot;:1,&quot;ZIndexPreserved&quot;:true,&quot;ValueBgColor&quot;:false,&quot;ValueFontColor&quot;:false,&quot;ValueBorderColor&quot;:false}]"/>
</p:tagLst>
</file>

<file path=ppt/tags/tag1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MXt0vzmkBlgmfV8xej_1741604530&quot;,&quot;DataType&quot;:1,&quot;ImageAutosize&quot;:1,&quot;ZIndexPreserved&quot;:true,&quot;ValueBgColor&quot;:false,&quot;ValueFontColor&quot;:false,&quot;ValueBorderColor&quot;:false}]"/>
</p:tagLst>
</file>

<file path=ppt/tags/tag1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NiDifoPzXunFNUP1UV_1741604532&quot;,&quot;DataType&quot;:1,&quot;ImageAutosize&quot;:1,&quot;ZIndexPreserved&quot;:true,&quot;ValueBgColor&quot;:false,&quot;ValueFontColor&quot;:false,&quot;ValueBorderColor&quot;:false}]"/>
</p:tagLst>
</file>

<file path=ppt/tags/tag1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DCRHhM20z76jmZfMcs_1741604532&quot;,&quot;DataType&quot;:1,&quot;ImageAutosize&quot;:1,&quot;ZIndexPreserved&quot;:true,&quot;ValueBgColor&quot;:false,&quot;ValueFontColor&quot;:false,&quot;ValueBorderColor&quot;:false}]"/>
</p:tagLst>
</file>

<file path=ppt/tags/tag1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gI566FNCsWJvEqoA0J_1741604532&quot;,&quot;DataType&quot;:1,&quot;ImageAutosize&quot;:1,&quot;ZIndexPreserved&quot;:true,&quot;ValueBgColor&quot;:false,&quot;ValueFontColor&quot;:false,&quot;ValueBorderColor&quot;:false}]"/>
</p:tagLst>
</file>

<file path=ppt/tags/tag1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cgVc06fzBBQgJiIyHkf_1741604533&quot;,&quot;DataType&quot;:1,&quot;ImageAutosize&quot;:1,&quot;ZIndexPreserved&quot;:true,&quot;ValueBgColor&quot;:false,&quot;ValueFontColor&quot;:false,&quot;ValueBorderColor&quot;:false}]"/>
</p:tagLst>
</file>

<file path=ppt/tags/tag1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M6bR9HLusFeZgOA4SxE_1741604533&quot;,&quot;DataType&quot;:1,&quot;ImageAutosize&quot;:1,&quot;ZIndexPreserved&quot;:true,&quot;ValueBgColor&quot;:false,&quot;ValueFontColor&quot;:false,&quot;ValueBorderColor&quot;:false}]"/>
</p:tagLst>
</file>

<file path=ppt/tags/tag1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pNQD2Q8QQmOTVlgyvFf_1741604533&quot;,&quot;DataType&quot;:1,&quot;ImageAutosize&quot;:1,&quot;ZIndexPreserved&quot;:true,&quot;ValueBgColor&quot;:false,&quot;ValueFontColor&quot;:false,&quot;ValueBorderColor&quot;:false}]"/>
</p:tagLst>
</file>

<file path=ppt/tags/tag1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HpZVZW6rqLiZbaDgr1_1741604533&quot;,&quot;DataType&quot;:1,&quot;ImageAutosize&quot;:1,&quot;ZIndexPreserved&quot;:true,&quot;ValueBgColor&quot;:false,&quot;ValueFontColor&quot;:false,&quot;ValueBorderColor&quot;:false}]"/>
</p:tagLst>
</file>

<file path=ppt/tags/tag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ac7zvzRRLigW8llPnb_1741604502&quot;,&quot;DataType&quot;:1,&quot;ImageAutosize&quot;:1,&quot;ZIndexPreserved&quot;:true,&quot;ValueBgColor&quot;:false,&quot;ValueFontColor&quot;:false,&quot;ValueBorderColor&quot;:false}]"/>
</p:tagLst>
</file>

<file path=ppt/tags/tag1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PImAXp84JTLI34pANjt_1741604533&quot;,&quot;DataType&quot;:1,&quot;ImageAutosize&quot;:1,&quot;ZIndexPreserved&quot;:true,&quot;ValueBgColor&quot;:false,&quot;ValueFontColor&quot;:false,&quot;ValueBorderColor&quot;:false}]"/>
</p:tagLst>
</file>

<file path=ppt/tags/tag1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3IuKaSW9LPDa1vJcby_1741604533&quot;,&quot;DataType&quot;:1,&quot;ImageAutosize&quot;:1,&quot;ZIndexPreserved&quot;:true,&quot;ValueBgColor&quot;:false,&quot;ValueFontColor&quot;:false,&quot;ValueBorderColor&quot;:false}]"/>
</p:tagLst>
</file>

<file path=ppt/tags/tag1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Q7rV6wk5pgRkY3Aww73_1741604533&quot;,&quot;DataType&quot;:1,&quot;ImageAutosize&quot;:1,&quot;ZIndexPreserved&quot;:true,&quot;ValueBgColor&quot;:false,&quot;ValueFontColor&quot;:false,&quot;ValueBorderColor&quot;:false}]"/>
</p:tagLst>
</file>

<file path=ppt/tags/tag1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jXcs8GYcopQDHSlLZRg_1741604533&quot;,&quot;DataType&quot;:1,&quot;ImageAutosize&quot;:1,&quot;ZIndexPreserved&quot;:true,&quot;ValueBgColor&quot;:false,&quot;ValueFontColor&quot;:false,&quot;ValueBorderColor&quot;:false}]"/>
</p:tagLst>
</file>

<file path=ppt/tags/tag1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bL3MswKZzOU37dbrjj_1741604533&quot;,&quot;DataType&quot;:1,&quot;ImageAutosize&quot;:1,&quot;ZIndexPreserved&quot;:true,&quot;ValueBgColor&quot;:false,&quot;ValueFontColor&quot;:false,&quot;ValueBorderColor&quot;:false}]"/>
</p:tagLst>
</file>

<file path=ppt/tags/tag1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A9zqaGA25SyECFper3_1741604536&quot;,&quot;DataType&quot;:1,&quot;ImageAutosize&quot;:1,&quot;ZIndexPreserved&quot;:true,&quot;ValueBgColor&quot;:false,&quot;ValueFontColor&quot;:false,&quot;ValueBorderColor&quot;:false}]"/>
</p:tagLst>
</file>

<file path=ppt/tags/tag1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ZuPz5cLiTBJsW8kqAks_1741604536&quot;,&quot;DataType&quot;:1,&quot;ImageAutosize&quot;:1,&quot;ZIndexPreserved&quot;:true,&quot;ValueBgColor&quot;:false,&quot;ValueFontColor&quot;:false,&quot;ValueBorderColor&quot;:false}]"/>
</p:tagLst>
</file>

<file path=ppt/tags/tag1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CW7ETPVXPAPYNgBUBv6_1741604536&quot;,&quot;DataType&quot;:1,&quot;ImageAutosize&quot;:1,&quot;ZIndexPreserved&quot;:true,&quot;ValueBgColor&quot;:false,&quot;ValueFontColor&quot;:false,&quot;ValueBorderColor&quot;:false}]"/>
</p:tagLst>
</file>

<file path=ppt/tags/tag1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sxuEwTStrn83RW5AkD_1741604536&quot;,&quot;DataType&quot;:1,&quot;ImageAutosize&quot;:1,&quot;ZIndexPreserved&quot;:true,&quot;ValueBgColor&quot;:false,&quot;ValueFontColor&quot;:false,&quot;ValueBorderColor&quot;:false}]"/>
</p:tagLst>
</file>

<file path=ppt/tags/tag1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SOD2fr18ydzNOqlJwUU_1741604536&quot;,&quot;DataType&quot;:1,&quot;ImageAutosize&quot;:1,&quot;ZIndexPreserved&quot;:true,&quot;ValueBgColor&quot;:false,&quot;ValueFontColor&quot;:false,&quot;ValueBorderColor&quot;:false}]"/>
</p:tagLst>
</file>

<file path=ppt/tags/tag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cCxzUYY8HwiyRZd1CT_1741604502&quot;,&quot;DataType&quot;:1,&quot;ImageAutosize&quot;:1,&quot;ZIndexPreserved&quot;:true,&quot;ValueBgColor&quot;:false,&quot;ValueFontColor&quot;:false,&quot;ValueBorderColor&quot;:false}]"/>
</p:tagLst>
</file>

<file path=ppt/tags/tag1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FqQaZCRGyTYvUPpxDAu_1741604536&quot;,&quot;DataType&quot;:1,&quot;ImageAutosize&quot;:1,&quot;ZIndexPreserved&quot;:true,&quot;ValueBgColor&quot;:false,&quot;ValueFontColor&quot;:false,&quot;ValueBorderColor&quot;:false}]"/>
</p:tagLst>
</file>

<file path=ppt/tags/tag1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iHH7MtiAAP13JOZaS6_1741604536&quot;,&quot;DataType&quot;:1,&quot;ImageAutosize&quot;:1,&quot;ZIndexPreserved&quot;:true,&quot;ValueBgColor&quot;:false,&quot;ValueFontColor&quot;:false,&quot;ValueBorderColor&quot;:false}]"/>
</p:tagLst>
</file>

<file path=ppt/tags/tag1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sXJxfhQv5Blj14Qffkp_1741604537&quot;,&quot;DataType&quot;:1,&quot;ImageAutosize&quot;:1,&quot;ZIndexPreserved&quot;:true,&quot;ValueBgColor&quot;:false,&quot;ValueFontColor&quot;:false,&quot;ValueBorderColor&quot;:false}]"/>
</p:tagLst>
</file>

<file path=ppt/tags/tag1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eRduB8jY8bSyt2jpCJ_1741604537&quot;,&quot;DataType&quot;:1,&quot;ImageAutosize&quot;:1,&quot;ZIndexPreserved&quot;:true,&quot;ValueBgColor&quot;:false,&quot;ValueFontColor&quot;:false,&quot;ValueBorderColor&quot;:false}]"/>
</p:tagLst>
</file>

<file path=ppt/tags/tag1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2sLFhkLGT8D8U4unfBS_1741604537&quot;,&quot;DataType&quot;:1,&quot;ImageAutosize&quot;:1,&quot;ZIndexPreserved&quot;:true,&quot;ValueBgColor&quot;:false,&quot;ValueFontColor&quot;:false,&quot;ValueBorderColor&quot;:false}]"/>
</p:tagLst>
</file>

<file path=ppt/tags/tag1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5OmPJWkyvX74ufsvUjO_1741604537&quot;,&quot;DataType&quot;:1,&quot;ImageAutosize&quot;:1,&quot;ZIndexPreserved&quot;:true,&quot;ValueBgColor&quot;:false,&quot;ValueFontColor&quot;:false,&quot;ValueBorderColor&quot;:false}]"/>
</p:tagLst>
</file>

<file path=ppt/tags/tag1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bFx6NJ2X8aqXY0eGVL1_1741604537&quot;,&quot;DataType&quot;:1,&quot;ImageAutosize&quot;:1,&quot;ZIndexPreserved&quot;:true,&quot;ValueBgColor&quot;:false,&quot;ValueFontColor&quot;:false,&quot;ValueBorderColor&quot;:false}]"/>
</p:tagLst>
</file>

<file path=ppt/tags/tag1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1QyB2qncjqHyezUMO6_1741604537&quot;,&quot;DataType&quot;:1,&quot;ImageAutosize&quot;:1,&quot;ZIndexPreserved&quot;:true,&quot;ValueBgColor&quot;:false,&quot;ValueFontColor&quot;:false,&quot;ValueBorderColor&quot;:false}]"/>
</p:tagLst>
</file>

<file path=ppt/tags/tag1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EtWRvXGVyZ4mJw91rGS_1741604537&quot;,&quot;DataType&quot;:1,&quot;ImageAutosize&quot;:1,&quot;ZIndexPreserved&quot;:true,&quot;ValueBgColor&quot;:false,&quot;ValueFontColor&quot;:false,&quot;ValueBorderColor&quot;:false}]"/>
</p:tagLst>
</file>

<file path=ppt/tags/tag1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zklWoQXvBzRDGbJ0Vsa_1741604538&quot;,&quot;DataType&quot;:1,&quot;ImageAutosize&quot;:1,&quot;ZIndexPreserved&quot;:true,&quot;ValueBgColor&quot;:false,&quot;ValueFontColor&quot;:false,&quot;ValueBorderColor&quot;:false}]"/>
</p:tagLst>
</file>

<file path=ppt/tags/tag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0zKPLGLYANhTsWCU7j_1741604502&quot;,&quot;DataType&quot;:1,&quot;ImageAutosize&quot;:1,&quot;ZIndexPreserved&quot;:true,&quot;ValueBgColor&quot;:false,&quot;ValueFontColor&quot;:false,&quot;ValueBorderColor&quot;:false}]"/>
</p:tagLst>
</file>

<file path=ppt/tags/tag1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1e1PeHEzaOOj5oa3OJ_1741604538&quot;,&quot;DataType&quot;:1,&quot;ImageAutosize&quot;:1,&quot;ZIndexPreserved&quot;:true,&quot;ValueBgColor&quot;:false,&quot;ValueFontColor&quot;:false,&quot;ValueBorderColor&quot;:false}]"/>
</p:tagLst>
</file>

<file path=ppt/tags/tag1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8Wc3gzRldmtpxvLSnGv_1741604538&quot;,&quot;DataType&quot;:1,&quot;ImageAutosize&quot;:1,&quot;ZIndexPreserved&quot;:true,&quot;ValueBgColor&quot;:false,&quot;ValueFontColor&quot;:false,&quot;ValueBorderColor&quot;:false}]"/>
</p:tagLst>
</file>

<file path=ppt/tags/tag1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die0GA7xA6SO9RXzk5_1741604538&quot;,&quot;DataType&quot;:1,&quot;ImageAutosize&quot;:1,&quot;ZIndexPreserved&quot;:true,&quot;ValueBgColor&quot;:false,&quot;ValueFontColor&quot;:false,&quot;ValueBorderColor&quot;:false}]"/>
</p:tagLst>
</file>

<file path=ppt/tags/tag1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O7lALmJtGnqR5GJq79C_1741604538&quot;,&quot;DataType&quot;:1,&quot;ImageAutosize&quot;:1,&quot;ZIndexPreserved&quot;:true,&quot;ValueBgColor&quot;:false,&quot;ValueFontColor&quot;:false,&quot;ValueBorderColor&quot;:false}]"/>
</p:tagLst>
</file>

<file path=ppt/tags/tag1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lfu91qH2nfDPGy8tefp_1741604538&quot;,&quot;DataType&quot;:1,&quot;ImageAutosize&quot;:1,&quot;ZIndexPreserved&quot;:true,&quot;ValueBgColor&quot;:false,&quot;ValueFontColor&quot;:false,&quot;ValueBorderColor&quot;:false}]"/>
</p:tagLst>
</file>

<file path=ppt/tags/tag1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DewPplTcXH7Z8GxvO7X_1741604538&quot;,&quot;DataType&quot;:1,&quot;ImageAutosize&quot;:1,&quot;ZIndexPreserved&quot;:true,&quot;ValueBgColor&quot;:false,&quot;ValueFontColor&quot;:false,&quot;ValueBorderColor&quot;:false}]"/>
</p:tagLst>
</file>

<file path=ppt/tags/tag1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SEG1gpHV7cWMhS2OoZ_1741604539&quot;,&quot;DataType&quot;:1,&quot;ImageAutosize&quot;:1,&quot;ZIndexPreserved&quot;:true,&quot;ValueBgColor&quot;:false,&quot;ValueFontColor&quot;:false,&quot;ValueBorderColor&quot;:false}]"/>
</p:tagLst>
</file>

<file path=ppt/tags/tag1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guARaHKlq4hQDORbtUU_1741604539&quot;,&quot;DataType&quot;:1,&quot;ImageAutosize&quot;:1,&quot;ZIndexPreserved&quot;:true,&quot;ValueBgColor&quot;:false,&quot;ValueFontColor&quot;:false,&quot;ValueBorderColor&quot;:false}]"/>
</p:tagLst>
</file>

<file path=ppt/tags/tag1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tH9e1SIORFG4G4dm2a_1741604542&quot;,&quot;DataType&quot;:1,&quot;ImageAutosize&quot;:1,&quot;ZIndexPreserved&quot;:true,&quot;ValueBgColor&quot;:false,&quot;ValueFontColor&quot;:false,&quot;ValueBorderColor&quot;:false}]"/>
</p:tagLst>
</file>

<file path=ppt/tags/tag1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kspzG6kRoieIo4t6fuZ_1741604542&quot;,&quot;DataType&quot;:1,&quot;ImageAutosize&quot;:1,&quot;ZIndexPreserved&quot;:true,&quot;ValueBgColor&quot;:false,&quot;ValueFontColor&quot;:false,&quot;ValueBorderColor&quot;:false}]"/>
</p:tagLst>
</file>

<file path=ppt/tags/tag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6RGPaz6o68zX0flq9x_1741604502&quot;,&quot;DataType&quot;:1,&quot;ImageAutosize&quot;:1,&quot;ZIndexPreserved&quot;:true,&quot;ValueBgColor&quot;:false,&quot;ValueFontColor&quot;:false,&quot;ValueBorderColor&quot;:false}]"/>
</p:tagLst>
</file>

<file path=ppt/tags/tag1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ZrebRXTqFQf4gzse8I3_1741604542&quot;,&quot;DataType&quot;:1,&quot;ImageAutosize&quot;:1,&quot;ZIndexPreserved&quot;:true,&quot;ValueBgColor&quot;:false,&quot;ValueFontColor&quot;:false,&quot;ValueBorderColor&quot;:false}]"/>
</p:tagLst>
</file>

<file path=ppt/tags/tag1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WOgiTdUuiNU2A1zu8AE_1741604542&quot;,&quot;DataType&quot;:1,&quot;ImageAutosize&quot;:1,&quot;ZIndexPreserved&quot;:true,&quot;ValueBgColor&quot;:false,&quot;ValueFontColor&quot;:false,&quot;ValueBorderColor&quot;:false}]"/>
</p:tagLst>
</file>

<file path=ppt/tags/tag1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F4wN4hlnZwJEp0pxjb_1741604542&quot;,&quot;DataType&quot;:1,&quot;ImageAutosize&quot;:1,&quot;ZIndexPreserved&quot;:true,&quot;ValueBgColor&quot;:false,&quot;ValueFontColor&quot;:false,&quot;ValueBorderColor&quot;:false}]"/>
</p:tagLst>
</file>

<file path=ppt/tags/tag1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bnz0fz0ihFafqR1a0FP_1741604542&quot;,&quot;DataType&quot;:1,&quot;ImageAutosize&quot;:1,&quot;ZIndexPreserved&quot;:true,&quot;ValueBgColor&quot;:false,&quot;ValueFontColor&quot;:false,&quot;ValueBorderColor&quot;:false}]"/>
</p:tagLst>
</file>

<file path=ppt/tags/tag1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3pb8imDFGTMZvOf7joM_1741604544&quot;,&quot;DataType&quot;:1,&quot;ImageAutosize&quot;:1,&quot;ZIndexPreserved&quot;:true,&quot;ValueBgColor&quot;:false,&quot;ValueFontColor&quot;:false,&quot;ValueBorderColor&quot;:false}]"/>
</p:tagLst>
</file>

<file path=ppt/tags/tag1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SCONedRntxjp5iozGl_1741604544&quot;,&quot;DataType&quot;:1,&quot;ImageAutosize&quot;:1,&quot;ZIndexPreserved&quot;:true,&quot;ValueBgColor&quot;:false,&quot;ValueFontColor&quot;:false,&quot;ValueBorderColor&quot;:false}]"/>
</p:tagLst>
</file>

<file path=ppt/tags/tag1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ngrPeZtzn1BgvXEU26_1741604544&quot;,&quot;DataType&quot;:1,&quot;ImageAutosize&quot;:1,&quot;ZIndexPreserved&quot;:true,&quot;ValueBgColor&quot;:false,&quot;ValueFontColor&quot;:false,&quot;ValueBorderColor&quot;:false}]"/>
</p:tagLst>
</file>

<file path=ppt/tags/tag1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lMGmrLKNklBDMdKeXzD_1741604544&quot;,&quot;DataType&quot;:1,&quot;ImageAutosize&quot;:1,&quot;ZIndexPreserved&quot;:true,&quot;ValueBgColor&quot;:false,&quot;ValueFontColor&quot;:false,&quot;ValueBorderColor&quot;:false}]"/>
</p:tagLst>
</file>

<file path=ppt/tags/tag1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LgoyW8D3RW3CRPNZ8V_1741604545&quot;,&quot;DataType&quot;:1,&quot;ImageAutosize&quot;:1,&quot;ZIndexPreserved&quot;:true,&quot;ValueBgColor&quot;:false,&quot;ValueFontColor&quot;:false,&quot;ValueBorderColor&quot;:false}]"/>
</p:tagLst>
</file>

<file path=ppt/tags/tag1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OEx2uLmTuFHx7EToLux_1741604545&quot;,&quot;DataType&quot;:1,&quot;ImageAutosize&quot;:1,&quot;ZIndexPreserved&quot;:true,&quot;ValueBgColor&quot;:false,&quot;ValueFontColor&quot;:false,&quot;ValueBorderColor&quot;:false}]"/>
</p:tagLst>
</file>

<file path=ppt/tags/tag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l4tmzFctsXLu9sSJB90_1741604502&quot;,&quot;DataType&quot;:1,&quot;ImageAutosize&quot;:1,&quot;ZIndexPreserved&quot;:true,&quot;ValueBgColor&quot;:false,&quot;ValueFontColor&quot;:false,&quot;ValueBorderColor&quot;:false}]"/>
</p:tagLst>
</file>

<file path=ppt/tags/tag1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dBtXTOzNcEYRHfkVk9X_1741604545&quot;,&quot;DataType&quot;:1,&quot;ImageAutosize&quot;:1,&quot;ZIndexPreserved&quot;:true,&quot;ValueBgColor&quot;:false,&quot;ValueFontColor&quot;:false,&quot;ValueBorderColor&quot;:false}]"/>
</p:tagLst>
</file>

<file path=ppt/tags/tag1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7cpXNmAwQvekWRN8lll_1741604545&quot;,&quot;DataType&quot;:1,&quot;ImageAutosize&quot;:1,&quot;ZIndexPreserved&quot;:true,&quot;ValueBgColor&quot;:false,&quot;ValueFontColor&quot;:false,&quot;ValueBorderColor&quot;:false}]"/>
</p:tagLst>
</file>

<file path=ppt/tags/tag1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OuZ3fzlPtBubRbWimUu_1741604545&quot;,&quot;DataType&quot;:1,&quot;ImageAutosize&quot;:1,&quot;ZIndexPreserved&quot;:true,&quot;ValueBgColor&quot;:false,&quot;ValueFontColor&quot;:false,&quot;ValueBorderColor&quot;:false}]"/>
</p:tagLst>
</file>

<file path=ppt/tags/tag1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hi6tY73NEBzIFfvqM5T_1741604547&quot;,&quot;DataType&quot;:1,&quot;ImageAutosize&quot;:1,&quot;ZIndexPreserved&quot;:true,&quot;ValueBgColor&quot;:false,&quot;ValueFontColor&quot;:false,&quot;ValueBorderColor&quot;:false}]"/>
</p:tagLst>
</file>

<file path=ppt/tags/tag1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WqP0Ae9fhRm2S78TDu_1741604547&quot;,&quot;DataType&quot;:1,&quot;ImageAutosize&quot;:1,&quot;ZIndexPreserved&quot;:true,&quot;ValueBgColor&quot;:false,&quot;ValueFontColor&quot;:false,&quot;ValueBorderColor&quot;:false}]"/>
</p:tagLst>
</file>

<file path=ppt/tags/tag1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IQMGczKfQQk1eJwU31B_1741604547&quot;,&quot;DataType&quot;:1,&quot;ImageAutosize&quot;:1,&quot;ZIndexPreserved&quot;:true,&quot;ValueBgColor&quot;:false,&quot;ValueFontColor&quot;:false,&quot;ValueBorderColor&quot;:false}]"/>
</p:tagLst>
</file>

<file path=ppt/tags/tag1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ncGIKEDqW5ymEdlR6H_1741604547&quot;,&quot;DataType&quot;:1,&quot;ImageAutosize&quot;:1,&quot;ZIndexPreserved&quot;:true,&quot;ValueBgColor&quot;:false,&quot;ValueFontColor&quot;:false,&quot;ValueBorderColor&quot;:false}]"/>
</p:tagLst>
</file>

<file path=ppt/tags/tag1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3FFuDFXE8sNO36BNz1E_1741604547&quot;,&quot;DataType&quot;:1,&quot;ImageAutosize&quot;:1,&quot;ZIndexPreserved&quot;:true,&quot;ValueBgColor&quot;:false,&quot;ValueFontColor&quot;:false,&quot;ValueBorderColor&quot;:false}]"/>
</p:tagLst>
</file>

<file path=ppt/tags/tag1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Xm75Y4LdTrBtPcPiM3_1741604547&quot;,&quot;DataType&quot;:1,&quot;ImageAutosize&quot;:1,&quot;ZIndexPreserved&quot;:true,&quot;ValueBgColor&quot;:false,&quot;ValueFontColor&quot;:false,&quot;ValueBorderColor&quot;:false}]"/>
</p:tagLst>
</file>

<file path=ppt/tags/tag1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9HwFnZ1HL9HemjSjpUJ_1741604549&quot;,&quot;DataType&quot;:1,&quot;ImageAutosize&quot;:1,&quot;ZIndexPreserved&quot;:true,&quot;ValueBgColor&quot;:false,&quot;ValueFontColor&quot;:false,&quot;ValueBorderColor&quot;:false}]"/>
</p:tagLst>
</file>

<file path=ppt/tags/tag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2TPJlNcrKKIuEk9rfzQ_1741604503&quot;,&quot;DataType&quot;:1,&quot;ImageAutosize&quot;:1,&quot;ZIndexPreserved&quot;:true,&quot;ValueBgColor&quot;:false,&quot;ValueFontColor&quot;:false,&quot;ValueBorderColor&quot;:false}]"/>
</p:tagLst>
</file>

<file path=ppt/tags/tag1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KexIwLmelggjte8uBhz_1741604549&quot;,&quot;DataType&quot;:1,&quot;ImageAutosize&quot;:1,&quot;ZIndexPreserved&quot;:true,&quot;ValueBgColor&quot;:false,&quot;ValueFontColor&quot;:false,&quot;ValueBorderColor&quot;:false}]"/>
</p:tagLst>
</file>

<file path=ppt/tags/tag1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9UkKrGljCGP4mSr1Pv_1741604550&quot;,&quot;DataType&quot;:1,&quot;ImageAutosize&quot;:1,&quot;ZIndexPreserved&quot;:true,&quot;ValueBgColor&quot;:false,&quot;ValueFontColor&quot;:false,&quot;ValueBorderColor&quot;:false}]"/>
</p:tagLst>
</file>

<file path=ppt/tags/tag1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XO9dVuGBhN0iL2erBQ_1741604550&quot;,&quot;DataType&quot;:1,&quot;ImageAutosize&quot;:1,&quot;ZIndexPreserved&quot;:true,&quot;ValueBgColor&quot;:false,&quot;ValueFontColor&quot;:false,&quot;ValueBorderColor&quot;:false}]"/>
</p:tagLst>
</file>

<file path=ppt/tags/tag1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mFwFXOzPTLATSTcqETu_1741604550&quot;,&quot;DataType&quot;:1,&quot;ImageAutosize&quot;:1,&quot;ZIndexPreserved&quot;:true,&quot;ValueBgColor&quot;:false,&quot;ValueFontColor&quot;:false,&quot;ValueBorderColor&quot;:false}]"/>
</p:tagLst>
</file>

<file path=ppt/tags/tag1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ABinDbbf5wFW9YYf1yf_1741604550&quot;,&quot;DataType&quot;:1,&quot;ImageAutosize&quot;:1,&quot;ZIndexPreserved&quot;:true,&quot;ValueBgColor&quot;:false,&quot;ValueFontColor&quot;:false,&quot;ValueBorderColor&quot;:false}]"/>
</p:tagLst>
</file>

<file path=ppt/tags/tag1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Db7ISEv6EkkxdjRsbO7_1741604550&quot;,&quot;DataType&quot;:1,&quot;ImageAutosize&quot;:1,&quot;ZIndexPreserved&quot;:true,&quot;ValueBgColor&quot;:false,&quot;ValueFontColor&quot;:false,&quot;ValueBorderColor&quot;:false}]"/>
</p:tagLst>
</file>

<file path=ppt/tags/tag1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GsO8vVakk7RhUxPgTv_1741604550&quot;,&quot;DataType&quot;:1,&quot;ImageAutosize&quot;:1,&quot;ZIndexPreserved&quot;:true,&quot;ValueBgColor&quot;:false,&quot;ValueFontColor&quot;:false,&quot;ValueBorderColor&quot;:false}]"/>
</p:tagLst>
</file>

<file path=ppt/tags/tag1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PL3jkLdY2Y2ydlRSGbx_1741604551&quot;,&quot;DataType&quot;:1,&quot;ImageAutosize&quot;:1,&quot;ZIndexPreserved&quot;:true,&quot;ValueBgColor&quot;:false,&quot;ValueFontColor&quot;:false,&quot;ValueBorderColor&quot;:false}]"/>
</p:tagLst>
</file>

<file path=ppt/tags/tag1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sQPgryRMFwCQN4q65P_1741604551&quot;,&quot;DataType&quot;:1,&quot;ImageAutosize&quot;:1,&quot;ZIndexPreserved&quot;:true,&quot;ValueBgColor&quot;:false,&quot;ValueFontColor&quot;:false,&quot;ValueBorderColor&quot;:false}]"/>
</p:tagLst>
</file>

<file path=ppt/tags/tag1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6UBFqJB48W2RUqLq1ez_1741604551&quot;,&quot;DataType&quot;:1,&quot;ImageAutosize&quot;:1,&quot;ZIndexPreserved&quot;:true,&quot;ValueBgColor&quot;:false,&quot;ValueFontColor&quot;:false,&quot;ValueBorderColor&quot;:false}]"/>
</p:tagLst>
</file>

<file path=ppt/tags/tag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ypXyFiHWKfhx3lmyorX_1741604501&quot;,&quot;DataType&quot;:1,&quot;ImageAutosize&quot;:1,&quot;ZIndexPreserved&quot;:true,&quot;ValueBgColor&quot;:false,&quot;ValueFontColor&quot;:false,&quot;ValueBorderColor&quot;:false}]"/>
</p:tagLst>
</file>

<file path=ppt/tags/tag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0tVRUzAeQfd5NZE2H5Z_1741604503&quot;,&quot;DataType&quot;:1,&quot;ImageAutosize&quot;:1,&quot;ZIndexPreserved&quot;:true,&quot;ValueBgColor&quot;:false,&quot;ValueFontColor&quot;:false,&quot;ValueBorderColor&quot;:false}]"/>
</p:tagLst>
</file>

<file path=ppt/tags/tag2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tHHcT0G2CRtHcfaYvtq_1741604551&quot;,&quot;DataType&quot;:1,&quot;ImageAutosize&quot;:1,&quot;ZIndexPreserved&quot;:true,&quot;ValueBgColor&quot;:false,&quot;ValueFontColor&quot;:false,&quot;ValueBorderColor&quot;:false}]"/>
</p:tagLst>
</file>

<file path=ppt/tags/tag2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Cwy0vDatxvbEpGhops_1741604551&quot;,&quot;DataType&quot;:1,&quot;ImageAutosize&quot;:1,&quot;ZIndexPreserved&quot;:true,&quot;ValueBgColor&quot;:false,&quot;ValueFontColor&quot;:false,&quot;ValueBorderColor&quot;:false}]"/>
</p:tagLst>
</file>

<file path=ppt/tags/tag2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9z8BV7P1jCjwlOunN3V_1741604551&quot;,&quot;DataType&quot;:1,&quot;ImageAutosize&quot;:1,&quot;ZIndexPreserved&quot;:true,&quot;ValueBgColor&quot;:false,&quot;ValueFontColor&quot;:false,&quot;ValueBorderColor&quot;:false}]"/>
</p:tagLst>
</file>

<file path=ppt/tags/tag2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MOQJdrZ9X6U70fPEod_1741604551&quot;,&quot;DataType&quot;:1,&quot;ImageAutosize&quot;:1,&quot;ZIndexPreserved&quot;:true,&quot;ValueBgColor&quot;:false,&quot;ValueFontColor&quot;:false,&quot;ValueBorderColor&quot;:false}]"/>
</p:tagLst>
</file>

<file path=ppt/tags/tag2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Qtx3hEiOVQ1Am9PUuq9_1741604553&quot;,&quot;DataType&quot;:1,&quot;ImageAutosize&quot;:1,&quot;ZIndexPreserved&quot;:true,&quot;ValueBgColor&quot;:false,&quot;ValueFontColor&quot;:false,&quot;ValueBorderColor&quot;:false}]"/>
</p:tagLst>
</file>

<file path=ppt/tags/tag2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bMY2npwynMxXBoBXwr_1741604554&quot;,&quot;DataType&quot;:1,&quot;ImageAutosize&quot;:1,&quot;ZIndexPreserved&quot;:true,&quot;ValueBgColor&quot;:false,&quot;ValueFontColor&quot;:false,&quot;ValueBorderColor&quot;:false}]"/>
</p:tagLst>
</file>

<file path=ppt/tags/tag2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Nqafq8dsnVaeCJCl9ZP_1741604554&quot;,&quot;DataType&quot;:1,&quot;ImageAutosize&quot;:1,&quot;ZIndexPreserved&quot;:true,&quot;ValueBgColor&quot;:false,&quot;ValueFontColor&quot;:false,&quot;ValueBorderColor&quot;:false}]"/>
</p:tagLst>
</file>

<file path=ppt/tags/tag2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3oRpwzZTxOxpEhxf6Eg_1741604554&quot;,&quot;DataType&quot;:1,&quot;ImageAutosize&quot;:1,&quot;ZIndexPreserved&quot;:true,&quot;ValueBgColor&quot;:false,&quot;ValueFontColor&quot;:false,&quot;ValueBorderColor&quot;:false}]"/>
</p:tagLst>
</file>

<file path=ppt/tags/tag2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TpGy0jH5DLsCPeAFuNJ_1741604554&quot;,&quot;DataType&quot;:1,&quot;ImageAutosize&quot;:1,&quot;ZIndexPreserved&quot;:true,&quot;ValueBgColor&quot;:false,&quot;ValueFontColor&quot;:false,&quot;ValueBorderColor&quot;:false}]"/>
</p:tagLst>
</file>

<file path=ppt/tags/tag2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udT42CIBlp6cWo6xnOI_1741604554&quot;,&quot;DataType&quot;:1,&quot;ImageAutosize&quot;:1,&quot;ZIndexPreserved&quot;:true,&quot;ValueBgColor&quot;:false,&quot;ValueFontColor&quot;:false,&quot;ValueBorderColor&quot;:false}]"/>
</p:tagLst>
</file>

<file path=ppt/tags/tag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c0m92pnR8s3CRWmVqmV_1741604503&quot;,&quot;DataType&quot;:1,&quot;ImageAutosize&quot;:1,&quot;ZIndexPreserved&quot;:true,&quot;ValueBgColor&quot;:false,&quot;ValueFontColor&quot;:false,&quot;ValueBorderColor&quot;:false}]"/>
</p:tagLst>
</file>

<file path=ppt/tags/tag2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fJczDdLGAvuWciiOUy_1741604555&quot;,&quot;DataType&quot;:1,&quot;ImageAutosize&quot;:1,&quot;ZIndexPreserved&quot;:true,&quot;ValueBgColor&quot;:false,&quot;ValueFontColor&quot;:false,&quot;ValueBorderColor&quot;:false}]"/>
</p:tagLst>
</file>

<file path=ppt/tags/tag2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cix88ChvBbUztK7qgo_1741604556&quot;,&quot;DataType&quot;:1,&quot;ImageAutosize&quot;:1,&quot;ZIndexPreserved&quot;:true,&quot;ValueBgColor&quot;:false,&quot;ValueFontColor&quot;:false,&quot;ValueBorderColor&quot;:false}]"/>
</p:tagLst>
</file>

<file path=ppt/tags/tag2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ug7ri7Y1LAcc3k5R02_1741604556&quot;,&quot;DataType&quot;:1,&quot;ImageAutosize&quot;:1,&quot;ZIndexPreserved&quot;:true,&quot;ValueBgColor&quot;:false,&quot;ValueFontColor&quot;:false,&quot;ValueBorderColor&quot;:false}]"/>
</p:tagLst>
</file>

<file path=ppt/tags/tag2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jc26fixVnVBTTZTBkgf_1741604556&quot;,&quot;DataType&quot;:1,&quot;ImageAutosize&quot;:1,&quot;ZIndexPreserved&quot;:true,&quot;ValueBgColor&quot;:false,&quot;ValueFontColor&quot;:false,&quot;ValueBorderColor&quot;:false}]"/>
</p:tagLst>
</file>

<file path=ppt/tags/tag2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vom58CBRBOM8iRCz5p_1741604556&quot;,&quot;DataType&quot;:1,&quot;ImageAutosize&quot;:1,&quot;ZIndexPreserved&quot;:true,&quot;ValueBgColor&quot;:false,&quot;ValueFontColor&quot;:false,&quot;ValueBorderColor&quot;:false}]"/>
</p:tagLst>
</file>

<file path=ppt/tags/tag2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L0suPZ9NfI9JR4ZcZJH_1741604556&quot;,&quot;DataType&quot;:1,&quot;ImageAutosize&quot;:1,&quot;ZIndexPreserved&quot;:true,&quot;ValueBgColor&quot;:false,&quot;ValueFontColor&quot;:false,&quot;ValueBorderColor&quot;:false}]"/>
</p:tagLst>
</file>

<file path=ppt/tags/tag2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iuHZN9xaa3kl2bRg064_1741604556&quot;,&quot;DataType&quot;:1,&quot;ImageAutosize&quot;:1,&quot;ZIndexPreserved&quot;:true,&quot;ValueBgColor&quot;:false,&quot;ValueFontColor&quot;:false,&quot;ValueBorderColor&quot;:false}]"/>
</p:tagLst>
</file>

<file path=ppt/tags/tag2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dAyDnKGhka9PVt072k_1741604556&quot;,&quot;DataType&quot;:1,&quot;ImageAutosize&quot;:1,&quot;ZIndexPreserved&quot;:true,&quot;ValueBgColor&quot;:false,&quot;ValueFontColor&quot;:false,&quot;ValueBorderColor&quot;:false}]"/>
</p:tagLst>
</file>

<file path=ppt/tags/tag2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HO9w6f1ITLFRK0uKYKq_1741604556&quot;,&quot;DataType&quot;:1,&quot;ImageAutosize&quot;:1,&quot;ZIndexPreserved&quot;:true,&quot;ValueBgColor&quot;:false,&quot;ValueFontColor&quot;:false,&quot;ValueBorderColor&quot;:false}]"/>
</p:tagLst>
</file>

<file path=ppt/tags/tag2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VPiC9NTHRmyynVGGsxy_1741604556&quot;,&quot;DataType&quot;:1,&quot;ImageAutosize&quot;:1,&quot;ZIndexPreserved&quot;:true,&quot;ValueBgColor&quot;:false,&quot;ValueFontColor&quot;:false,&quot;ValueBorderColor&quot;:false}]"/>
</p:tagLst>
</file>

<file path=ppt/tags/tag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XdjhrYSEkyLFqzQy1BP_1741604503&quot;,&quot;DataType&quot;:1,&quot;ImageAutosize&quot;:1,&quot;ZIndexPreserved&quot;:true,&quot;ValueBgColor&quot;:false,&quot;ValueFontColor&quot;:false,&quot;ValueBorderColor&quot;:false}]"/>
</p:tagLst>
</file>

<file path=ppt/tags/tag2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dtrD1cswl2vTt04ulCq_1741604556&quot;,&quot;DataType&quot;:1,&quot;ImageAutosize&quot;:1,&quot;ZIndexPreserved&quot;:true,&quot;ValueBgColor&quot;:false,&quot;ValueFontColor&quot;:false,&quot;ValueBorderColor&quot;:false}]"/>
</p:tagLst>
</file>

<file path=ppt/tags/tag2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RfN7W0A1uQEcRQq2Ubu_1741604556&quot;,&quot;DataType&quot;:1,&quot;ImageAutosize&quot;:1,&quot;ZIndexPreserved&quot;:true,&quot;ValueBgColor&quot;:false,&quot;ValueFontColor&quot;:false,&quot;ValueBorderColor&quot;:false}]"/>
</p:tagLst>
</file>

<file path=ppt/tags/tag2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9SnxYDIc1Ux3SsCgUo3_1741604557&quot;,&quot;DataType&quot;:1,&quot;ImageAutosize&quot;:1,&quot;ZIndexPreserved&quot;:true,&quot;ValueBgColor&quot;:false,&quot;ValueFontColor&quot;:false,&quot;ValueBorderColor&quot;:false}]"/>
</p:tagLst>
</file>

<file path=ppt/tags/tag2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2vFjn5X4TmXtdMWPnom_1741604558&quot;,&quot;DataType&quot;:1,&quot;ImageAutosize&quot;:1,&quot;ZIndexPreserved&quot;:true,&quot;ValueBgColor&quot;:false,&quot;ValueFontColor&quot;:false,&quot;ValueBorderColor&quot;:false}]"/>
</p:tagLst>
</file>

<file path=ppt/tags/tag2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qSqg2Oxvkoe4bBD5Sc3_1741604559&quot;,&quot;DataType&quot;:1,&quot;ImageAutosize&quot;:1,&quot;ZIndexPreserved&quot;:true,&quot;ValueBgColor&quot;:false,&quot;ValueFontColor&quot;:false,&quot;ValueBorderColor&quot;:false}]"/>
</p:tagLst>
</file>

<file path=ppt/tags/tag2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qJsiSbIjhLG4rii0tqo_1741604559&quot;,&quot;DataType&quot;:1,&quot;ImageAutosize&quot;:1,&quot;ZIndexPreserved&quot;:true,&quot;ValueBgColor&quot;:false,&quot;ValueFontColor&quot;:false,&quot;ValueBorderColor&quot;:false}]"/>
</p:tagLst>
</file>

<file path=ppt/tags/tag2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68C9DsiUMHS4idlIOmz_1741604559&quot;,&quot;DataType&quot;:1,&quot;ImageAutosize&quot;:1,&quot;ZIndexPreserved&quot;:true,&quot;ValueBgColor&quot;:false,&quot;ValueFontColor&quot;:false,&quot;ValueBorderColor&quot;:false}]"/>
</p:tagLst>
</file>

<file path=ppt/tags/tag2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eCvW1M8w4vaKoRi82bI_1741604559&quot;,&quot;DataType&quot;:1,&quot;ImageAutosize&quot;:1,&quot;ZIndexPreserved&quot;:true,&quot;ValueBgColor&quot;:false,&quot;ValueFontColor&quot;:false,&quot;ValueBorderColor&quot;:false}]"/>
</p:tagLst>
</file>

<file path=ppt/tags/tag2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to0VKAp713B8ih251nT_1741604560&quot;,&quot;DataType&quot;:1,&quot;ImageAutosize&quot;:1,&quot;ZIndexPreserved&quot;:true,&quot;ValueBgColor&quot;:false,&quot;ValueFontColor&quot;:false,&quot;ValueBorderColor&quot;:false}]"/>
</p:tagLst>
</file>

<file path=ppt/tags/tag2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ewXQH0oLauHV619rB6b_1741604561&quot;,&quot;DataType&quot;:1,&quot;ImageAutosize&quot;:1,&quot;ZIndexPreserved&quot;:true,&quot;ValueBgColor&quot;:false,&quot;ValueFontColor&quot;:false,&quot;ValueBorderColor&quot;:false}]"/>
</p:tagLst>
</file>

<file path=ppt/tags/tag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7nDZNHMMFJeCvXjGao_1741604503&quot;,&quot;DataType&quot;:1,&quot;ImageAutosize&quot;:1,&quot;ZIndexPreserved&quot;:true,&quot;ValueBgColor&quot;:false,&quot;ValueFontColor&quot;:false,&quot;ValueBorderColor&quot;:false}]"/>
</p:tagLst>
</file>

<file path=ppt/tags/tag2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WpZte87BnbQgRc3vpaX_1741604562&quot;,&quot;DataType&quot;:1,&quot;ImageAutosize&quot;:1,&quot;ZIndexPreserved&quot;:true,&quot;ValueBgColor&quot;:false,&quot;ValueFontColor&quot;:false,&quot;ValueBorderColor&quot;:false}]"/>
</p:tagLst>
</file>

<file path=ppt/tags/tag2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iexJVWg32DSGXcBtCUW_1741604562&quot;,&quot;DataType&quot;:1,&quot;ImageAutosize&quot;:1,&quot;ZIndexPreserved&quot;:true,&quot;ValueBgColor&quot;:false,&quot;ValueFontColor&quot;:false,&quot;ValueBorderColor&quot;:false}]"/>
</p:tagLst>
</file>

<file path=ppt/tags/tag2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L70A5fTYxUwpJK40N72_1741604562&quot;,&quot;DataType&quot;:1,&quot;ImageAutosize&quot;:1,&quot;ZIndexPreserved&quot;:true,&quot;ValueBgColor&quot;:false,&quot;ValueFontColor&quot;:false,&quot;ValueBorderColor&quot;:false}]"/>
</p:tagLst>
</file>

<file path=ppt/tags/tag2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hQkSX6lGpLHeu7nxYtB_1741604563&quot;,&quot;DataType&quot;:1,&quot;ImageAutosize&quot;:1,&quot;ZIndexPreserved&quot;:true,&quot;ValueBgColor&quot;:false,&quot;ValueFontColor&quot;:false,&quot;ValueBorderColor&quot;:false}]"/>
</p:tagLst>
</file>

<file path=ppt/tags/tag2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vdBMAWnVcENYyePZZMd_1741604563&quot;,&quot;DataType&quot;:1,&quot;ImageAutosize&quot;:1,&quot;ZIndexPreserved&quot;:true,&quot;ValueBgColor&quot;:false,&quot;ValueFontColor&quot;:false,&quot;ValueBorderColor&quot;:false}]"/>
</p:tagLst>
</file>

<file path=ppt/tags/tag2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HdxiFThEQpShqwRIvtd_1741604563&quot;,&quot;DataType&quot;:1,&quot;ImageAutosize&quot;:1,&quot;ZIndexPreserved&quot;:true,&quot;ValueBgColor&quot;:false,&quot;ValueFontColor&quot;:false,&quot;ValueBorderColor&quot;:false}]"/>
</p:tagLst>
</file>

<file path=ppt/tags/tag2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wTYqivAychOzDODFgJ5_1741604563&quot;,&quot;DataType&quot;:1,&quot;ImageAutosize&quot;:1,&quot;ZIndexPreserved&quot;:true,&quot;ValueBgColor&quot;:false,&quot;ValueFontColor&quot;:false,&quot;ValueBorderColor&quot;:false}]"/>
</p:tagLst>
</file>

<file path=ppt/tags/tag2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jy3VfPhsdmjmaqsXW7j_1741604563&quot;,&quot;DataType&quot;:1,&quot;ImageAutosize&quot;:1,&quot;ZIndexPreserved&quot;:true,&quot;ValueBgColor&quot;:false,&quot;ValueFontColor&quot;:false,&quot;ValueBorderColor&quot;:false}]"/>
</p:tagLst>
</file>

<file path=ppt/tags/tag2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MqQb37gEYJxrZwkTbwF_1741604564&quot;,&quot;DataType&quot;:1,&quot;ImageAutosize&quot;:1,&quot;ZIndexPreserved&quot;:true,&quot;ValueBgColor&quot;:false,&quot;ValueFontColor&quot;:false,&quot;ValueBorderColor&quot;:false}]"/>
</p:tagLst>
</file>

<file path=ppt/tags/tag2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n7PB8vEbO6ZuXak9h2V_1741604564&quot;,&quot;DataType&quot;:1,&quot;ImageAutosize&quot;:1,&quot;ZIndexPreserved&quot;:true,&quot;ValueBgColor&quot;:false,&quot;ValueFontColor&quot;:false,&quot;ValueBorderColor&quot;:false}]"/>
</p:tagLst>
</file>

<file path=ppt/tags/tag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oatOY1CD7tLc64TFjMw_1741604503&quot;,&quot;DataType&quot;:1,&quot;ImageAutosize&quot;:1,&quot;ZIndexPreserved&quot;:true,&quot;ValueBgColor&quot;:false,&quot;ValueFontColor&quot;:false,&quot;ValueBorderColor&quot;:false}]"/>
</p:tagLst>
</file>

<file path=ppt/tags/tag2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0qNASXo8n4eNGPzKDqM_1741604564&quot;,&quot;DataType&quot;:1,&quot;ImageAutosize&quot;:1,&quot;ZIndexPreserved&quot;:true,&quot;ValueBgColor&quot;:false,&quot;ValueFontColor&quot;:false,&quot;ValueBorderColor&quot;:false}]"/>
</p:tagLst>
</file>

<file path=ppt/tags/tag2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fS5EBaopULLeydRsMc_1741604564&quot;,&quot;DataType&quot;:1,&quot;ImageAutosize&quot;:1,&quot;ZIndexPreserved&quot;:true,&quot;ValueBgColor&quot;:false,&quot;ValueFontColor&quot;:false,&quot;ValueBorderColor&quot;:false}]"/>
</p:tagLst>
</file>

<file path=ppt/tags/tag2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cdgSuUoYo3Z7YAfaHut_1741604564&quot;,&quot;DataType&quot;:1,&quot;ImageAutosize&quot;:1,&quot;ZIndexPreserved&quot;:true,&quot;ValueBgColor&quot;:false,&quot;ValueFontColor&quot;:false,&quot;ValueBorderColor&quot;:false}]"/>
</p:tagLst>
</file>

<file path=ppt/tags/tag2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ypJNtd4DHI1MoZR8aVQ_1741604564&quot;,&quot;DataType&quot;:1,&quot;ImageAutosize&quot;:1,&quot;ZIndexPreserved&quot;:true,&quot;ValueBgColor&quot;:false,&quot;ValueFontColor&quot;:false,&quot;ValueBorderColor&quot;:false}]"/>
</p:tagLst>
</file>

<file path=ppt/tags/tag2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KJwO0cpKliNIZ6sz1E3_1741604566&quot;,&quot;DataType&quot;:1,&quot;ImageAutosize&quot;:1,&quot;ZIndexPreserved&quot;:true,&quot;ValueBgColor&quot;:false,&quot;ValueFontColor&quot;:false,&quot;ValueBorderColor&quot;:false}]"/>
</p:tagLst>
</file>

<file path=ppt/tags/tag2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yqbLdRUygncsvUykwkF_1741604566&quot;,&quot;DataType&quot;:1,&quot;ImageAutosize&quot;:1,&quot;ZIndexPreserved&quot;:true,&quot;ValueBgColor&quot;:false,&quot;ValueFontColor&quot;:false,&quot;ValueBorderColor&quot;:false}]"/>
</p:tagLst>
</file>

<file path=ppt/tags/tag2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40FTF5atmytxdi7vPga_1741604566&quot;,&quot;DataType&quot;:1,&quot;ImageAutosize&quot;:1,&quot;ZIndexPreserved&quot;:true,&quot;ValueBgColor&quot;:false,&quot;ValueFontColor&quot;:false,&quot;ValueBorderColor&quot;:false}]"/>
</p:tagLst>
</file>

<file path=ppt/tags/tag2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EWwvEVEjnXcMkRSq0za_1741604566&quot;,&quot;DataType&quot;:1,&quot;ImageAutosize&quot;:1,&quot;ZIndexPreserved&quot;:true,&quot;ValueBgColor&quot;:false,&quot;ValueFontColor&quot;:false,&quot;ValueBorderColor&quot;:false}]"/>
</p:tagLst>
</file>

<file path=ppt/tags/tag2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SS15hHwfy6KuF2K2Na_1741604568&quot;,&quot;DataType&quot;:1,&quot;ImageAutosize&quot;:1,&quot;ZIndexPreserved&quot;:true,&quot;ValueBgColor&quot;:false,&quot;ValueFontColor&quot;:false,&quot;ValueBorderColor&quot;:false}]"/>
</p:tagLst>
</file>

<file path=ppt/tags/tag2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UEYD72m05gS6dI96JRJ_1741604568&quot;,&quot;DataType&quot;:1,&quot;ImageAutosize&quot;:1,&quot;ZIndexPreserved&quot;:true,&quot;ValueBgColor&quot;:false,&quot;ValueFontColor&quot;:false,&quot;ValueBorderColor&quot;:false}]"/>
</p:tagLst>
</file>

<file path=ppt/tags/tag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IswGb2JZEspJPLx4c0u_1741604503&quot;,&quot;DataType&quot;:1,&quot;ImageAutosize&quot;:1,&quot;ZIndexPreserved&quot;:true,&quot;ValueBgColor&quot;:false,&quot;ValueFontColor&quot;:false,&quot;ValueBorderColor&quot;:false}]"/>
</p:tagLst>
</file>

<file path=ppt/tags/tag2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MGn8He8ZvqNHcSKW9BN_1741604568&quot;,&quot;DataType&quot;:1,&quot;ImageAutosize&quot;:1,&quot;ZIndexPreserved&quot;:true,&quot;ValueBgColor&quot;:false,&quot;ValueFontColor&quot;:false,&quot;ValueBorderColor&quot;:false}]"/>
</p:tagLst>
</file>

<file path=ppt/tags/tag2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N1yqCRmPrp0ePUlz0r_1741604568&quot;,&quot;DataType&quot;:1,&quot;ImageAutosize&quot;:1,&quot;ZIndexPreserved&quot;:true,&quot;ValueBgColor&quot;:false,&quot;ValueFontColor&quot;:false,&quot;ValueBorderColor&quot;:false}]"/>
</p:tagLst>
</file>

<file path=ppt/tags/tag2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kixNGXz03yisVzE7S3t_1741604568&quot;,&quot;DataType&quot;:1,&quot;ImageAutosize&quot;:1,&quot;ZIndexPreserved&quot;:true,&quot;ValueBgColor&quot;:false,&quot;ValueFontColor&quot;:false,&quot;ValueBorderColor&quot;:false}]"/>
</p:tagLst>
</file>

<file path=ppt/tags/tag2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HfkVSA3CEyaCtIW1GgI_1741604568&quot;,&quot;DataType&quot;:1,&quot;ImageAutosize&quot;:1,&quot;ZIndexPreserved&quot;:true,&quot;ValueBgColor&quot;:false,&quot;ValueFontColor&quot;:false,&quot;ValueBorderColor&quot;:false}]"/>
</p:tagLst>
</file>

<file path=ppt/tags/tag2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j46Tp54icVAMkYnDpwG_1741604568&quot;,&quot;DataType&quot;:1,&quot;ImageAutosize&quot;:1,&quot;ZIndexPreserved&quot;:true,&quot;ValueBgColor&quot;:false,&quot;ValueFontColor&quot;:false,&quot;ValueBorderColor&quot;:false}]"/>
</p:tagLst>
</file>

<file path=ppt/tags/tag2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S0RvxciLSscABqXVYYr_1741604569&quot;,&quot;DataType&quot;:1,&quot;ImageAutosize&quot;:1,&quot;ZIndexPreserved&quot;:true,&quot;ValueBgColor&quot;:false,&quot;ValueFontColor&quot;:false,&quot;ValueBorderColor&quot;:false}]"/>
</p:tagLst>
</file>

<file path=ppt/tags/tag2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HSGKlIv1Yja0bpnWkf_1741604569&quot;,&quot;DataType&quot;:1,&quot;ImageAutosize&quot;:1,&quot;ZIndexPreserved&quot;:true,&quot;ValueBgColor&quot;:false,&quot;ValueFontColor&quot;:false,&quot;ValueBorderColor&quot;:false}]"/>
</p:tagLst>
</file>

<file path=ppt/tags/tag2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DuGmlhGOmm9ELEh7Mv_1741604569&quot;,&quot;DataType&quot;:1,&quot;ImageAutosize&quot;:1,&quot;ZIndexPreserved&quot;:true,&quot;ValueBgColor&quot;:false,&quot;ValueFontColor&quot;:false,&quot;ValueBorderColor&quot;:false}]"/>
</p:tagLst>
</file>

<file path=ppt/tags/tag2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jOZMavnlL3rdfPDlfz9_1741604570&quot;,&quot;DataType&quot;:1,&quot;ImageAutosize&quot;:1,&quot;ZIndexPreserved&quot;:true,&quot;ValueBgColor&quot;:false,&quot;ValueFontColor&quot;:false,&quot;ValueBorderColor&quot;:false}]"/>
</p:tagLst>
</file>

<file path=ppt/tags/tag2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b8AI9OZwQxNMvonCw1Y_1741604570&quot;,&quot;DataType&quot;:1,&quot;ImageAutosize&quot;:1,&quot;ZIndexPreserved&quot;:true,&quot;ValueBgColor&quot;:false,&quot;ValueFontColor&quot;:false,&quot;ValueBorderColor&quot;:false}]"/>
</p:tagLst>
</file>

<file path=ppt/tags/tag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4IHmjwLGDco7HDqZ_1741604503&quot;,&quot;DataType&quot;:1,&quot;ImageAutosize&quot;:1,&quot;ZIndexPreserved&quot;:true,&quot;ValueBgColor&quot;:false,&quot;ValueFontColor&quot;:false,&quot;ValueBorderColor&quot;:false}]"/>
</p:tagLst>
</file>

<file path=ppt/tags/tag2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uPjdvuGwbP1scnfc4c3_1741604570&quot;,&quot;DataType&quot;:1,&quot;ImageAutosize&quot;:1,&quot;ZIndexPreserved&quot;:true,&quot;ValueBgColor&quot;:false,&quot;ValueFontColor&quot;:false,&quot;ValueBorderColor&quot;:false}]"/>
</p:tagLst>
</file>

<file path=ppt/tags/tag2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mHnQ1zjUREqEKczXw0W_1741604570&quot;,&quot;DataType&quot;:1,&quot;ImageAutosize&quot;:1,&quot;ZIndexPreserved&quot;:true,&quot;ValueBgColor&quot;:false,&quot;ValueFontColor&quot;:false,&quot;ValueBorderColor&quot;:false}]"/>
</p:tagLst>
</file>

<file path=ppt/tags/tag2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YDtBhT1gDD1rPa4aBLs_1741604570&quot;,&quot;DataType&quot;:1,&quot;ImageAutosize&quot;:1,&quot;ZIndexPreserved&quot;:true,&quot;ValueBgColor&quot;:false,&quot;ValueFontColor&quot;:false,&quot;ValueBorderColor&quot;:false}]"/>
</p:tagLst>
</file>

<file path=ppt/tags/tag2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ASxzSdEeCJLGalt5Ubu_1741604570&quot;,&quot;DataType&quot;:1,&quot;ImageAutosize&quot;:1,&quot;ZIndexPreserved&quot;:true,&quot;ValueBgColor&quot;:false,&quot;ValueFontColor&quot;:false,&quot;ValueBorderColor&quot;:false}]"/>
</p:tagLst>
</file>

<file path=ppt/tags/tag2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kOZlkbeRCD1vqe3YZgz_1741604572&quot;,&quot;DataType&quot;:1,&quot;ImageAutosize&quot;:1,&quot;ZIndexPreserved&quot;:true,&quot;ValueBgColor&quot;:false,&quot;ValueFontColor&quot;:false,&quot;ValueBorderColor&quot;:false}]"/>
</p:tagLst>
</file>

<file path=ppt/tags/tag2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D3y0vPYAD7wj6DygA8n_1741604572&quot;,&quot;DataType&quot;:1,&quot;ImageAutosize&quot;:1,&quot;ZIndexPreserved&quot;:true,&quot;ValueBgColor&quot;:false,&quot;ValueFontColor&quot;:false,&quot;ValueBorderColor&quot;:false}]"/>
</p:tagLst>
</file>

<file path=ppt/tags/tag2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jqQ7J7tw4hnLmovPCHI_1741604572&quot;,&quot;DataType&quot;:1,&quot;ImageAutosize&quot;:1,&quot;ZIndexPreserved&quot;:true,&quot;ValueBgColor&quot;:false,&quot;ValueFontColor&quot;:false,&quot;ValueBorderColor&quot;:false}]"/>
</p:tagLst>
</file>

<file path=ppt/tags/tag2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kmxGUA2vmcnvys24V9O_1741604573&quot;,&quot;DataType&quot;:1,&quot;ImageAutosize&quot;:1,&quot;ZIndexPreserved&quot;:true,&quot;ValueBgColor&quot;:false,&quot;ValueFontColor&quot;:false,&quot;ValueBorderColor&quot;:false}]"/>
</p:tagLst>
</file>

<file path=ppt/tags/tag2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vWFD2tFt2ZhqMuunqvb_1741604573&quot;,&quot;DataType&quot;:1,&quot;ImageAutosize&quot;:1,&quot;ZIndexPreserved&quot;:true,&quot;ValueBgColor&quot;:false,&quot;ValueFontColor&quot;:false,&quot;ValueBorderColor&quot;:false}]"/>
</p:tagLst>
</file>

<file path=ppt/tags/tag2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zxwNQSWahqxPKy8J74z_1741604573&quot;,&quot;DataType&quot;:1,&quot;ImageAutosize&quot;:1,&quot;ZIndexPreserved&quot;:true,&quot;ValueBgColor&quot;:false,&quot;ValueFontColor&quot;:false,&quot;ValueBorderColor&quot;:false}]"/>
</p:tagLst>
</file>

<file path=ppt/tags/tag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M1wjzJ2cSJGf6xytlGJ_1741604503&quot;,&quot;DataType&quot;:1,&quot;ImageAutosize&quot;:1,&quot;ZIndexPreserved&quot;:true,&quot;ValueBgColor&quot;:false,&quot;ValueFontColor&quot;:false,&quot;ValueBorderColor&quot;:false}]"/>
</p:tagLst>
</file>

<file path=ppt/tags/tag2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8hWTykIDNDbTtfZN6ni_1741604573&quot;,&quot;DataType&quot;:1,&quot;ImageAutosize&quot;:1,&quot;ZIndexPreserved&quot;:true,&quot;ValueBgColor&quot;:false,&quot;ValueFontColor&quot;:false,&quot;ValueBorderColor&quot;:false}]"/>
</p:tagLst>
</file>

<file path=ppt/tags/tag2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QoD7oNKggw3AXDnwCZt_1741604573&quot;,&quot;DataType&quot;:1,&quot;ImageAutosize&quot;:1,&quot;ZIndexPreserved&quot;:true,&quot;ValueBgColor&quot;:false,&quot;ValueFontColor&quot;:false,&quot;ValueBorderColor&quot;:false}]"/>
</p:tagLst>
</file>

<file path=ppt/tags/tag2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3yYJ4ouIrkLzOQaLW5d_1741604574&quot;,&quot;DataType&quot;:1,&quot;ImageAutosize&quot;:1,&quot;ZIndexPreserved&quot;:true,&quot;ValueBgColor&quot;:false,&quot;ValueFontColor&quot;:false,&quot;ValueBorderColor&quot;:false}]"/>
</p:tagLst>
</file>

<file path=ppt/tags/tag2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ktUOqZP7COp7B7y9h8c_1741604574&quot;,&quot;DataType&quot;:1,&quot;ImageAutosize&quot;:1,&quot;ZIndexPreserved&quot;:true,&quot;ValueBgColor&quot;:false,&quot;ValueFontColor&quot;:false,&quot;ValueBorderColor&quot;:false}]"/>
</p:tagLst>
</file>

<file path=ppt/tags/tag2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TcNnY0XYjLUFrPhp8PB_1741604574&quot;,&quot;DataType&quot;:1,&quot;ImageAutosize&quot;:1,&quot;ZIndexPreserved&quot;:true,&quot;ValueBgColor&quot;:false,&quot;ValueFontColor&quot;:false,&quot;ValueBorderColor&quot;:false}]"/>
</p:tagLst>
</file>

<file path=ppt/tags/tag2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gRZ017x8KrXYBNN0GZN_1741604574&quot;,&quot;DataType&quot;:1,&quot;ImageAutosize&quot;:1,&quot;ZIndexPreserved&quot;:true,&quot;ValueBgColor&quot;:false,&quot;ValueFontColor&quot;:false,&quot;ValueBorderColor&quot;:false}]"/>
</p:tagLst>
</file>

<file path=ppt/tags/tag2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x2tFFQeJRxLn3CDOvSA_1741604574&quot;,&quot;DataType&quot;:1,&quot;ImageAutosize&quot;:1,&quot;ZIndexPreserved&quot;:true,&quot;ValueBgColor&quot;:false,&quot;ValueFontColor&quot;:false,&quot;ValueBorderColor&quot;:false}]"/>
</p:tagLst>
</file>

<file path=ppt/tags/tag2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kWukVX963D3cEnBqN6g_1741604575&quot;,&quot;DataType&quot;:1,&quot;ImageAutosize&quot;:1,&quot;ZIndexPreserved&quot;:true,&quot;ValueBgColor&quot;:false,&quot;ValueFontColor&quot;:false,&quot;ValueBorderColor&quot;:false}]"/>
</p:tagLst>
</file>

<file path=ppt/tags/tag2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KnWvkP9VubUBKFx3sAt_1741604575&quot;,&quot;DataType&quot;:1,&quot;ImageAutosize&quot;:1,&quot;ZIndexPreserved&quot;:true,&quot;ValueBgColor&quot;:false,&quot;ValueFontColor&quot;:false,&quot;ValueBorderColor&quot;:false}]"/>
</p:tagLst>
</file>

<file path=ppt/tags/tag2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Y9CEKzCyfHcblLS523R_1741604575&quot;,&quot;DataType&quot;:1,&quot;ImageAutosize&quot;:1,&quot;ZIndexPreserved&quot;:true,&quot;ValueBgColor&quot;:false,&quot;ValueFontColor&quot;:false,&quot;ValueBorderColor&quot;:false}]"/>
</p:tagLst>
</file>

<file path=ppt/tags/tag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HRclHwTc40Mr5rQbYw_1741604504&quot;,&quot;DataType&quot;:1,&quot;ImageAutosize&quot;:1,&quot;ZIndexPreserved&quot;:true,&quot;ValueBgColor&quot;:false,&quot;ValueFontColor&quot;:false,&quot;ValueBorderColor&quot;:false}]"/>
</p:tagLst>
</file>

<file path=ppt/tags/tag2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jEaG8kPU6NnpfLMr22_1741604575&quot;,&quot;DataType&quot;:1,&quot;ImageAutosize&quot;:1,&quot;ZIndexPreserved&quot;:true,&quot;ValueBgColor&quot;:false,&quot;ValueFontColor&quot;:false,&quot;ValueBorderColor&quot;:false}]"/>
</p:tagLst>
</file>

<file path=ppt/tags/tag2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gpUmmODMzUGNPWs8Up6_1741604575&quot;,&quot;DataType&quot;:1,&quot;ImageAutosize&quot;:1,&quot;ZIndexPreserved&quot;:true,&quot;ValueBgColor&quot;:false,&quot;ValueFontColor&quot;:false,&quot;ValueBorderColor&quot;:false}]"/>
</p:tagLst>
</file>

<file path=ppt/tags/tag2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TyjDdkIVSDysjOTamsB_1741604575&quot;,&quot;DataType&quot;:1,&quot;ImageAutosize&quot;:1,&quot;ZIndexPreserved&quot;:true,&quot;ValueBgColor&quot;:false,&quot;ValueFontColor&quot;:false,&quot;ValueBorderColor&quot;:false}]"/>
</p:tagLst>
</file>

<file path=ppt/tags/tag2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A89FNY7HMoux3SidFeo_1741604576&quot;,&quot;DataType&quot;:1,&quot;ImageAutosize&quot;:1,&quot;ZIndexPreserved&quot;:true,&quot;ValueBgColor&quot;:false,&quot;ValueFontColor&quot;:false,&quot;ValueBorderColor&quot;:false}]"/>
</p:tagLst>
</file>

<file path=ppt/tags/tag2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0fG0f4AGt2zqTKTDRj6_1741604576&quot;,&quot;DataType&quot;:1,&quot;ImageAutosize&quot;:1,&quot;ZIndexPreserved&quot;:true,&quot;ValueBgColor&quot;:false,&quot;ValueFontColor&quot;:false,&quot;ValueBorderColor&quot;:false}]"/>
</p:tagLst>
</file>

<file path=ppt/tags/tag2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hFtXl2hLZgPgvsdJIAs_1741604576&quot;,&quot;DataType&quot;:1,&quot;ImageAutosize&quot;:1,&quot;ZIndexPreserved&quot;:true,&quot;ValueBgColor&quot;:false,&quot;ValueFontColor&quot;:false,&quot;ValueBorderColor&quot;:false}]"/>
</p:tagLst>
</file>

<file path=ppt/tags/tag2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8AzTOnQhTKHSh1OhOJ_1741604576&quot;,&quot;DataType&quot;:1,&quot;ImageAutosize&quot;:1,&quot;ZIndexPreserved&quot;:true,&quot;ValueBgColor&quot;:false,&quot;ValueFontColor&quot;:false,&quot;ValueBorderColor&quot;:false}]"/>
</p:tagLst>
</file>

<file path=ppt/tags/tag2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OdmCqdZWPfs4nnwYiU_1741604576&quot;,&quot;DataType&quot;:1,&quot;ImageAutosize&quot;:1,&quot;ZIndexPreserved&quot;:true,&quot;ValueBgColor&quot;:false,&quot;ValueFontColor&quot;:false,&quot;ValueBorderColor&quot;:false}]"/>
</p:tagLst>
</file>

<file path=ppt/tags/tag2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QIPYt4S4YvvYcNZeH1_1741604576&quot;,&quot;DataType&quot;:1,&quot;ImageAutosize&quot;:1,&quot;ZIndexPreserved&quot;:true,&quot;ValueBgColor&quot;:false,&quot;ValueFontColor&quot;:false,&quot;ValueBorderColor&quot;:false}]"/>
</p:tagLst>
</file>

<file path=ppt/tags/tag2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zDFHfJRced0Cp8lYqZc_1741604579&quot;,&quot;DataType&quot;:1,&quot;ImageAutosize&quot;:1,&quot;ZIndexPreserved&quot;:true,&quot;ValueBgColor&quot;:false,&quot;ValueFontColor&quot;:false,&quot;ValueBorderColor&quot;:false}]"/>
</p:tagLst>
</file>

<file path=ppt/tags/tag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14ENu4V1KCNUjN5srwi_1741604504&quot;,&quot;DataType&quot;:1,&quot;ImageAutosize&quot;:1,&quot;ZIndexPreserved&quot;:true,&quot;ValueBgColor&quot;:false,&quot;ValueFontColor&quot;:false,&quot;ValueBorderColor&quot;:false}]"/>
</p:tagLst>
</file>

<file path=ppt/tags/tag2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48B1Fn2JLSb7WvG4Z9_1741604579&quot;,&quot;DataType&quot;:1,&quot;ImageAutosize&quot;:1,&quot;ZIndexPreserved&quot;:true,&quot;ValueBgColor&quot;:false,&quot;ValueFontColor&quot;:false,&quot;ValueBorderColor&quot;:false}]"/>
</p:tagLst>
</file>

<file path=ppt/tags/tag2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QZJDqZTNVbmtPBEgRjI_1741604580&quot;,&quot;DataType&quot;:1,&quot;ImageAutosize&quot;:1,&quot;ZIndexPreserved&quot;:true,&quot;ValueBgColor&quot;:false,&quot;ValueFontColor&quot;:false,&quot;ValueBorderColor&quot;:false}]"/>
</p:tagLst>
</file>

<file path=ppt/tags/tag292.xml><?xml version="1.0" encoding="utf-8"?>
<p:tagLst xmlns:a="http://schemas.openxmlformats.org/drawingml/2006/main" xmlns:r="http://schemas.openxmlformats.org/officeDocument/2006/relationships" xmlns:p="http://schemas.openxmlformats.org/presentationml/2006/main">
  <p:tag name="ATMTEMSEXCEL" val=""/>
</p:tagLst>
</file>

<file path=ppt/tags/tag2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91r5oAlquXYaR7cBaRf_1741604580&quot;,&quot;DataType&quot;:1,&quot;ImageAutosize&quot;:1,&quot;ZIndexPreserved&quot;:true,&quot;ValueBgColor&quot;:false,&quot;ValueFontColor&quot;:false,&quot;ValueBorderColor&quot;:false}]"/>
</p:tagLst>
</file>

<file path=ppt/tags/tag2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vwxsy2aAgXyYGvQzUvL_1741604582&quot;,&quot;DataType&quot;:1,&quot;ImageAutosize&quot;:1,&quot;ZIndexPreserved&quot;:true,&quot;ValueBgColor&quot;:false,&quot;ValueFontColor&quot;:false,&quot;ValueBorderColor&quot;:false}]"/>
</p:tagLst>
</file>

<file path=ppt/tags/tag2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GUIrTD4EVTfe5knweuw_1741604582&quot;,&quot;DataType&quot;:1,&quot;ImageAutosize&quot;:1,&quot;ZIndexPreserved&quot;:true,&quot;ValueBgColor&quot;:false,&quot;ValueFontColor&quot;:false,&quot;ValueBorderColor&quot;:false}]"/>
</p:tagLst>
</file>

<file path=ppt/tags/tag2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UMd7zvnbW14LFCxm6N9_1741604582&quot;,&quot;DataType&quot;:1,&quot;ImageAutosize&quot;:1,&quot;ZIndexPreserved&quot;:true,&quot;ValueBgColor&quot;:false,&quot;ValueFontColor&quot;:false,&quot;ValueBorderColor&quot;:false}]"/>
</p:tagLst>
</file>

<file path=ppt/tags/tag2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aZLXZPtf0ufHNDHnjft_1741604582&quot;,&quot;DataType&quot;:1,&quot;ImageAutosize&quot;:1,&quot;ZIndexPreserved&quot;:true,&quot;ValueBgColor&quot;:false,&quot;ValueFontColor&quot;:false,&quot;ValueBorderColor&quot;:false}]"/>
</p:tagLst>
</file>

<file path=ppt/tags/tag2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iLAqiuPPmL8TcTyAhoz_1741604582&quot;,&quot;DataType&quot;:1,&quot;ImageAutosize&quot;:1,&quot;ZIndexPreserved&quot;:true,&quot;ValueBgColor&quot;:false,&quot;ValueFontColor&quot;:false,&quot;ValueBorderColor&quot;:false}]"/>
</p:tagLst>
</file>

<file path=ppt/tags/tag2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CLcNgObEsw7YL7RgxLI_1741604582&quot;,&quot;DataType&quot;:1,&quot;ImageAutosize&quot;:1,&quot;ZIndexPreserved&quot;:true,&quot;ValueBgColor&quot;:false,&quot;ValueFontColor&quot;:false,&quot;ValueBorderColor&quot;:false}]"/>
</p:tagLst>
</file>

<file path=ppt/tags/tag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TuH9JuaW8lAjSJ7I1Ce_1741604501&quot;,&quot;DataType&quot;:1,&quot;ImageAutosize&quot;:1,&quot;ZIndexPreserved&quot;:true,&quot;ValueBgColor&quot;:false,&quot;ValueFontColor&quot;:false,&quot;ValueBorderColor&quot;:false}]"/>
</p:tagLst>
</file>

<file path=ppt/tags/tag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2rrjzqWxmEhDuneekyC_1741604504&quot;,&quot;DataType&quot;:1,&quot;ImageAutosize&quot;:1,&quot;ZIndexPreserved&quot;:true,&quot;ValueBgColor&quot;:false,&quot;ValueFontColor&quot;:false,&quot;ValueBorderColor&quot;:false}]"/>
</p:tagLst>
</file>

<file path=ppt/tags/tag3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bs7QgoFoZ7h1S4wSmm_1741604582&quot;,&quot;DataType&quot;:1,&quot;ImageAutosize&quot;:1,&quot;ZIndexPreserved&quot;:true,&quot;ValueBgColor&quot;:false,&quot;ValueFontColor&quot;:false,&quot;ValueBorderColor&quot;:false}]"/>
</p:tagLst>
</file>

<file path=ppt/tags/tag3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w91xUSGDX5gTRbq2PPJ_1741604583&quot;,&quot;DataType&quot;:1,&quot;ImageAutosize&quot;:1,&quot;ZIndexPreserved&quot;:true,&quot;ValueBgColor&quot;:false,&quot;ValueFontColor&quot;:false,&quot;ValueBorderColor&quot;:false}]"/>
</p:tagLst>
</file>

<file path=ppt/tags/tag3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PLGGxKLzpDRJD5K8Obn_1741604583&quot;,&quot;DataType&quot;:1,&quot;ImageAutosize&quot;:1,&quot;ZIndexPreserved&quot;:true,&quot;ValueBgColor&quot;:false,&quot;ValueFontColor&quot;:false,&quot;ValueBorderColor&quot;:false}]"/>
</p:tagLst>
</file>

<file path=ppt/tags/tag3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r1uIzl5iARo7G8zFfGT_1741604583&quot;,&quot;DataType&quot;:1,&quot;ImageAutosize&quot;:1,&quot;ZIndexPreserved&quot;:true,&quot;ValueBgColor&quot;:false,&quot;ValueFontColor&quot;:false,&quot;ValueBorderColor&quot;:false}]"/>
</p:tagLst>
</file>

<file path=ppt/tags/tag3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SP1wnROPnarrOykwiUm_1741604585&quot;,&quot;DataType&quot;:1,&quot;ImageAutosize&quot;:1,&quot;ZIndexPreserved&quot;:true,&quot;ValueBgColor&quot;:false,&quot;ValueFontColor&quot;:false,&quot;ValueBorderColor&quot;:false}]"/>
</p:tagLst>
</file>

<file path=ppt/tags/tag3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0Orpc91FOocC0c4306F_1741604585&quot;,&quot;DataType&quot;:1,&quot;ImageAutosize&quot;:1,&quot;ZIndexPreserved&quot;:true,&quot;ValueBgColor&quot;:false,&quot;ValueFontColor&quot;:false,&quot;ValueBorderColor&quot;:false}]"/>
</p:tagLst>
</file>

<file path=ppt/tags/tag3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mG8O1iUD9ilIIrK0DPX_1741604585&quot;,&quot;DataType&quot;:1,&quot;ImageAutosize&quot;:1,&quot;ZIndexPreserved&quot;:true,&quot;ValueBgColor&quot;:false,&quot;ValueFontColor&quot;:false,&quot;ValueBorderColor&quot;:false}]"/>
</p:tagLst>
</file>

<file path=ppt/tags/tag3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W5B1GemHReFMWP9RY5n_1741604585&quot;,&quot;DataType&quot;:1,&quot;ImageAutosize&quot;:1,&quot;ZIndexPreserved&quot;:true,&quot;ValueBgColor&quot;:false,&quot;ValueFontColor&quot;:false,&quot;ValueBorderColor&quot;:false}]"/>
</p:tagLst>
</file>

<file path=ppt/tags/tag3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vqh4O9Rj69Q8l3N985S_1741604585&quot;,&quot;DataType&quot;:1,&quot;ImageAutosize&quot;:1,&quot;ZIndexPreserved&quot;:true,&quot;ValueBgColor&quot;:false,&quot;ValueFontColor&quot;:false,&quot;ValueBorderColor&quot;:false}]"/>
</p:tagLst>
</file>

<file path=ppt/tags/tag3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3OMlzdNd2xTp9pO72m_1741604586&quot;,&quot;DataType&quot;:1,&quot;ImageAutosize&quot;:1,&quot;ZIndexPreserved&quot;:true,&quot;ValueBgColor&quot;:false,&quot;ValueFontColor&quot;:false,&quot;ValueBorderColor&quot;:false}]"/>
</p:tagLst>
</file>

<file path=ppt/tags/tag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nqXqNQujU6VVhcQMbg5_1741604506&quot;,&quot;DataType&quot;:1,&quot;ImageAutosize&quot;:1,&quot;ZIndexPreserved&quot;:true,&quot;ValueBgColor&quot;:false,&quot;ValueFontColor&quot;:false,&quot;ValueBorderColor&quot;:false}]"/>
</p:tagLst>
</file>

<file path=ppt/tags/tag3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2jwGcuY2lbUMMcVAFxa_1741604586&quot;,&quot;DataType&quot;:1,&quot;ImageAutosize&quot;:1,&quot;ZIndexPreserved&quot;:true,&quot;ValueBgColor&quot;:false,&quot;ValueFontColor&quot;:false,&quot;ValueBorderColor&quot;:false}]"/>
</p:tagLst>
</file>

<file path=ppt/tags/tag3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KcnyBShQTjBt2v5y67d_1741604586&quot;,&quot;DataType&quot;:1,&quot;ImageAutosize&quot;:1,&quot;ZIndexPreserved&quot;:true,&quot;ValueBgColor&quot;:false,&quot;ValueFontColor&quot;:false,&quot;ValueBorderColor&quot;:false}]"/>
</p:tagLst>
</file>

<file path=ppt/tags/tag3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4q4iO4m687FUrh6nvwV_1741604587&quot;,&quot;DataType&quot;:1,&quot;ImageAutosize&quot;:1,&quot;ZIndexPreserved&quot;:true,&quot;ValueBgColor&quot;:false,&quot;ValueFontColor&quot;:false,&quot;ValueBorderColor&quot;:false}]"/>
</p:tagLst>
</file>

<file path=ppt/tags/tag3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FCh9iS1BjOjL3XUqxUF_1741604587&quot;,&quot;DataType&quot;:1,&quot;ImageAutosize&quot;:1,&quot;ZIndexPreserved&quot;:true,&quot;ValueBgColor&quot;:false,&quot;ValueFontColor&quot;:false,&quot;ValueBorderColor&quot;:false}]"/>
</p:tagLst>
</file>

<file path=ppt/tags/tag3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9gykJWuPFsffLjTdxud_1741604587&quot;,&quot;DataType&quot;:1,&quot;ImageAutosize&quot;:1,&quot;ZIndexPreserved&quot;:true,&quot;ValueBgColor&quot;:false,&quot;ValueFontColor&quot;:false,&quot;ValueBorderColor&quot;:false}]"/>
</p:tagLst>
</file>

<file path=ppt/tags/tag3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9bg6TvSjyri3kiUqWuU_1741604588&quot;,&quot;DataType&quot;:1,&quot;ImageAutosize&quot;:1,&quot;ZIndexPreserved&quot;:true,&quot;ValueBgColor&quot;:false,&quot;ValueFontColor&quot;:false,&quot;ValueBorderColor&quot;:false}]"/>
</p:tagLst>
</file>

<file path=ppt/tags/tag3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skENFxVpywTBYvByOEd_1741604588&quot;,&quot;DataType&quot;:1,&quot;ImageAutosize&quot;:1,&quot;ZIndexPreserved&quot;:true,&quot;ValueBgColor&quot;:false,&quot;ValueFontColor&quot;:false,&quot;ValueBorderColor&quot;:false}]"/>
</p:tagLst>
</file>

<file path=ppt/tags/tag3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wu5riWb8RLFDRukOusQ_1741604588&quot;,&quot;DataType&quot;:1,&quot;ImageAutosize&quot;:1,&quot;ZIndexPreserved&quot;:true,&quot;ValueBgColor&quot;:false,&quot;ValueFontColor&quot;:false,&quot;ValueBorderColor&quot;:false}]"/>
</p:tagLst>
</file>

<file path=ppt/tags/tag3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1eiMOZDD5auSynohpNr_1741604588&quot;,&quot;DataType&quot;:1,&quot;ImageAutosize&quot;:1,&quot;ZIndexPreserved&quot;:true,&quot;ValueBgColor&quot;:false,&quot;ValueFontColor&quot;:false,&quot;ValueBorderColor&quot;:false}]"/>
</p:tagLst>
</file>

<file path=ppt/tags/tag3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bvjyOB2V3aol1nqMxVE_1741604588&quot;,&quot;DataType&quot;:1,&quot;ImageAutosize&quot;:1,&quot;ZIndexPreserved&quot;:true,&quot;ValueBgColor&quot;:false,&quot;ValueFontColor&quot;:false,&quot;ValueBorderColor&quot;:false}]"/>
</p:tagLst>
</file>

<file path=ppt/tags/tag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esAn9BOLeKZlZnQaCkI_1741604506&quot;,&quot;DataType&quot;:1,&quot;ImageAutosize&quot;:1,&quot;ZIndexPreserved&quot;:true,&quot;ValueBgColor&quot;:false,&quot;ValueFontColor&quot;:false,&quot;ValueBorderColor&quot;:false}]"/>
</p:tagLst>
</file>

<file path=ppt/tags/tag3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TNUUTjmoMzfQnQymYy_1741604589&quot;,&quot;DataType&quot;:1,&quot;ImageAutosize&quot;:1,&quot;ZIndexPreserved&quot;:true,&quot;ValueBgColor&quot;:false,&quot;ValueFontColor&quot;:false,&quot;ValueBorderColor&quot;:false}]"/>
</p:tagLst>
</file>

<file path=ppt/tags/tag3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0feAWDL1w70QQ410GQQa_1741604589&quot;,&quot;DataType&quot;:1,&quot;ImageAutosize&quot;:1,&quot;ZIndexPreserved&quot;:true,&quot;ValueBgColor&quot;:false,&quot;ValueFontColor&quot;:false,&quot;ValueBorderColor&quot;:false}]"/>
</p:tagLst>
</file>

<file path=ppt/tags/tag3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hI00ujdzGpgZ1qRrO9N_1741604589&quot;,&quot;DataType&quot;:1,&quot;ImageAutosize&quot;:1,&quot;ZIndexPreserved&quot;:true,&quot;ValueBgColor&quot;:false,&quot;ValueFontColor&quot;:false,&quot;ValueBorderColor&quot;:false}]"/>
</p:tagLst>
</file>

<file path=ppt/tags/tag3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i6oD4DSFiZVLRLfiXie_1741604589&quot;,&quot;DataType&quot;:1,&quot;ImageAutosize&quot;:1,&quot;ZIndexPreserved&quot;:true,&quot;ValueBgColor&quot;:false,&quot;ValueFontColor&quot;:false,&quot;ValueBorderColor&quot;:false}]"/>
</p:tagLst>
</file>

<file path=ppt/tags/tag3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5GKzHEIYoHrFpNzOh03_1741604591&quot;,&quot;DataType&quot;:1,&quot;ImageAutosize&quot;:1,&quot;ZIndexPreserved&quot;:true,&quot;ValueBgColor&quot;:false,&quot;ValueFontColor&quot;:false,&quot;ValueBorderColor&quot;:false}]"/>
</p:tagLst>
</file>

<file path=ppt/tags/tag3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FfNyxRQHfK6eR0aorif_1741604591&quot;,&quot;DataType&quot;:1,&quot;ImageAutosize&quot;:1,&quot;ZIndexPreserved&quot;:true,&quot;ValueBgColor&quot;:false,&quot;ValueFontColor&quot;:false,&quot;ValueBorderColor&quot;:false}]"/>
</p:tagLst>
</file>

<file path=ppt/tags/tag326.xml><?xml version="1.0" encoding="utf-8"?>
<p:tagLst xmlns:a="http://schemas.openxmlformats.org/drawingml/2006/main" xmlns:r="http://schemas.openxmlformats.org/officeDocument/2006/relationships" xmlns:p="http://schemas.openxmlformats.org/presentationml/2006/main">
  <p:tag name="ATMTEMSEXCEL" val=""/>
</p:tagLst>
</file>

<file path=ppt/tags/tag3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QhVJwL6WiyBXN5wvNFR_1741604591&quot;,&quot;DataType&quot;:1,&quot;ImageAutosize&quot;:1,&quot;ZIndexPreserved&quot;:true,&quot;ValueBgColor&quot;:false,&quot;ValueFontColor&quot;:false,&quot;ValueBorderColor&quot;:false}]"/>
</p:tagLst>
</file>

<file path=ppt/tags/tag3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OXMyQh4qUtFYDdN6abR_1741604594&quot;,&quot;DataType&quot;:1,&quot;ImageAutosize&quot;:1,&quot;ZIndexPreserved&quot;:true,&quot;ValueBgColor&quot;:false,&quot;ValueFontColor&quot;:false,&quot;ValueBorderColor&quot;:false}]"/>
</p:tagLst>
</file>

<file path=ppt/tags/tag3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J7tN8uMx3PJEelpJRp_1741604594&quot;,&quot;DataType&quot;:1,&quot;ImageAutosize&quot;:1,&quot;ZIndexPreserved&quot;:true,&quot;ValueBgColor&quot;:false,&quot;ValueFontColor&quot;:false,&quot;ValueBorderColor&quot;:false}]"/>
</p:tagLst>
</file>

<file path=ppt/tags/tag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UgtHysENgsStpWcCuA6_1741604506&quot;,&quot;DataType&quot;:1,&quot;ImageAutosize&quot;:1,&quot;ZIndexPreserved&quot;:true,&quot;ValueBgColor&quot;:false,&quot;ValueFontColor&quot;:false,&quot;ValueBorderColor&quot;:false}]"/>
</p:tagLst>
</file>

<file path=ppt/tags/tag3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A9p0E4jV4386AjOV5o_1741604594&quot;,&quot;DataType&quot;:1,&quot;ImageAutosize&quot;:1,&quot;ZIndexPreserved&quot;:true,&quot;ValueBgColor&quot;:false,&quot;ValueFontColor&quot;:false,&quot;ValueBorderColor&quot;:false}]"/>
</p:tagLst>
</file>

<file path=ppt/tags/tag3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uBmJlqNwR6WuItU7tGW_1741604595&quot;,&quot;DataType&quot;:1,&quot;ImageAutosize&quot;:1,&quot;ZIndexPreserved&quot;:true,&quot;ValueBgColor&quot;:false,&quot;ValueFontColor&quot;:false,&quot;ValueBorderColor&quot;:false}]"/>
</p:tagLst>
</file>

<file path=ppt/tags/tag3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OAhvJhPi2MptJaE0Gfg_1741604595&quot;,&quot;DataType&quot;:1,&quot;ImageAutosize&quot;:1,&quot;ZIndexPreserved&quot;:true,&quot;ValueBgColor&quot;:false,&quot;ValueFontColor&quot;:false,&quot;ValueBorderColor&quot;:false}]"/>
</p:tagLst>
</file>

<file path=ppt/tags/tag3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eSqUm24ttez3FtOyeWV_1741604595&quot;,&quot;DataType&quot;:1,&quot;ImageAutosize&quot;:1,&quot;ZIndexPreserved&quot;:true,&quot;ValueBgColor&quot;:false,&quot;ValueFontColor&quot;:false,&quot;ValueBorderColor&quot;:false}]"/>
</p:tagLst>
</file>

<file path=ppt/tags/tag3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ike8GQuYhIHn0EhR4Sd_1741604595&quot;,&quot;DataType&quot;:1,&quot;ImageAutosize&quot;:1,&quot;ZIndexPreserved&quot;:true,&quot;ValueBgColor&quot;:false,&quot;ValueFontColor&quot;:false,&quot;ValueBorderColor&quot;:false}]"/>
</p:tagLst>
</file>

<file path=ppt/tags/tag3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L4Gpf6dUJzgsgOxwn9_1741604595&quot;,&quot;DataType&quot;:1,&quot;ImageAutosize&quot;:1,&quot;ZIndexPreserved&quot;:true,&quot;ValueBgColor&quot;:false,&quot;ValueFontColor&quot;:false,&quot;ValueBorderColor&quot;:false}]"/>
</p:tagLst>
</file>

<file path=ppt/tags/tag3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DAzROtN8sJwIkvAtrW_1741604595&quot;,&quot;DataType&quot;:1,&quot;ImageAutosize&quot;:1,&quot;ZIndexPreserved&quot;:true,&quot;ValueBgColor&quot;:false,&quot;ValueFontColor&quot;:false,&quot;ValueBorderColor&quot;:false}]"/>
</p:tagLst>
</file>

<file path=ppt/tags/tag3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16UI6qNa1jCIIHSgBr_1741604596&quot;,&quot;DataType&quot;:1,&quot;ImageAutosize&quot;:1,&quot;ZIndexPreserved&quot;:true,&quot;ValueBgColor&quot;:false,&quot;ValueFontColor&quot;:false,&quot;ValueBorderColor&quot;:false}]"/>
</p:tagLst>
</file>

<file path=ppt/tags/tag3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rSoCTK1jLc7oQOOURjK_1741604597&quot;,&quot;DataType&quot;:1,&quot;ImageAutosize&quot;:1,&quot;ZIndexPreserved&quot;:true,&quot;ValueBgColor&quot;:false,&quot;ValueFontColor&quot;:false,&quot;ValueBorderColor&quot;:false}]"/>
</p:tagLst>
</file>

<file path=ppt/tags/tag3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tLFSqvxoP54dOY3rjZx_1741604597&quot;,&quot;DataType&quot;:1,&quot;ImageAutosize&quot;:1,&quot;ZIndexPreserved&quot;:true,&quot;ValueBgColor&quot;:false,&quot;ValueFontColor&quot;:false,&quot;ValueBorderColor&quot;:false}]"/>
</p:tagLst>
</file>

<file path=ppt/tags/tag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zCh6poKdH7PRnla5vUd_1741604506&quot;,&quot;DataType&quot;:1,&quot;ImageAutosize&quot;:1,&quot;ZIndexPreserved&quot;:true,&quot;ValueBgColor&quot;:false,&quot;ValueFontColor&quot;:false,&quot;ValueBorderColor&quot;:false}]"/>
</p:tagLst>
</file>

<file path=ppt/tags/tag3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DDGROlzD5H6nY6v6Qyi_1741604598&quot;,&quot;DataType&quot;:1,&quot;ImageAutosize&quot;:1,&quot;ZIndexPreserved&quot;:true,&quot;ValueBgColor&quot;:false,&quot;ValueFontColor&quot;:false,&quot;ValueBorderColor&quot;:false}]"/>
</p:tagLst>
</file>

<file path=ppt/tags/tag3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RZEGCVQVfmpLbQF8GPE_1741604598&quot;,&quot;DataType&quot;:1,&quot;ImageAutosize&quot;:1,&quot;ZIndexPreserved&quot;:true,&quot;ValueBgColor&quot;:false,&quot;ValueFontColor&quot;:false,&quot;ValueBorderColor&quot;:false}]"/>
</p:tagLst>
</file>

<file path=ppt/tags/tag3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1Zi3nS3CW8sNHV5bs37_1741604598&quot;,&quot;DataType&quot;:1,&quot;ImageAutosize&quot;:1,&quot;ZIndexPreserved&quot;:true,&quot;ValueBgColor&quot;:false,&quot;ValueFontColor&quot;:false,&quot;ValueBorderColor&quot;:false}]"/>
</p:tagLst>
</file>

<file path=ppt/tags/tag3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y0LX8madl48Yzw1AM1A_1741604598&quot;,&quot;DataType&quot;:1,&quot;ImageAutosize&quot;:1,&quot;ZIndexPreserved&quot;:true,&quot;ValueBgColor&quot;:false,&quot;ValueFontColor&quot;:false,&quot;ValueBorderColor&quot;:false}]"/>
</p:tagLst>
</file>

<file path=ppt/tags/tag3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R9bwWOZIq5l5Leie5G9_1741604598&quot;,&quot;DataType&quot;:1,&quot;ImageAutosize&quot;:1,&quot;ZIndexPreserved&quot;:true,&quot;ValueBgColor&quot;:false,&quot;ValueFontColor&quot;:false,&quot;ValueBorderColor&quot;:false}]"/>
</p:tagLst>
</file>

<file path=ppt/tags/tag3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ggdpE9uUdXsEamXVl9_1741604598&quot;,&quot;DataType&quot;:1,&quot;ImageAutosize&quot;:1,&quot;ZIndexPreserved&quot;:true,&quot;ValueBgColor&quot;:false,&quot;ValueFontColor&quot;:false,&quot;ValueBorderColor&quot;:false}]"/>
</p:tagLst>
</file>

<file path=ppt/tags/tag3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UNQIyGaqVp1dGMElSoQ_1741604598&quot;,&quot;DataType&quot;:1,&quot;ImageAutosize&quot;:1,&quot;ZIndexPreserved&quot;:true,&quot;ValueBgColor&quot;:false,&quot;ValueFontColor&quot;:false,&quot;ValueBorderColor&quot;:false}]"/>
</p:tagLst>
</file>

<file path=ppt/tags/tag3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LDDw0CRyEIKOLZYg2J3_1741604600&quot;,&quot;DataType&quot;:1,&quot;ImageAutosize&quot;:1,&quot;ZIndexPreserved&quot;:true,&quot;ValueBgColor&quot;:false,&quot;ValueFontColor&quot;:false,&quot;ValueBorderColor&quot;:false}]"/>
</p:tagLst>
</file>

<file path=ppt/tags/tag3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4Qf3vfA92gIAPMPn4UV_1741604601&quot;,&quot;DataType&quot;:1,&quot;ImageAutosize&quot;:1,&quot;ZIndexPreserved&quot;:true,&quot;ValueBgColor&quot;:false,&quot;ValueFontColor&quot;:false,&quot;ValueBorderColor&quot;:false}]"/>
</p:tagLst>
</file>

<file path=ppt/tags/tag3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K7jrSVJdbAKBKyu5P5_1741604601&quot;,&quot;DataType&quot;:1,&quot;ImageAutosize&quot;:1,&quot;ZIndexPreserved&quot;:true,&quot;ValueBgColor&quot;:false,&quot;ValueFontColor&quot;:false,&quot;ValueBorderColor&quot;:false}]"/>
</p:tagLst>
</file>

<file path=ppt/tags/tag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hgHO9RwbCZWynjggOh_1741604506&quot;,&quot;DataType&quot;:1,&quot;ImageAutosize&quot;:1,&quot;ZIndexPreserved&quot;:true,&quot;ValueBgColor&quot;:false,&quot;ValueFontColor&quot;:false,&quot;ValueBorderColor&quot;:false}]"/>
</p:tagLst>
</file>

<file path=ppt/tags/tag3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6SvC57idhyFzjz9YBVr_1741604601&quot;,&quot;DataType&quot;:1,&quot;ImageAutosize&quot;:1,&quot;ZIndexPreserved&quot;:true,&quot;ValueBgColor&quot;:false,&quot;ValueFontColor&quot;:false,&quot;ValueBorderColor&quot;:false}]"/>
</p:tagLst>
</file>

<file path=ppt/tags/tag3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e0uhLQRH2LVKWWr8U7_1741604601&quot;,&quot;DataType&quot;:1,&quot;ImageAutosize&quot;:1,&quot;ZIndexPreserved&quot;:true,&quot;ValueBgColor&quot;:false,&quot;ValueFontColor&quot;:false,&quot;ValueBorderColor&quot;:false}]"/>
</p:tagLst>
</file>

<file path=ppt/tags/tag3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GVnqX3CVDcsMQtveAIq_1741604602&quot;,&quot;DataType&quot;:1,&quot;ImageAutosize&quot;:1,&quot;ZIndexPreserved&quot;:true,&quot;ValueBgColor&quot;:false,&quot;ValueFontColor&quot;:false,&quot;ValueBorderColor&quot;:false}]"/>
</p:tagLst>
</file>

<file path=ppt/tags/tag3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zUaK9szkJ4cDlLB1P9Y_1741604602&quot;,&quot;DataType&quot;:1,&quot;ImageAutosize&quot;:1,&quot;ZIndexPreserved&quot;:true,&quot;ValueBgColor&quot;:false,&quot;ValueFontColor&quot;:false,&quot;ValueBorderColor&quot;:false}]"/>
</p:tagLst>
</file>

<file path=ppt/tags/tag3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tdht9Z8CroiIUfHgS93_1741604602&quot;,&quot;DataType&quot;:1,&quot;ImageAutosize&quot;:1,&quot;ZIndexPreserved&quot;:true,&quot;ValueBgColor&quot;:false,&quot;ValueFontColor&quot;:false,&quot;ValueBorderColor&quot;:false}]"/>
</p:tagLst>
</file>

<file path=ppt/tags/tag3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t9fF2CcoNqcxPY08R3w_1741604602&quot;,&quot;DataType&quot;:1,&quot;ImageAutosize&quot;:1,&quot;ZIndexPreserved&quot;:true,&quot;ValueBgColor&quot;:false,&quot;ValueFontColor&quot;:false,&quot;ValueBorderColor&quot;:false}]"/>
</p:tagLst>
</file>

<file path=ppt/tags/tag3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640CVYg6GReAhtcAHgM_1741604602&quot;,&quot;DataType&quot;:1,&quot;ImageAutosize&quot;:1,&quot;ZIndexPreserved&quot;:true,&quot;ValueBgColor&quot;:false,&quot;ValueFontColor&quot;:false,&quot;ValueBorderColor&quot;:false}]"/>
</p:tagLst>
</file>

<file path=ppt/tags/tag3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O41RFtlA6A0xEetEm65_1741604604&quot;,&quot;DataType&quot;:1,&quot;ImageAutosize&quot;:1,&quot;ZIndexPreserved&quot;:true,&quot;ValueBgColor&quot;:false,&quot;ValueFontColor&quot;:false,&quot;ValueBorderColor&quot;:false}]"/>
</p:tagLst>
</file>

<file path=ppt/tags/tag3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RiJDpC79fqlo1nDAaCt_1741604605&quot;,&quot;DataType&quot;:1,&quot;ImageAutosize&quot;:1,&quot;ZIndexPreserved&quot;:true,&quot;ValueBgColor&quot;:false,&quot;ValueFontColor&quot;:false,&quot;ValueBorderColor&quot;:false}]"/>
</p:tagLst>
</file>

<file path=ppt/tags/tag3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Q8DS7AWuTKyefHVBEgN_1741604605&quot;,&quot;DataType&quot;:1,&quot;ImageAutosize&quot;:1,&quot;ZIndexPreserved&quot;:true,&quot;ValueBgColor&quot;:false,&quot;ValueFontColor&quot;:false,&quot;ValueBorderColor&quot;:false}]"/>
</p:tagLst>
</file>

<file path=ppt/tags/tag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LcWN6EEJ8BzaRoeKFMM_1741604506&quot;,&quot;DataType&quot;:1,&quot;ImageAutosize&quot;:1,&quot;ZIndexPreserved&quot;:true,&quot;ValueBgColor&quot;:false,&quot;ValueFontColor&quot;:false,&quot;ValueBorderColor&quot;:false}]"/>
</p:tagLst>
</file>

<file path=ppt/tags/tag3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88qTZXpferUCxJROk0Q_1741604605&quot;,&quot;DataType&quot;:1,&quot;ImageAutosize&quot;:1,&quot;ZIndexPreserved&quot;:true,&quot;ValueBgColor&quot;:false,&quot;ValueFontColor&quot;:false,&quot;ValueBorderColor&quot;:false}]"/>
</p:tagLst>
</file>

<file path=ppt/tags/tag3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TOb74vrRtRF6j8ocn7J_1741604605&quot;,&quot;DataType&quot;:1,&quot;ImageAutosize&quot;:1,&quot;ZIndexPreserved&quot;:true,&quot;ValueBgColor&quot;:false,&quot;ValueFontColor&quot;:false,&quot;ValueBorderColor&quot;:false}]"/>
</p:tagLst>
</file>

<file path=ppt/tags/tag3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dg8k6K9sHOkFLXbVO1N_1741604607&quot;,&quot;DataType&quot;:1,&quot;ImageAutosize&quot;:1,&quot;ZIndexPreserved&quot;:true,&quot;ValueBgColor&quot;:false,&quot;ValueFontColor&quot;:false,&quot;ValueBorderColor&quot;:false}]"/>
</p:tagLst>
</file>

<file path=ppt/tags/tag3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Fyvo062sOwspJOqY3xN_1741604608&quot;,&quot;DataType&quot;:1,&quot;ImageAutosize&quot;:1,&quot;ZIndexPreserved&quot;:true,&quot;ValueBgColor&quot;:false,&quot;ValueFontColor&quot;:false,&quot;ValueBorderColor&quot;:false}]"/>
</p:tagLst>
</file>

<file path=ppt/tags/tag3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bW1vAgMMlwLavhG1Pb_1741604608&quot;,&quot;DataType&quot;:1,&quot;ImageAutosize&quot;:1,&quot;ZIndexPreserved&quot;:true,&quot;ValueBgColor&quot;:false,&quot;ValueFontColor&quot;:false,&quot;ValueBorderColor&quot;:false}]"/>
</p:tagLst>
</file>

<file path=ppt/tags/tag3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58KgkuMQVg3fQE70E5Z_1741604608&quot;,&quot;DataType&quot;:1,&quot;ImageAutosize&quot;:1,&quot;ZIndexPreserved&quot;:true,&quot;ValueBgColor&quot;:false,&quot;ValueFontColor&quot;:false,&quot;ValueBorderColor&quot;:false}]"/>
</p:tagLst>
</file>

<file path=ppt/tags/tag3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Pq4zwgsq8MfSDEHXrPh_1741604609&quot;,&quot;DataType&quot;:1,&quot;ImageAutosize&quot;:1,&quot;ZIndexPreserved&quot;:true,&quot;ValueBgColor&quot;:false,&quot;ValueFontColor&quot;:false,&quot;ValueBorderColor&quot;:false}]"/>
</p:tagLst>
</file>

<file path=ppt/tags/tag3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clYMxJ1CPmuVFvybGsb_1741604609&quot;,&quot;DataType&quot;:1,&quot;ImageAutosize&quot;:1,&quot;ZIndexPreserved&quot;:true,&quot;ValueBgColor&quot;:false,&quot;ValueFontColor&quot;:false,&quot;ValueBorderColor&quot;:false}]"/>
</p:tagLst>
</file>

<file path=ppt/tags/tag3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GAID4OmiOY538WoDvCn_1741604609&quot;,&quot;DataType&quot;:1,&quot;ImageAutosize&quot;:1,&quot;ZIndexPreserved&quot;:true,&quot;ValueBgColor&quot;:false,&quot;ValueFontColor&quot;:false,&quot;ValueBorderColor&quot;:false}]"/>
</p:tagLst>
</file>

<file path=ppt/tags/tag3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oS6GFp0SkvfBXxnKaas_1741604609&quot;,&quot;DataType&quot;:1,&quot;ImageAutosize&quot;:1,&quot;ZIndexPreserved&quot;:true,&quot;ValueBgColor&quot;:false,&quot;ValueFontColor&quot;:false,&quot;ValueBorderColor&quot;:false}]"/>
</p:tagLst>
</file>

<file path=ppt/tags/tag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gnDdCCWwF0iMrEx20PR_1741604506&quot;,&quot;DataType&quot;:1,&quot;ImageAutosize&quot;:1,&quot;ZIndexPreserved&quot;:true,&quot;ValueBgColor&quot;:false,&quot;ValueFontColor&quot;:false,&quot;ValueBorderColor&quot;:false}]"/>
</p:tagLst>
</file>

<file path=ppt/tags/tag3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uaoTNQPHpiYnIYWm3G1_1741604609&quot;,&quot;DataType&quot;:1,&quot;ImageAutosize&quot;:1,&quot;ZIndexPreserved&quot;:true,&quot;ValueBgColor&quot;:false,&quot;ValueFontColor&quot;:false,&quot;ValueBorderColor&quot;:false}]"/>
</p:tagLst>
</file>

<file path=ppt/tags/tag3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jif31AyQIMut2Z2YhNd_1741604609&quot;,&quot;DataType&quot;:1,&quot;ImageAutosize&quot;:1,&quot;ZIndexPreserved&quot;:true,&quot;ValueBgColor&quot;:false,&quot;ValueFontColor&quot;:false,&quot;ValueBorderColor&quot;:false}]"/>
</p:tagLst>
</file>

<file path=ppt/tags/tag3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Hk73GnJzxrEbbY9f0DV_1741604610&quot;,&quot;DataType&quot;:1,&quot;ImageAutosize&quot;:1,&quot;ZIndexPreserved&quot;:true,&quot;ValueBgColor&quot;:false,&quot;ValueFontColor&quot;:false,&quot;ValueBorderColor&quot;:false}]"/>
</p:tagLst>
</file>

<file path=ppt/tags/tag3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Nt7bULTe5pYo2gzxOFe_1741604610&quot;,&quot;DataType&quot;:1,&quot;ImageAutosize&quot;:1,&quot;ZIndexPreserved&quot;:true,&quot;ValueBgColor&quot;:false,&quot;ValueFontColor&quot;:false,&quot;ValueBorderColor&quot;:false}]"/>
</p:tagLst>
</file>

<file path=ppt/tags/tag3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Ez7X6WiRwgXFHIqVtYv_1741604610&quot;,&quot;DataType&quot;:1,&quot;ImageAutosize&quot;:1,&quot;ZIndexPreserved&quot;:true,&quot;ValueBgColor&quot;:false,&quot;ValueFontColor&quot;:false,&quot;ValueBorderColor&quot;:false}]"/>
</p:tagLst>
</file>

<file path=ppt/tags/tag3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rottw369VJvsAUuIl6k_1741604610&quot;,&quot;DataType&quot;:1,&quot;ImageAutosize&quot;:1,&quot;ZIndexPreserved&quot;:true,&quot;ValueBgColor&quot;:false,&quot;ValueFontColor&quot;:false,&quot;ValueBorderColor&quot;:false}]"/>
</p:tagLst>
</file>

<file path=ppt/tags/tag3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ViZNzVQaNwheh2BpQ7O_1741604610&quot;,&quot;DataType&quot;:1,&quot;ImageAutosize&quot;:1,&quot;ZIndexPreserved&quot;:true,&quot;ValueBgColor&quot;:false,&quot;ValueFontColor&quot;:false,&quot;ValueBorderColor&quot;:false}]"/>
</p:tagLst>
</file>

<file path=ppt/tags/tag3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p76rgqEOY2Thxwet7WA_1741604610&quot;,&quot;DataType&quot;:1,&quot;ImageAutosize&quot;:1,&quot;ZIndexPreserved&quot;:true,&quot;ValueBgColor&quot;:false,&quot;ValueFontColor&quot;:false,&quot;ValueBorderColor&quot;:false}]"/>
</p:tagLst>
</file>

<file path=ppt/tags/tag3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pd2ab57kER1lqi9VX3F_1741604611&quot;,&quot;DataType&quot;:1,&quot;ImageAutosize&quot;:1,&quot;ZIndexPreserved&quot;:true,&quot;ValueBgColor&quot;:false,&quot;ValueFontColor&quot;:false,&quot;ValueBorderColor&quot;:false}]"/>
</p:tagLst>
</file>

<file path=ppt/tags/tag3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X2lGNi3o7ipH1eSYAWS_1741604611&quot;,&quot;DataType&quot;:1,&quot;ImageAutosize&quot;:1,&quot;ZIndexPreserved&quot;:true,&quot;ValueBgColor&quot;:false,&quot;ValueFontColor&quot;:false,&quot;ValueBorderColor&quot;:false}]"/>
</p:tagLst>
</file>

<file path=ppt/tags/tag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99JZwJ59FbdF2LYQnY_1741604506&quot;,&quot;DataType&quot;:1,&quot;ImageAutosize&quot;:1,&quot;ZIndexPreserved&quot;:true,&quot;ValueBgColor&quot;:false,&quot;ValueFontColor&quot;:false,&quot;ValueBorderColor&quot;:false}]"/>
</p:tagLst>
</file>

<file path=ppt/tags/tag3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6H3TF0sWJ1cIFq7JLDJ_1741604611&quot;,&quot;DataType&quot;:1,&quot;ImageAutosize&quot;:1,&quot;ZIndexPreserved&quot;:true,&quot;ValueBgColor&quot;:false,&quot;ValueFontColor&quot;:false,&quot;ValueBorderColor&quot;:false}]"/>
</p:tagLst>
</file>

<file path=ppt/tags/tag3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KXpRWuDIIks2szfrkLD_1741604611&quot;,&quot;DataType&quot;:1,&quot;ImageAutosize&quot;:1,&quot;ZIndexPreserved&quot;:true,&quot;ValueBgColor&quot;:false,&quot;ValueFontColor&quot;:false,&quot;ValueBorderColor&quot;:false}]"/>
</p:tagLst>
</file>

<file path=ppt/tags/tag3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flz0Dijya1y7o7PGble_1741604613&quot;,&quot;DataType&quot;:1,&quot;ImageAutosize&quot;:1,&quot;ZIndexPreserved&quot;:true,&quot;ValueBgColor&quot;:false,&quot;ValueFontColor&quot;:false,&quot;ValueBorderColor&quot;:false}]"/>
</p:tagLst>
</file>

<file path=ppt/tags/tag3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aabSROkntCfhMLfjoQme_1741604614&quot;,&quot;DataType&quot;:1,&quot;ImageAutosize&quot;:1,&quot;ZIndexPreserved&quot;:true,&quot;ValueBgColor&quot;:false,&quot;ValueFontColor&quot;:false,&quot;ValueBorderColor&quot;:false}]"/>
</p:tagLst>
</file>

<file path=ppt/tags/tag3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CguaYQUJyELdYWNFkUN_1741604614&quot;,&quot;DataType&quot;:1,&quot;ImageAutosize&quot;:1,&quot;ZIndexPreserved&quot;:true,&quot;ValueBgColor&quot;:false,&quot;ValueFontColor&quot;:false,&quot;ValueBorderColor&quot;:false}]"/>
</p:tagLst>
</file>

<file path=ppt/tags/tag3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T56QTIoXVN51dNdUZv4_1741604614&quot;,&quot;DataType&quot;:1,&quot;ImageAutosize&quot;:1,&quot;ZIndexPreserved&quot;:true,&quot;ValueBgColor&quot;:false,&quot;ValueFontColor&quot;:false,&quot;ValueBorderColor&quot;:false}]"/>
</p:tagLst>
</file>

<file path=ppt/tags/tag3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YijslGVKxdaUZCdUITo_1741604614&quot;,&quot;DataType&quot;:1,&quot;ImageAutosize&quot;:1,&quot;ZIndexPreserved&quot;:true,&quot;ValueBgColor&quot;:false,&quot;ValueFontColor&quot;:false,&quot;ValueBorderColor&quot;:false}]"/>
</p:tagLst>
</file>

<file path=ppt/tags/tag3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MYIlnbemOdakK3X0kNT_1741604614&quot;,&quot;DataType&quot;:1,&quot;ImageAutosize&quot;:1,&quot;ZIndexPreserved&quot;:true,&quot;ValueBgColor&quot;:false,&quot;ValueFontColor&quot;:false,&quot;ValueBorderColor&quot;:false}]"/>
</p:tagLst>
</file>

<file path=ppt/tags/tag3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AbkCZaiPOS14BUuFMTt_1741604614&quot;,&quot;DataType&quot;:1,&quot;ImageAutosize&quot;:1,&quot;ZIndexPreserved&quot;:true,&quot;ValueBgColor&quot;:false,&quot;ValueFontColor&quot;:false,&quot;ValueBorderColor&quot;:false}]"/>
</p:tagLst>
</file>

<file path=ppt/tags/tag3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NEbyp5syyrIsLoRo2iN_1741604615&quot;,&quot;DataType&quot;:1,&quot;ImageAutosize&quot;:1,&quot;ZIndexPreserved&quot;:true,&quot;ValueBgColor&quot;:false,&quot;ValueFontColor&quot;:false,&quot;ValueBorderColor&quot;:false}]"/>
</p:tagLst>
</file>

<file path=ppt/tags/tag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ayMoE4FbjUNULUhDksJ_1741604506&quot;,&quot;DataType&quot;:1,&quot;ImageAutosize&quot;:1,&quot;ZIndexPreserved&quot;:true,&quot;ValueBgColor&quot;:false,&quot;ValueFontColor&quot;:false,&quot;ValueBorderColor&quot;:false}]"/>
</p:tagLst>
</file>

<file path=ppt/tags/tag3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ZluzamGtfjySZI79dX5_1741604615&quot;,&quot;DataType&quot;:1,&quot;ImageAutosize&quot;:1,&quot;ZIndexPreserved&quot;:true,&quot;ValueBgColor&quot;:false,&quot;ValueFontColor&quot;:false,&quot;ValueBorderColor&quot;:false}]"/>
</p:tagLst>
</file>

<file path=ppt/tags/tag3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6wrS0IpKj6QJmjd8nL_1741604615&quot;,&quot;DataType&quot;:1,&quot;ImageAutosize&quot;:1,&quot;ZIndexPreserved&quot;:true,&quot;ValueBgColor&quot;:false,&quot;ValueFontColor&quot;:false,&quot;ValueBorderColor&quot;:false}]"/>
</p:tagLst>
</file>

<file path=ppt/tags/tag3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42Jlyj7xWBFkuRVJQb73_1741604615&quot;,&quot;DataType&quot;:1,&quot;ImageAutosize&quot;:1,&quot;ZIndexPreserved&quot;:true,&quot;ValueBgColor&quot;:false,&quot;ValueFontColor&quot;:false,&quot;ValueBorderColor&quot;:false}]"/>
</p:tagLst>
</file>

<file path=ppt/tags/tag3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0yhUTZw0uyNqYE49Tbj_1741604615&quot;,&quot;DataType&quot;:1,&quot;ImageAutosize&quot;:1,&quot;ZIndexPreserved&quot;:true,&quot;ValueBgColor&quot;:false,&quot;ValueFontColor&quot;:false,&quot;ValueBorderColor&quot;:false}]"/>
</p:tagLst>
</file>

<file path=ppt/tags/tag3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DYg2KIBQnLHE6qOPPkL_1741604615&quot;,&quot;DataType&quot;:1,&quot;ImageAutosize&quot;:1,&quot;ZIndexPreserved&quot;:true,&quot;ValueBgColor&quot;:false,&quot;ValueFontColor&quot;:false,&quot;ValueBorderColor&quot;:false}]"/>
</p:tagLst>
</file>

<file path=ppt/tags/tag3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4Ip0kTo6lYOzBTLB0ri_1741604616&quot;,&quot;DataType&quot;:1,&quot;ImageAutosize&quot;:1,&quot;ZIndexPreserved&quot;:true,&quot;ValueBgColor&quot;:false,&quot;ValueFontColor&quot;:false,&quot;ValueBorderColor&quot;:false}]"/>
</p:tagLst>
</file>

<file path=ppt/tags/tag3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QeLtmfMK95IomYotSWE_1741604616&quot;,&quot;DataType&quot;:1,&quot;ImageAutosize&quot;:1,&quot;ZIndexPreserved&quot;:true,&quot;ValueBgColor&quot;:false,&quot;ValueFontColor&quot;:false,&quot;ValueBorderColor&quot;:false}]"/>
</p:tagLst>
</file>

<file path=ppt/tags/tag3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kxKbkTgmABSupUQYqne3_1741604616&quot;,&quot;DataType&quot;:1,&quot;ImageAutosize&quot;:1,&quot;ZIndexPreserved&quot;:true,&quot;ValueBgColor&quot;:false,&quot;ValueFontColor&quot;:false,&quot;ValueBorderColor&quot;:false}]"/>
</p:tagLst>
</file>

<file path=ppt/tags/tag3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R144YePxvyG2WB4EIR7_1741604616&quot;,&quot;DataType&quot;:1,&quot;ImageAutosize&quot;:1,&quot;ZIndexPreserved&quot;:true,&quot;ValueBgColor&quot;:false,&quot;ValueFontColor&quot;:false,&quot;ValueBorderColor&quot;:false}]"/>
</p:tagLst>
</file>

<file path=ppt/tags/tag3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8uT931IFJ2Hn7zb09kY_1741604618&quot;,&quot;DataType&quot;:1,&quot;ImageAutosize&quot;:1,&quot;ZIndexPreserved&quot;:true,&quot;ValueBgColor&quot;:false,&quot;ValueFontColor&quot;:false,&quot;ValueBorderColor&quot;:false}]"/>
</p:tagLst>
</file>

<file path=ppt/tags/tag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Zs1EuEjO43extyz1UoC_1741604501&quot;,&quot;DataType&quot;:1,&quot;ImageAutosize&quot;:1,&quot;ZIndexPreserved&quot;:true,&quot;ValueBgColor&quot;:false,&quot;ValueFontColor&quot;:false,&quot;ValueBorderColor&quot;:false}]"/>
</p:tagLst>
</file>

<file path=ppt/tags/tag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88nzlwhpx8regcQ2zIw_1741604506&quot;,&quot;DataType&quot;:1,&quot;ImageAutosize&quot;:1,&quot;ZIndexPreserved&quot;:true,&quot;ValueBgColor&quot;:false,&quot;ValueFontColor&quot;:false,&quot;ValueBorderColor&quot;:false}]"/>
</p:tagLst>
</file>

<file path=ppt/tags/tag40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xAXBilDsfsyvaCvexKZ_1741604618&quot;,&quot;DataType&quot;:1,&quot;ImageAutosize&quot;:1,&quot;ZIndexPreserved&quot;:true,&quot;ValueBgColor&quot;:false,&quot;ValueFontColor&quot;:false,&quot;ValueBorderColor&quot;:false}]"/>
</p:tagLst>
</file>

<file path=ppt/tags/tag40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x0xtQwPpAB9hgL7eqPj_1741604618&quot;,&quot;DataType&quot;:1,&quot;ImageAutosize&quot;:1,&quot;ZIndexPreserved&quot;:true,&quot;ValueBgColor&quot;:false,&quot;ValueFontColor&quot;:false,&quot;ValueBorderColor&quot;:false}]"/>
</p:tagLst>
</file>

<file path=ppt/tags/tag40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VbNWkc36vqsFY20Y9Jm_1741604618&quot;,&quot;DataType&quot;:1,&quot;ImageAutosize&quot;:1,&quot;ZIndexPreserved&quot;:true,&quot;ValueBgColor&quot;:false,&quot;ValueFontColor&quot;:false,&quot;ValueBorderColor&quot;:false}]"/>
</p:tagLst>
</file>

<file path=ppt/tags/tag40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AyU31o3RiY9CnjNf3E4_1741604618&quot;,&quot;DataType&quot;:1,&quot;ImageAutosize&quot;:1,&quot;ZIndexPreserved&quot;:true,&quot;ValueBgColor&quot;:false,&quot;ValueFontColor&quot;:false,&quot;ValueBorderColor&quot;:false}]"/>
</p:tagLst>
</file>

<file path=ppt/tags/tag40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50DUlsgNLqWwLN4RIkAT_1741604619&quot;,&quot;DataType&quot;:1,&quot;ImageAutosize&quot;:1,&quot;ZIndexPreserved&quot;:true,&quot;ValueBgColor&quot;:false,&quot;ValueFontColor&quot;:false,&quot;ValueBorderColor&quot;:false}]"/>
</p:tagLst>
</file>

<file path=ppt/tags/tag40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o7mV2USIpyS5NRUfaou_1741604619&quot;,&quot;DataType&quot;:1,&quot;ImageAutosize&quot;:1,&quot;ZIndexPreserved&quot;:true,&quot;ValueBgColor&quot;:false,&quot;ValueFontColor&quot;:false,&quot;ValueBorderColor&quot;:false}]"/>
</p:tagLst>
</file>

<file path=ppt/tags/tag40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3J0nnLh8gOGfDvpzQ07_1741604621&quot;,&quot;DataType&quot;:1,&quot;ImageAutosize&quot;:1,&quot;ZIndexPreserved&quot;:true,&quot;ValueBgColor&quot;:false,&quot;ValueFontColor&quot;:false,&quot;ValueBorderColor&quot;:false}]"/>
</p:tagLst>
</file>

<file path=ppt/tags/tag40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iZvVkWWNXJvdlbaS6go_1741604621&quot;,&quot;DataType&quot;:1,&quot;ImageAutosize&quot;:1,&quot;ZIndexPreserved&quot;:true,&quot;ValueBgColor&quot;:false,&quot;ValueFontColor&quot;:false,&quot;ValueBorderColor&quot;:false}]"/>
</p:tagLst>
</file>

<file path=ppt/tags/tag40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UAaSgBinTdLM57NGbM0_1741604621&quot;,&quot;DataType&quot;:1,&quot;ImageAutosize&quot;:1,&quot;ZIndexPreserved&quot;:true,&quot;ValueBgColor&quot;:false,&quot;ValueFontColor&quot;:false,&quot;ValueBorderColor&quot;:false}]"/>
</p:tagLst>
</file>

<file path=ppt/tags/tag40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5IYHK0B5D8ipbFWj8JO_1741604622&quot;,&quot;DataType&quot;:1,&quot;ImageAutosize&quot;:1,&quot;ZIndexPreserved&quot;:true,&quot;ValueBgColor&quot;:false,&quot;ValueFontColor&quot;:false,&quot;ValueBorderColor&quot;:false}]"/>
</p:tagLst>
</file>

<file path=ppt/tags/tag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eQwMw9jEEKr7AxZiiJ8_1741604506&quot;,&quot;DataType&quot;:1,&quot;ImageAutosize&quot;:1,&quot;ZIndexPreserved&quot;:true,&quot;ValueBgColor&quot;:false,&quot;ValueFontColor&quot;:false,&quot;ValueBorderColor&quot;:false}]"/>
</p:tagLst>
</file>

<file path=ppt/tags/tag41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uTLexj1GyM3Ju6Ste3B_1741604623&quot;,&quot;DataType&quot;:1,&quot;ImageAutosize&quot;:1,&quot;ZIndexPreserved&quot;:true,&quot;ValueBgColor&quot;:false,&quot;ValueFontColor&quot;:false,&quot;ValueBorderColor&quot;:false}]"/>
</p:tagLst>
</file>

<file path=ppt/tags/tag41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6wiHIAko0zLzVse4Me0_1741604623&quot;,&quot;DataType&quot;:1,&quot;ImageAutosize&quot;:1,&quot;ZIndexPreserved&quot;:true,&quot;ValueBgColor&quot;:false,&quot;ValueFontColor&quot;:false,&quot;ValueBorderColor&quot;:false}]"/>
</p:tagLst>
</file>

<file path=ppt/tags/tag41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DYpD36nAOphE4NiANnw_1741604623&quot;,&quot;DataType&quot;:1,&quot;ImageAutosize&quot;:1,&quot;ZIndexPreserved&quot;:true,&quot;ValueBgColor&quot;:false,&quot;ValueFontColor&quot;:false,&quot;ValueBorderColor&quot;:false}]"/>
</p:tagLst>
</file>

<file path=ppt/tags/tag41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l8ynMviRoC0xgmgRDVb_1741604623&quot;,&quot;DataType&quot;:1,&quot;ImageAutosize&quot;:1,&quot;ZIndexPreserved&quot;:true,&quot;ValueBgColor&quot;:false,&quot;ValueFontColor&quot;:false,&quot;ValueBorderColor&quot;:false}]"/>
</p:tagLst>
</file>

<file path=ppt/tags/tag41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R9KVsRYjmDB6bMXf3vW_1741604625&quot;,&quot;DataType&quot;:1,&quot;ImageAutosize&quot;:1,&quot;ZIndexPreserved&quot;:true,&quot;ValueBgColor&quot;:false,&quot;ValueFontColor&quot;:false,&quot;ValueBorderColor&quot;:false}]"/>
</p:tagLst>
</file>

<file path=ppt/tags/tag41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OAmHZGZHkZ2SkEzadR9_1741604625&quot;,&quot;DataType&quot;:1,&quot;ImageAutosize&quot;:1,&quot;ZIndexPreserved&quot;:true,&quot;ValueBgColor&quot;:false,&quot;ValueFontColor&quot;:false,&quot;ValueBorderColor&quot;:false}]"/>
</p:tagLst>
</file>

<file path=ppt/tags/tag41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iM7NKqArSP3VD68xtG_1741604625&quot;,&quot;DataType&quot;:1,&quot;ImageAutosize&quot;:1,&quot;ZIndexPreserved&quot;:true,&quot;ValueBgColor&quot;:false,&quot;ValueFontColor&quot;:false,&quot;ValueBorderColor&quot;:false}]"/>
</p:tagLst>
</file>

<file path=ppt/tags/tag41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fdpIPOMVkNJPygajGjF_1741604626&quot;,&quot;DataType&quot;:1,&quot;ImageAutosize&quot;:1,&quot;ZIndexPreserved&quot;:true,&quot;ValueBgColor&quot;:false,&quot;ValueFontColor&quot;:false,&quot;ValueBorderColor&quot;:false}]"/>
</p:tagLst>
</file>

<file path=ppt/tags/tag41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U9TOaYPTbYDBr8dlLat_1741604626&quot;,&quot;DataType&quot;:1,&quot;ImageAutosize&quot;:1,&quot;ZIndexPreserved&quot;:true,&quot;ValueBgColor&quot;:false,&quot;ValueFontColor&quot;:false,&quot;ValueBorderColor&quot;:false}]"/>
</p:tagLst>
</file>

<file path=ppt/tags/tag41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Gp2f7vBt00ztlyitcuR_1741604626&quot;,&quot;DataType&quot;:1,&quot;ImageAutosize&quot;:1,&quot;ZIndexPreserved&quot;:true,&quot;ValueBgColor&quot;:false,&quot;ValueFontColor&quot;:false,&quot;ValueBorderColor&quot;:false}]"/>
</p:tagLst>
</file>

<file path=ppt/tags/tag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ZU4QVTz4V253kgMlVp7_1741604506&quot;,&quot;DataType&quot;:1,&quot;ImageAutosize&quot;:1,&quot;ZIndexPreserved&quot;:true,&quot;ValueBgColor&quot;:false,&quot;ValueFontColor&quot;:false,&quot;ValueBorderColor&quot;:false}]"/>
</p:tagLst>
</file>

<file path=ppt/tags/tag42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KjCwIPFaESCx4kzKUV_1741604626&quot;,&quot;DataType&quot;:1,&quot;ImageAutosize&quot;:1,&quot;ZIndexPreserved&quot;:true,&quot;ValueBgColor&quot;:false,&quot;ValueFontColor&quot;:false,&quot;ValueBorderColor&quot;:false}]"/>
</p:tagLst>
</file>

<file path=ppt/tags/tag42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S2taVNm290JlvtT423h_1741604626&quot;,&quot;DataType&quot;:1,&quot;ImageAutosize&quot;:1,&quot;ZIndexPreserved&quot;:true,&quot;ValueBgColor&quot;:false,&quot;ValueFontColor&quot;:false,&quot;ValueBorderColor&quot;:false}]"/>
</p:tagLst>
</file>

<file path=ppt/tags/tag42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FJfVuf3O41MLkVaLlqI_1741604628&quot;,&quot;DataType&quot;:1,&quot;ImageAutosize&quot;:1,&quot;ZIndexPreserved&quot;:true,&quot;ValueBgColor&quot;:false,&quot;ValueFontColor&quot;:false,&quot;ValueBorderColor&quot;:false}]"/>
</p:tagLst>
</file>

<file path=ppt/tags/tag42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pk3wS3VOhzQaAOq07YfC_1741604629&quot;,&quot;DataType&quot;:1,&quot;ImageAutosize&quot;:1,&quot;ZIndexPreserved&quot;:true,&quot;ValueBgColor&quot;:false,&quot;ValueFontColor&quot;:false,&quot;ValueBorderColor&quot;:false}]"/>
</p:tagLst>
</file>

<file path=ppt/tags/tag42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nyHd5uXg6cV0da69eit_1741604629&quot;,&quot;DataType&quot;:1,&quot;ImageAutosize&quot;:1,&quot;ZIndexPreserved&quot;:true,&quot;ValueBgColor&quot;:false,&quot;ValueFontColor&quot;:false,&quot;ValueBorderColor&quot;:false}]"/>
</p:tagLst>
</file>

<file path=ppt/tags/tag42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Z3oGXB1O6pTCiyrXddM_1741604629&quot;,&quot;DataType&quot;:1,&quot;ImageAutosize&quot;:1,&quot;ZIndexPreserved&quot;:true,&quot;ValueBgColor&quot;:false,&quot;ValueFontColor&quot;:false,&quot;ValueBorderColor&quot;:false}]"/>
</p:tagLst>
</file>

<file path=ppt/tags/tag42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RLeeM3G0MJ7NB5EnfaG_1741604629&quot;,&quot;DataType&quot;:1,&quot;ImageAutosize&quot;:1,&quot;ZIndexPreserved&quot;:true,&quot;ValueBgColor&quot;:false,&quot;ValueFontColor&quot;:false,&quot;ValueBorderColor&quot;:false}]"/>
</p:tagLst>
</file>

<file path=ppt/tags/tag42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pMXemZTtk5aHpsQDGdj_1741604630&quot;,&quot;DataType&quot;:1,&quot;ImageAutosize&quot;:1,&quot;ZIndexPreserved&quot;:true,&quot;ValueBgColor&quot;:false,&quot;ValueFontColor&quot;:false,&quot;ValueBorderColor&quot;:false}]"/>
</p:tagLst>
</file>

<file path=ppt/tags/tag42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1zpCRro6Nm9tzxpDqfN_1741604630&quot;,&quot;DataType&quot;:1,&quot;ImageAutosize&quot;:1,&quot;ZIndexPreserved&quot;:true,&quot;ValueBgColor&quot;:false,&quot;ValueFontColor&quot;:false,&quot;ValueBorderColor&quot;:false}]"/>
</p:tagLst>
</file>

<file path=ppt/tags/tag42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02sdIdr4oqD0w9FtEgJ_1741604631&quot;,&quot;DataType&quot;:1,&quot;ImageAutosize&quot;:1,&quot;ZIndexPreserved&quot;:true,&quot;ValueBgColor&quot;:false,&quot;ValueFontColor&quot;:false,&quot;ValueBorderColor&quot;:false}]"/>
</p:tagLst>
</file>

<file path=ppt/tags/tag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V7DQUf22U1Y4zUeus6C_1741604506&quot;,&quot;DataType&quot;:1,&quot;ImageAutosize&quot;:1,&quot;ZIndexPreserved&quot;:true,&quot;ValueBgColor&quot;:false,&quot;ValueFontColor&quot;:false,&quot;ValueBorderColor&quot;:false}]"/>
</p:tagLst>
</file>

<file path=ppt/tags/tag43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YsZHTQhxq5sgJFH9Yl_1741604631&quot;,&quot;DataType&quot;:1,&quot;ImageAutosize&quot;:1,&quot;ZIndexPreserved&quot;:true,&quot;ValueBgColor&quot;:false,&quot;ValueFontColor&quot;:false,&quot;ValueBorderColor&quot;:false}]"/>
</p:tagLst>
</file>

<file path=ppt/tags/tag43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oDMjXzba72SLW7wGAq_1741604631&quot;,&quot;DataType&quot;:1,&quot;ImageAutosize&quot;:1,&quot;ZIndexPreserved&quot;:true,&quot;ValueBgColor&quot;:false,&quot;ValueFontColor&quot;:false,&quot;ValueBorderColor&quot;:false}]"/>
</p:tagLst>
</file>

<file path=ppt/tags/tag43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dsTbm4X8ehIQqCNINj5_1741604631&quot;,&quot;DataType&quot;:1,&quot;ImageAutosize&quot;:1,&quot;ZIndexPreserved&quot;:true,&quot;ValueBgColor&quot;:false,&quot;ValueFontColor&quot;:false,&quot;ValueBorderColor&quot;:false}]"/>
</p:tagLst>
</file>

<file path=ppt/tags/tag43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wPovSDwRUmSlhMuJF7T_1741604634&quot;,&quot;DataType&quot;:1,&quot;ImageAutosize&quot;:1,&quot;ZIndexPreserved&quot;:true,&quot;ValueBgColor&quot;:false,&quot;ValueFontColor&quot;:false,&quot;ValueBorderColor&quot;:false}]"/>
</p:tagLst>
</file>

<file path=ppt/tags/tag43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hdPad9BHANSie87Cr6B_1741604634&quot;,&quot;DataType&quot;:1,&quot;ImageAutosize&quot;:1,&quot;ZIndexPreserved&quot;:true,&quot;ValueBgColor&quot;:false,&quot;ValueFontColor&quot;:false,&quot;ValueBorderColor&quot;:false}]"/>
</p:tagLst>
</file>

<file path=ppt/tags/tag43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9SbXmlZTyjLvEKOyWp6_1741604634&quot;,&quot;DataType&quot;:1,&quot;ImageAutosize&quot;:1,&quot;ZIndexPreserved&quot;:true,&quot;ValueBgColor&quot;:false,&quot;ValueFontColor&quot;:false,&quot;ValueBorderColor&quot;:false}]"/>
</p:tagLst>
</file>

<file path=ppt/tags/tag43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W3wWNDabqO9eMpNpQTa_1741604634&quot;,&quot;DataType&quot;:1,&quot;ImageAutosize&quot;:1,&quot;ZIndexPreserved&quot;:true,&quot;ValueBgColor&quot;:false,&quot;ValueFontColor&quot;:false,&quot;ValueBorderColor&quot;:false}]"/>
</p:tagLst>
</file>

<file path=ppt/tags/tag43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rGHNDikyzT6akN88jGBM_1741604635&quot;,&quot;DataType&quot;:1,&quot;ImageAutosize&quot;:1,&quot;ZIndexPreserved&quot;:true,&quot;ValueBgColor&quot;:false,&quot;ValueFontColor&quot;:false,&quot;ValueBorderColor&quot;:false}]"/>
</p:tagLst>
</file>

<file path=ppt/tags/tag43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cWirfzPIRZ7s8DeRvME_1741604635&quot;,&quot;DataType&quot;:1,&quot;ImageAutosize&quot;:1,&quot;ZIndexPreserved&quot;:true,&quot;ValueBgColor&quot;:false,&quot;ValueFontColor&quot;:false,&quot;ValueBorderColor&quot;:false}]"/>
</p:tagLst>
</file>

<file path=ppt/tags/tag43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hfx35EZLRiiXo9IcXsn_1741604636&quot;,&quot;DataType&quot;:1,&quot;ImageAutosize&quot;:1,&quot;ZIndexPreserved&quot;:true,&quot;ValueBgColor&quot;:false,&quot;ValueFontColor&quot;:false,&quot;ValueBorderColor&quot;:false}]"/>
</p:tagLst>
</file>

<file path=ppt/tags/tag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ScWaZTl8xv17eUQeyja_1741604507&quot;,&quot;DataType&quot;:1,&quot;ImageAutosize&quot;:1,&quot;ZIndexPreserved&quot;:true,&quot;ValueBgColor&quot;:false,&quot;ValueFontColor&quot;:false,&quot;ValueBorderColor&quot;:false}]"/>
</p:tagLst>
</file>

<file path=ppt/tags/tag44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2zEOfKEdKUJfsbMTKbv_1741604636&quot;,&quot;DataType&quot;:1,&quot;ImageAutosize&quot;:1,&quot;ZIndexPreserved&quot;:true,&quot;ValueBgColor&quot;:false,&quot;ValueFontColor&quot;:false,&quot;ValueBorderColor&quot;:false}]"/>
</p:tagLst>
</file>

<file path=ppt/tags/tag44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vC1U2yvh8fjrTf5Io6C_1741604637&quot;,&quot;DataType&quot;:1,&quot;ImageAutosize&quot;:1,&quot;ZIndexPreserved&quot;:true,&quot;ValueBgColor&quot;:false,&quot;ValueFontColor&quot;:false,&quot;ValueBorderColor&quot;:false}]"/>
</p:tagLst>
</file>

<file path=ppt/tags/tag44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eSDiP0H8ERJhwXDMs6O_1741604637&quot;,&quot;DataType&quot;:1,&quot;ImageAutosize&quot;:1,&quot;ZIndexPreserved&quot;:true,&quot;ValueBgColor&quot;:false,&quot;ValueFontColor&quot;:false,&quot;ValueBorderColor&quot;:false}]"/>
</p:tagLst>
</file>

<file path=ppt/tags/tag44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fv9npjZW9eo7XifP3V7_1741604638&quot;,&quot;DataType&quot;:1,&quot;ImageAutosize&quot;:1,&quot;ZIndexPreserved&quot;:true,&quot;ValueBgColor&quot;:false,&quot;ValueFontColor&quot;:false,&quot;ValueBorderColor&quot;:false}]"/>
</p:tagLst>
</file>

<file path=ppt/tags/tag44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hhHkh0F4UUF2Vk4Qo3p_1741604638&quot;,&quot;DataType&quot;:1,&quot;ImageAutosize&quot;:1,&quot;ZIndexPreserved&quot;:true,&quot;ValueBgColor&quot;:false,&quot;ValueFontColor&quot;:false,&quot;ValueBorderColor&quot;:false}]"/>
</p:tagLst>
</file>

<file path=ppt/tags/tag4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39nc63WS7oSgB88r9RKV_1741604638&quot;,&quot;DataType&quot;:1,&quot;ImageAutosize&quot;:1,&quot;ZIndexPreserved&quot;:true,&quot;ValueBgColor&quot;:false,&quot;ValueFontColor&quot;:false,&quot;ValueBorderColor&quot;:false}]"/>
</p:tagLst>
</file>

<file path=ppt/tags/tag4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6VsyIeEV7AqXst30Dns_1741604638&quot;,&quot;DataType&quot;:1,&quot;ImageAutosize&quot;:1,&quot;ZIndexPreserved&quot;:true,&quot;ValueBgColor&quot;:false,&quot;ValueFontColor&quot;:false,&quot;ValueBorderColor&quot;:false}]"/>
</p:tagLst>
</file>

<file path=ppt/tags/tag4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eRD2OqpbH8Pk2FoWRG1_1741604638&quot;,&quot;DataType&quot;:1,&quot;ImageAutosize&quot;:1,&quot;ZIndexPreserved&quot;:true,&quot;ValueBgColor&quot;:false,&quot;ValueFontColor&quot;:false,&quot;ValueBorderColor&quot;:false}]"/>
</p:tagLst>
</file>

<file path=ppt/tags/tag4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rqUvVp9egWbqicjr1v9_1741604638&quot;,&quot;DataType&quot;:1,&quot;ImageAutosize&quot;:1,&quot;ZIndexPreserved&quot;:true,&quot;ValueBgColor&quot;:false,&quot;ValueFontColor&quot;:false,&quot;ValueBorderColor&quot;:false}]"/>
</p:tagLst>
</file>

<file path=ppt/tags/tag4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71wQiaiUkHyHOeQssy_1741604639&quot;,&quot;DataType&quot;:1,&quot;ImageAutosize&quot;:1,&quot;ZIndexPreserved&quot;:true,&quot;ValueBgColor&quot;:false,&quot;ValueFontColor&quot;:false,&quot;ValueBorderColor&quot;:false}]"/>
</p:tagLst>
</file>

<file path=ppt/tags/tag4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uw0sjjEprCIpDSAaw4P_1741604507&quot;,&quot;DataType&quot;:1,&quot;ImageAutosize&quot;:1,&quot;ZIndexPreserved&quot;:true,&quot;ValueBgColor&quot;:false,&quot;ValueFontColor&quot;:false,&quot;ValueBorderColor&quot;:false}]"/>
</p:tagLst>
</file>

<file path=ppt/tags/tag4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lkAdExjE7X81JL38sSB_1741604639&quot;,&quot;DataType&quot;:1,&quot;ImageAutosize&quot;:1,&quot;ZIndexPreserved&quot;:true,&quot;ValueBgColor&quot;:false,&quot;ValueFontColor&quot;:false,&quot;ValueBorderColor&quot;:false}]"/>
</p:tagLst>
</file>

<file path=ppt/tags/tag4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njphxh4L7qRmpoyiZsB_1741604642&quot;,&quot;DataType&quot;:1,&quot;ImageAutosize&quot;:1,&quot;ZIndexPreserved&quot;:true,&quot;ValueBgColor&quot;:false,&quot;ValueFontColor&quot;:false,&quot;ValueBorderColor&quot;:false}]"/>
</p:tagLst>
</file>

<file path=ppt/tags/tag4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47JJDA0uT5RsC2F3gOm_1741604642&quot;,&quot;DataType&quot;:1,&quot;ImageAutosize&quot;:1,&quot;ZIndexPreserved&quot;:true,&quot;ValueBgColor&quot;:false,&quot;ValueFontColor&quot;:false,&quot;ValueBorderColor&quot;:false}]"/>
</p:tagLst>
</file>

<file path=ppt/tags/tag4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yfieQqfZMaxo8u2986v_1741604643&quot;,&quot;DataType&quot;:1,&quot;ImageAutosize&quot;:1,&quot;ZIndexPreserved&quot;:true,&quot;ValueBgColor&quot;:false,&quot;ValueFontColor&quot;:false,&quot;ValueBorderColor&quot;:false}]"/>
</p:tagLst>
</file>

<file path=ppt/tags/tag4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ttCgfIFVI4mTbMKVOhd_1741604643&quot;,&quot;DataType&quot;:1,&quot;ImageAutosize&quot;:1,&quot;ZIndexPreserved&quot;:true,&quot;ValueBgColor&quot;:false,&quot;ValueFontColor&quot;:false,&quot;ValueBorderColor&quot;:false}]"/>
</p:tagLst>
</file>

<file path=ppt/tags/tag4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Sw0y3yjTvcYPdIBEUUt_1741604645&quot;,&quot;DataType&quot;:1,&quot;ImageAutosize&quot;:1,&quot;ZIndexPreserved&quot;:true,&quot;ValueBgColor&quot;:false,&quot;ValueFontColor&quot;:false,&quot;ValueBorderColor&quot;:false}]"/>
</p:tagLst>
</file>

<file path=ppt/tags/tag4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G2mPa38fVft3OE3AC75_1741604645&quot;,&quot;DataType&quot;:1,&quot;ImageAutosize&quot;:1,&quot;ZIndexPreserved&quot;:true,&quot;ValueBgColor&quot;:false,&quot;ValueFontColor&quot;:false,&quot;ValueBorderColor&quot;:false}]"/>
</p:tagLst>
</file>

<file path=ppt/tags/tag4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rM9ClXRvtYWywtXxGUs_1741604645&quot;,&quot;DataType&quot;:1,&quot;ImageAutosize&quot;:1,&quot;ZIndexPreserved&quot;:true,&quot;ValueBgColor&quot;:false,&quot;ValueFontColor&quot;:false,&quot;ValueBorderColor&quot;:false}]"/>
</p:tagLst>
</file>

<file path=ppt/tags/tag4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hWwDp44OGUQaFyTaUcp_1741604645&quot;,&quot;DataType&quot;:1,&quot;ImageAutosize&quot;:1,&quot;ZIndexPreserved&quot;:true,&quot;ValueBgColor&quot;:false,&quot;ValueFontColor&quot;:false,&quot;ValueBorderColor&quot;:false}]"/>
</p:tagLst>
</file>

<file path=ppt/tags/tag4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21QFV7HkCfZrp5SLnaPn_1741604645&quot;,&quot;DataType&quot;:1,&quot;ImageAutosize&quot;:1,&quot;ZIndexPreserved&quot;:true,&quot;ValueBgColor&quot;:false,&quot;ValueFontColor&quot;:false,&quot;ValueBorderColor&quot;:false}]"/>
</p:tagLst>
</file>

<file path=ppt/tags/tag4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cS9qu92eBz9z1GggNLp_1741604508&quot;,&quot;DataType&quot;:1,&quot;ImageAutosize&quot;:1,&quot;ZIndexPreserved&quot;:true,&quot;ValueBgColor&quot;:false,&quot;ValueFontColor&quot;:false,&quot;ValueBorderColor&quot;:false}]"/>
</p:tagLst>
</file>

<file path=ppt/tags/tag4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qe6lUBRGplyJOi1pv6a_1741604647&quot;,&quot;DataType&quot;:1,&quot;ImageAutosize&quot;:1,&quot;ZIndexPreserved&quot;:true,&quot;ValueBgColor&quot;:false,&quot;ValueFontColor&quot;:false,&quot;ValueBorderColor&quot;:false}]"/>
</p:tagLst>
</file>

<file path=ppt/tags/tag4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iQ923wiOmdBttIPmZApO_1741604647&quot;,&quot;DataType&quot;:1,&quot;ImageAutosize&quot;:1,&quot;ZIndexPreserved&quot;:true,&quot;ValueBgColor&quot;:false,&quot;ValueFontColor&quot;:false,&quot;ValueBorderColor&quot;:false}]"/>
</p:tagLst>
</file>

<file path=ppt/tags/tag4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AmXmnZGXokfHUh1k54p_1741604647&quot;,&quot;DataType&quot;:1,&quot;ImageAutosize&quot;:1,&quot;ZIndexPreserved&quot;:true,&quot;ValueBgColor&quot;:false,&quot;ValueFontColor&quot;:false,&quot;ValueBorderColor&quot;:false}]"/>
</p:tagLst>
</file>

<file path=ppt/tags/tag4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yzLAwv407hn9kterr3O_1741604648&quot;,&quot;DataType&quot;:1,&quot;ImageAutosize&quot;:1,&quot;ZIndexPreserved&quot;:true,&quot;ValueBgColor&quot;:false,&quot;ValueFontColor&quot;:false,&quot;ValueBorderColor&quot;:false}]"/>
</p:tagLst>
</file>

<file path=ppt/tags/tag4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AShxHcOg030GaXEXjX_1741604508&quot;,&quot;DataType&quot;:1,&quot;ImageAutosize&quot;:1,&quot;ZIndexPreserved&quot;:true,&quot;ValueBgColor&quot;:false,&quot;ValueFontColor&quot;:false,&quot;ValueBorderColor&quot;:false}]"/>
</p:tagLst>
</file>

<file path=ppt/tags/tag4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fs7TJwkJq4itRqNY2Vi2_1741604508&quot;,&quot;DataType&quot;:1,&quot;ImageAutosize&quot;:1,&quot;ZIndexPreserved&quot;:true,&quot;ValueBgColor&quot;:false,&quot;ValueFontColor&quot;:false,&quot;ValueBorderColor&quot;:false}]"/>
</p:tagLst>
</file>

<file path=ppt/tags/tag4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daIqLHJ4ofJ8EklXjfR_1741604508&quot;,&quot;DataType&quot;:1,&quot;ImageAutosize&quot;:1,&quot;ZIndexPreserved&quot;:true,&quot;ValueBgColor&quot;:false,&quot;ValueFontColor&quot;:false,&quot;ValueBorderColor&quot;:false}]"/>
</p:tagLst>
</file>

<file path=ppt/tags/tag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lm3gXjS1ehv6PzfiaFx_1741604501&quot;,&quot;DataType&quot;:1,&quot;ImageAutosize&quot;:1,&quot;ZIndexPreserved&quot;:true,&quot;ValueBgColor&quot;:false,&quot;ValueFontColor&quot;:false,&quot;ValueBorderColor&quot;:false}]"/>
</p:tagLst>
</file>

<file path=ppt/tags/tag5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4nhgQszMsedo7fohFJ_1741604508&quot;,&quot;DataType&quot;:1,&quot;ImageAutosize&quot;:1,&quot;ZIndexPreserved&quot;:true,&quot;ValueBgColor&quot;:false,&quot;ValueFontColor&quot;:false,&quot;ValueBorderColor&quot;:false}]"/>
</p:tagLst>
</file>

<file path=ppt/tags/tag5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pS9zVTQ9ZiQZR23uzJb_1741604509&quot;,&quot;DataType&quot;:1,&quot;ImageAutosize&quot;:1,&quot;ZIndexPreserved&quot;:true,&quot;ValueBgColor&quot;:false,&quot;ValueFontColor&quot;:false,&quot;ValueBorderColor&quot;:false}]"/>
</p:tagLst>
</file>

<file path=ppt/tags/tag5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BIHfhqTLFT7h2j4ixNdI_1741604509&quot;,&quot;DataType&quot;:1,&quot;ImageAutosize&quot;:1,&quot;ZIndexPreserved&quot;:true,&quot;ValueBgColor&quot;:false,&quot;ValueFontColor&quot;:false,&quot;ValueBorderColor&quot;:false}]"/>
</p:tagLst>
</file>

<file path=ppt/tags/tag5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IsSXj6WFVgIOJEZyBo0_1741604509&quot;,&quot;DataType&quot;:1,&quot;ImageAutosize&quot;:1,&quot;ZIndexPreserved&quot;:true,&quot;ValueBgColor&quot;:false,&quot;ValueFontColor&quot;:false,&quot;ValueBorderColor&quot;:false}]"/>
</p:tagLst>
</file>

<file path=ppt/tags/tag5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FOfeoyBoZHWjKGGz2WZ_1741604509&quot;,&quot;DataType&quot;:1,&quot;ImageAutosize&quot;:1,&quot;ZIndexPreserved&quot;:true,&quot;ValueBgColor&quot;:false,&quot;ValueFontColor&quot;:false,&quot;ValueBorderColor&quot;:false}]"/>
</p:tagLst>
</file>

<file path=ppt/tags/tag5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yPu8Uo6eK06GqqYUOkn_1741604509&quot;,&quot;DataType&quot;:1,&quot;ImageAutosize&quot;:1,&quot;ZIndexPreserved&quot;:true,&quot;ValueBgColor&quot;:false,&quot;ValueFontColor&quot;:false,&quot;ValueBorderColor&quot;:false}]"/>
</p:tagLst>
</file>

<file path=ppt/tags/tag5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cg2ErgJyM2sUdIo7tUH_1741604509&quot;,&quot;DataType&quot;:1,&quot;ImageAutosize&quot;:1,&quot;ZIndexPreserved&quot;:true,&quot;ValueBgColor&quot;:false,&quot;ValueFontColor&quot;:false,&quot;ValueBorderColor&quot;:false}]"/>
</p:tagLst>
</file>

<file path=ppt/tags/tag5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M27cqIHeEo4eAFycLA_1741604509&quot;,&quot;DataType&quot;:1,&quot;ImageAutosize&quot;:1,&quot;ZIndexPreserved&quot;:true,&quot;ValueBgColor&quot;:false,&quot;ValueFontColor&quot;:false,&quot;ValueBorderColor&quot;:false}]"/>
</p:tagLst>
</file>

<file path=ppt/tags/tag5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1uz9Ql2CjS5ydEpS25W_1741604509&quot;,&quot;DataType&quot;:1,&quot;ImageAutosize&quot;:1,&quot;ZIndexPreserved&quot;:true,&quot;ValueBgColor&quot;:false,&quot;ValueFontColor&quot;:false,&quot;ValueBorderColor&quot;:false}]"/>
</p:tagLst>
</file>

<file path=ppt/tags/tag5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sjmzb7tuC73FQA9jocMD_1741604510&quot;,&quot;DataType&quot;:1,&quot;ImageAutosize&quot;:1,&quot;ZIndexPreserved&quot;:true,&quot;ValueBgColor&quot;:false,&quot;ValueFontColor&quot;:false,&quot;ValueBorderColor&quot;:false}]"/>
</p:tagLst>
</file>

<file path=ppt/tags/tag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tesHV9Vn8FEZGzRpy95_1741604501&quot;,&quot;DataType&quot;:1,&quot;ImageAutosize&quot;:1,&quot;ZIndexPreserved&quot;:true,&quot;ValueBgColor&quot;:false,&quot;ValueFontColor&quot;:false,&quot;ValueBorderColor&quot;:false}]"/>
</p:tagLst>
</file>

<file path=ppt/tags/tag6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ywMC0uxMEVxs7pX9faVs_1741604510&quot;,&quot;DataType&quot;:1,&quot;ImageAutosize&quot;:1,&quot;ZIndexPreserved&quot;:true,&quot;ValueBgColor&quot;:false,&quot;ValueFontColor&quot;:false,&quot;ValueBorderColor&quot;:false}]"/>
</p:tagLst>
</file>

<file path=ppt/tags/tag6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9zzn5NtVoMmMG3txnmGR_1741604511&quot;,&quot;DataType&quot;:1,&quot;ImageAutosize&quot;:1,&quot;ZIndexPreserved&quot;:true,&quot;ValueBgColor&quot;:false,&quot;ValueFontColor&quot;:false,&quot;ValueBorderColor&quot;:false}]"/>
</p:tagLst>
</file>

<file path=ppt/tags/tag6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bE2LKgavmfNs9w2IREn_1741604512&quot;,&quot;DataType&quot;:1,&quot;ImageAutosize&quot;:1,&quot;ZIndexPreserved&quot;:true,&quot;ValueBgColor&quot;:false,&quot;ValueFontColor&quot;:false,&quot;ValueBorderColor&quot;:false}]"/>
</p:tagLst>
</file>

<file path=ppt/tags/tag6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mRuN3PSNZZ6ea9mRCuN_1741604512&quot;,&quot;DataType&quot;:1,&quot;ImageAutosize&quot;:1,&quot;ZIndexPreserved&quot;:true,&quot;ValueBgColor&quot;:false,&quot;ValueFontColor&quot;:false,&quot;ValueBorderColor&quot;:false}]"/>
</p:tagLst>
</file>

<file path=ppt/tags/tag6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EbDsKV715N5nG6gp865_1741604512&quot;,&quot;DataType&quot;:1,&quot;ImageAutosize&quot;:1,&quot;ZIndexPreserved&quot;:true,&quot;ValueBgColor&quot;:false,&quot;ValueFontColor&quot;:false,&quot;ValueBorderColor&quot;:false}]"/>
</p:tagLst>
</file>

<file path=ppt/tags/tag6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xbIqsQm0yJhT4IKpf32i_1741604512&quot;,&quot;DataType&quot;:1,&quot;ImageAutosize&quot;:1,&quot;ZIndexPreserved&quot;:true,&quot;ValueBgColor&quot;:false,&quot;ValueFontColor&quot;:false,&quot;ValueBorderColor&quot;:false}]"/>
</p:tagLst>
</file>

<file path=ppt/tags/tag6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UmgYLhKAzjyhcKpyFt_1741604512&quot;,&quot;DataType&quot;:1,&quot;ImageAutosize&quot;:1,&quot;ZIndexPreserved&quot;:true,&quot;ValueBgColor&quot;:false,&quot;ValueFontColor&quot;:false,&quot;ValueBorderColor&quot;:false}]"/>
</p:tagLst>
</file>

<file path=ppt/tags/tag6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JbI2CEoXxH8VtjoeUVDw_1741604513&quot;,&quot;DataType&quot;:1,&quot;ImageAutosize&quot;:1,&quot;ZIndexPreserved&quot;:true,&quot;ValueBgColor&quot;:false,&quot;ValueFontColor&quot;:false,&quot;ValueBorderColor&quot;:false}]"/>
</p:tagLst>
</file>

<file path=ppt/tags/tag6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blJzShEORexuoRFwmgt_1741604513&quot;,&quot;DataType&quot;:1,&quot;ImageAutosize&quot;:1,&quot;ZIndexPreserved&quot;:true,&quot;ValueBgColor&quot;:false,&quot;ValueFontColor&quot;:false,&quot;ValueBorderColor&quot;:false}]"/>
</p:tagLst>
</file>

<file path=ppt/tags/tag6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URvZPImxlfahv0WZENQ_1741604513&quot;,&quot;DataType&quot;:1,&quot;ImageAutosize&quot;:1,&quot;ZIndexPreserved&quot;:true,&quot;ValueBgColor&quot;:false,&quot;ValueFontColor&quot;:false,&quot;ValueBorderColor&quot;:false}]"/>
</p:tagLst>
</file>

<file path=ppt/tags/tag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Z1gV8V6j5xFK7NjYcZrU_1741604501&quot;,&quot;DataType&quot;:1,&quot;ImageAutosize&quot;:1,&quot;ZIndexPreserved&quot;:true,&quot;ValueBgColor&quot;:false,&quot;ValueFontColor&quot;:false,&quot;ValueBorderColor&quot;:false}]"/>
</p:tagLst>
</file>

<file path=ppt/tags/tag7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WIGyVp7YY63EQF8LL2f_1741604513&quot;,&quot;DataType&quot;:1,&quot;ImageAutosize&quot;:1,&quot;ZIndexPreserved&quot;:true,&quot;ValueBgColor&quot;:false,&quot;ValueFontColor&quot;:false,&quot;ValueBorderColor&quot;:false}]"/>
</p:tagLst>
</file>

<file path=ppt/tags/tag7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NZZik6KYghljLklyDlc_1741604513&quot;,&quot;DataType&quot;:1,&quot;ImageAutosize&quot;:1,&quot;ZIndexPreserved&quot;:true,&quot;ValueBgColor&quot;:false,&quot;ValueFontColor&quot;:false,&quot;ValueBorderColor&quot;:false}]"/>
</p:tagLst>
</file>

<file path=ppt/tags/tag7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1Qn2EGFf1R1KgvdlXyk_1741604514&quot;,&quot;DataType&quot;:1,&quot;ImageAutosize&quot;:1,&quot;ZIndexPreserved&quot;:true,&quot;ValueBgColor&quot;:false,&quot;ValueFontColor&quot;:false,&quot;ValueBorderColor&quot;:false}]"/>
</p:tagLst>
</file>

<file path=ppt/tags/tag7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7Hmw1FpIRApj6GkO6DuU_1741604514&quot;,&quot;DataType&quot;:1,&quot;ImageAutosize&quot;:1,&quot;ZIndexPreserved&quot;:true,&quot;ValueBgColor&quot;:false,&quot;ValueFontColor&quot;:false,&quot;ValueBorderColor&quot;:false}]"/>
</p:tagLst>
</file>

<file path=ppt/tags/tag7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tVXOR71J1da3xBVjGEGa_1741604514&quot;,&quot;DataType&quot;:1,&quot;ImageAutosize&quot;:1,&quot;ZIndexPreserved&quot;:true,&quot;ValueBgColor&quot;:false,&quot;ValueFontColor&quot;:false,&quot;ValueBorderColor&quot;:false}]"/>
</p:tagLst>
</file>

<file path=ppt/tags/tag7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UzoffGp6DLacXXBSY66C_1741604514&quot;,&quot;DataType&quot;:1,&quot;ImageAutosize&quot;:1,&quot;ZIndexPreserved&quot;:true,&quot;ValueBgColor&quot;:false,&quot;ValueFontColor&quot;:false,&quot;ValueBorderColor&quot;:false}]"/>
</p:tagLst>
</file>

<file path=ppt/tags/tag7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5ODOgLjnKdd4dB5H90r_1741604514&quot;,&quot;DataType&quot;:1,&quot;ImageAutosize&quot;:1,&quot;ZIndexPreserved&quot;:true,&quot;ValueBgColor&quot;:false,&quot;ValueFontColor&quot;:false,&quot;ValueBorderColor&quot;:false}]"/>
</p:tagLst>
</file>

<file path=ppt/tags/tag7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r8Xh9fp1eBfDfBRNgrd_1741604515&quot;,&quot;DataType&quot;:1,&quot;ImageAutosize&quot;:1,&quot;ZIndexPreserved&quot;:true,&quot;ValueBgColor&quot;:false,&quot;ValueFontColor&quot;:false,&quot;ValueBorderColor&quot;:false}]"/>
</p:tagLst>
</file>

<file path=ppt/tags/tag7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wJ9Vbp2J9cJ2ZCstFAwQ_1741604515&quot;,&quot;DataType&quot;:1,&quot;ImageAutosize&quot;:1,&quot;ZIndexPreserved&quot;:true,&quot;ValueBgColor&quot;:false,&quot;ValueFontColor&quot;:false,&quot;ValueBorderColor&quot;:false}]"/>
</p:tagLst>
</file>

<file path=ppt/tags/tag7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Sbcs3SKS1uJuOLaDPaz_1741604515&quot;,&quot;DataType&quot;:1,&quot;ImageAutosize&quot;:1,&quot;ZIndexPreserved&quot;:true,&quot;ValueBgColor&quot;:false,&quot;ValueFontColor&quot;:false,&quot;ValueBorderColor&quot;:false}]"/>
</p:tagLst>
</file>

<file path=ppt/tags/tag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R2C6uBCj07TjW1Id5Dj_1741604501&quot;,&quot;DataType&quot;:1,&quot;ImageAutosize&quot;:1,&quot;ZIndexPreserved&quot;:true,&quot;ValueBgColor&quot;:false,&quot;ValueFontColor&quot;:false,&quot;ValueBorderColor&quot;:false}]"/>
</p:tagLst>
</file>

<file path=ppt/tags/tag8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gQH2Io8wQ8W7cQKpa4Y_1741604516&quot;,&quot;DataType&quot;:1,&quot;ImageAutosize&quot;:1,&quot;ZIndexPreserved&quot;:true,&quot;ValueBgColor&quot;:false,&quot;ValueFontColor&quot;:false,&quot;ValueBorderColor&quot;:false}]"/>
</p:tagLst>
</file>

<file path=ppt/tags/tag8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c6amZPp7jhX1ZHWO7aS2_1741604517&quot;,&quot;DataType&quot;:1,&quot;ImageAutosize&quot;:1,&quot;ZIndexPreserved&quot;:true,&quot;ValueBgColor&quot;:false,&quot;ValueFontColor&quot;:false,&quot;ValueBorderColor&quot;:false}]"/>
</p:tagLst>
</file>

<file path=ppt/tags/tag8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8GwqRQrUIHdBx7TeCwMd_1741604517&quot;,&quot;DataType&quot;:1,&quot;ImageAutosize&quot;:1,&quot;ZIndexPreserved&quot;:true,&quot;ValueBgColor&quot;:false,&quot;ValueFontColor&quot;:false,&quot;ValueBorderColor&quot;:false}]"/>
</p:tagLst>
</file>

<file path=ppt/tags/tag8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Mgvv038nLRzZh6Z58Y6_1741604517&quot;,&quot;DataType&quot;:1,&quot;ImageAutosize&quot;:1,&quot;ZIndexPreserved&quot;:true,&quot;ValueBgColor&quot;:false,&quot;ValueFontColor&quot;:false,&quot;ValueBorderColor&quot;:false}]"/>
</p:tagLst>
</file>

<file path=ppt/tags/tag8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KTHGsE6P0i1dC7VKEdm_1741604517&quot;,&quot;DataType&quot;:1,&quot;ImageAutosize&quot;:1,&quot;ZIndexPreserved&quot;:true,&quot;ValueBgColor&quot;:false,&quot;ValueFontColor&quot;:false,&quot;ValueBorderColor&quot;:false}]"/>
</p:tagLst>
</file>

<file path=ppt/tags/tag8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VjyHIbtBOAqNY7XTXkm_1741604518&quot;,&quot;DataType&quot;:1,&quot;ImageAutosize&quot;:1,&quot;ZIndexPreserved&quot;:true,&quot;ValueBgColor&quot;:false,&quot;ValueFontColor&quot;:false,&quot;ValueBorderColor&quot;:false}]"/>
</p:tagLst>
</file>

<file path=ppt/tags/tag8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Qc5OH08FX30iygEcjeDB_1741604518&quot;,&quot;DataType&quot;:1,&quot;ImageAutosize&quot;:1,&quot;ZIndexPreserved&quot;:true,&quot;ValueBgColor&quot;:false,&quot;ValueFontColor&quot;:false,&quot;ValueBorderColor&quot;:false}]"/>
</p:tagLst>
</file>

<file path=ppt/tags/tag8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HfIBnJMr8ft6dpnS57q_1741604518&quot;,&quot;DataType&quot;:1,&quot;ImageAutosize&quot;:1,&quot;ZIndexPreserved&quot;:true,&quot;ValueBgColor&quot;:false,&quot;ValueFontColor&quot;:false,&quot;ValueBorderColor&quot;:false}]"/>
</p:tagLst>
</file>

<file path=ppt/tags/tag8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nj1vKrCmcGysS9E4jkNJ_1741604518&quot;,&quot;DataType&quot;:1,&quot;ImageAutosize&quot;:1,&quot;ZIndexPreserved&quot;:true,&quot;ValueBgColor&quot;:false,&quot;ValueFontColor&quot;:false,&quot;ValueBorderColor&quot;:false}]"/>
</p:tagLst>
</file>

<file path=ppt/tags/tag8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Geoe1mad1mxnG9ols0Yp_1741604518&quot;,&quot;DataType&quot;:1,&quot;ImageAutosize&quot;:1,&quot;ZIndexPreserved&quot;:true,&quot;ValueBgColor&quot;:false,&quot;ValueFontColor&quot;:false,&quot;ValueBorderColor&quot;:false}]"/>
</p:tagLst>
</file>

<file path=ppt/tags/tag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dDOWM9T7ILLp0fWUOx5z_1741604501&quot;,&quot;DataType&quot;:1,&quot;ImageAutosize&quot;:1,&quot;ZIndexPreserved&quot;:true,&quot;ValueBgColor&quot;:false,&quot;ValueFontColor&quot;:false,&quot;ValueBorderColor&quot;:false}]"/>
</p:tagLst>
</file>

<file path=ppt/tags/tag90.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u3wKSFKyENBjOD6nz7l_1741604518&quot;,&quot;DataType&quot;:1,&quot;ImageAutosize&quot;:1,&quot;ZIndexPreserved&quot;:true,&quot;ValueBgColor&quot;:false,&quot;ValueFontColor&quot;:false,&quot;ValueBorderColor&quot;:false}]"/>
</p:tagLst>
</file>

<file path=ppt/tags/tag91.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vPiL64dCh7NQ15NyRhUq_1741604518&quot;,&quot;DataType&quot;:1,&quot;ImageAutosize&quot;:1,&quot;ZIndexPreserved&quot;:true,&quot;ValueBgColor&quot;:false,&quot;ValueFontColor&quot;:false,&quot;ValueBorderColor&quot;:false}]"/>
</p:tagLst>
</file>

<file path=ppt/tags/tag92.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sTlfJbI8R5WPiFOptUc_1741604518&quot;,&quot;DataType&quot;:1,&quot;ImageAutosize&quot;:1,&quot;ZIndexPreserved&quot;:true,&quot;ValueBgColor&quot;:false,&quot;ValueFontColor&quot;:false,&quot;ValueBorderColor&quot;:false}]"/>
</p:tagLst>
</file>

<file path=ppt/tags/tag93.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6VjvQ1vbwdi8peiQyq1O_1741604519&quot;,&quot;DataType&quot;:1,&quot;ImageAutosize&quot;:1,&quot;ZIndexPreserved&quot;:true,&quot;ValueBgColor&quot;:false,&quot;ValueFontColor&quot;:false,&quot;ValueBorderColor&quot;:false}]"/>
</p:tagLst>
</file>

<file path=ppt/tags/tag94.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EVMakfQdSbpA8GrMrYnr_1741604519&quot;,&quot;DataType&quot;:1,&quot;ImageAutosize&quot;:1,&quot;ZIndexPreserved&quot;:true,&quot;ValueBgColor&quot;:false,&quot;ValueFontColor&quot;:false,&quot;ValueBorderColor&quot;:false}]"/>
</p:tagLst>
</file>

<file path=ppt/tags/tag95.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HYOFXxOGyL2OaefZkr7g_1741604519&quot;,&quot;DataType&quot;:1,&quot;ImageAutosize&quot;:1,&quot;ZIndexPreserved&quot;:true,&quot;ValueBgColor&quot;:false,&quot;ValueFontColor&quot;:false,&quot;ValueBorderColor&quot;:false}]"/>
</p:tagLst>
</file>

<file path=ppt/tags/tag96.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oqy1v2OnOjYm86DEH7JK_1741604520&quot;,&quot;DataType&quot;:1,&quot;ImageAutosize&quot;:1,&quot;ZIndexPreserved&quot;:true,&quot;ValueBgColor&quot;:false,&quot;ValueFontColor&quot;:false,&quot;ValueBorderColor&quot;:false}]"/>
</p:tagLst>
</file>

<file path=ppt/tags/tag97.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mdDfRmGFz2GjsjmbEJxo_1741604520&quot;,&quot;DataType&quot;:1,&quot;ImageAutosize&quot;:1,&quot;ZIndexPreserved&quot;:true,&quot;ValueBgColor&quot;:false,&quot;ValueFontColor&quot;:false,&quot;ValueBorderColor&quot;:false}]"/>
</p:tagLst>
</file>

<file path=ppt/tags/tag98.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lkIbsjgwSkGv072PseTZ_1741604520&quot;,&quot;DataType&quot;:1,&quot;ImageAutosize&quot;:1,&quot;ZIndexPreserved&quot;:true,&quot;ValueBgColor&quot;:false,&quot;ValueFontColor&quot;:false,&quot;ValueBorderColor&quot;:false}]"/>
</p:tagLst>
</file>

<file path=ppt/tags/tag99.xml><?xml version="1.0" encoding="utf-8"?>
<p:tagLst xmlns:a="http://schemas.openxmlformats.org/drawingml/2006/main" xmlns:r="http://schemas.openxmlformats.org/officeDocument/2006/relationships" xmlns:p="http://schemas.openxmlformats.org/presentationml/2006/main">
  <p:tag name="ATMTEMSEXCEL" val="[{&quot;FileId&quot;:&quot;67cefed43842343a900c2c16&quot;,&quot;RangeName&quot;:&quot;ENGAGE_1Xax5EAfZ99CWhLgDZFX_1741604520&quot;,&quot;DataType&quot;:1,&quot;ImageAutosize&quot;:1,&quot;ZIndexPreserved&quot;:true,&quot;ValueBgColor&quot;:false,&quot;ValueFontColor&quot;:false,&quot;ValueBorderColor&quot;:false}]"/>
</p:tagLst>
</file>

<file path=ppt/theme/theme1.xml><?xml version="1.0" encoding="utf-8"?>
<a:theme xmlns:a="http://schemas.openxmlformats.org/drawingml/2006/main" name="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Charts">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28155</TotalTime>
  <Words>10301</Words>
  <Application>Microsoft Office PowerPoint</Application>
  <PresentationFormat>Widescreen</PresentationFormat>
  <Paragraphs>812</Paragraphs>
  <Slides>94</Slides>
  <Notes>74</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94</vt:i4>
      </vt:variant>
    </vt:vector>
  </HeadingPairs>
  <TitlesOfParts>
    <vt:vector size="103" baseType="lpstr">
      <vt:lpstr>Aptos</vt:lpstr>
      <vt:lpstr>Arial</vt:lpstr>
      <vt:lpstr>Calibri</vt:lpstr>
      <vt:lpstr>Franklin Gothic Book</vt:lpstr>
      <vt:lpstr>Franklin Gothic Demi</vt:lpstr>
      <vt:lpstr>Franklin Gothic Medium</vt:lpstr>
      <vt:lpstr>Franklin Gothic Medium Cond</vt:lpstr>
      <vt:lpstr>Charts</vt:lpstr>
      <vt:lpstr>1_Charts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Kate Golden</dc:creator>
  <cp:lastModifiedBy>Tina Gajda-Crawford</cp:lastModifiedBy>
  <cp:revision>1645</cp:revision>
  <dcterms:created xsi:type="dcterms:W3CDTF">2006-08-16T00:00:00Z</dcterms:created>
  <dcterms:modified xsi:type="dcterms:W3CDTF">2025-04-03T13:25:14Z</dcterms:modified>
</cp:coreProperties>
</file>