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441" dt="2025-03-10T15:11:54.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77138" autoAdjust="0"/>
  </p:normalViewPr>
  <p:slideViewPr>
    <p:cSldViewPr>
      <p:cViewPr varScale="1">
        <p:scale>
          <a:sx n="63" d="100"/>
          <a:sy n="63" d="100"/>
        </p:scale>
        <p:origin x="374" y="5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Burlington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Burlington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76530475408866E-2"/>
          <c:y val="2.1621621621621623E-2"/>
          <c:w val="0.95316581647705023"/>
          <c:h val="0.94054054054054059"/>
        </c:manualLayout>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Overview'!$A$10,'0. Overview'!$A$31,'0. Overview'!$A$49,'0. Overview'!$A$72,'0. Overview'!$A$103,'0. Overview'!$A$126,'0. Overview'!$A$142,'0. Overview'!$A$164,'0. Overview'!$A$184)</c:f>
              <c:strCache>
                <c:ptCount val="9"/>
                <c:pt idx="0">
                  <c:v>Burlington</c:v>
                </c:pt>
                <c:pt idx="1">
                  <c:v>Burlington</c:v>
                </c:pt>
                <c:pt idx="2">
                  <c:v>Burlington</c:v>
                </c:pt>
                <c:pt idx="3">
                  <c:v>Burlington</c:v>
                </c:pt>
                <c:pt idx="4">
                  <c:v>Burlington</c:v>
                </c:pt>
                <c:pt idx="5">
                  <c:v>Burlington</c:v>
                </c:pt>
                <c:pt idx="6">
                  <c:v>Burlington </c:v>
                </c:pt>
                <c:pt idx="7">
                  <c:v>Burlington</c:v>
                </c:pt>
                <c:pt idx="8">
                  <c:v>Burlington</c:v>
                </c:pt>
              </c:strCache>
            </c:strRef>
          </c:cat>
          <c:val>
            <c:numRef>
              <c:f>('0. Overview'!$C$10,'0. Overview'!$C$31,'0. Overview'!$C$49,'0. Overview'!$C$72,'0. Overview'!$C$103,'0. Overview'!$C$126,'0. Overview'!$C$142,'0. Overview'!$C$164,'0. Overview'!$C$184)</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6F60-439C-A68A-6CCB6DB83655}"/>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Overview'!$A$10,'0. Overview'!$A$31,'0. Overview'!$A$49,'0. Overview'!$A$72,'0. Overview'!$A$103,'0. Overview'!$A$126,'0. Overview'!$A$142,'0. Overview'!$A$164,'0. Overview'!$A$184)</c:f>
              <c:strCache>
                <c:ptCount val="9"/>
                <c:pt idx="0">
                  <c:v>Burlington</c:v>
                </c:pt>
                <c:pt idx="1">
                  <c:v>Burlington</c:v>
                </c:pt>
                <c:pt idx="2">
                  <c:v>Burlington</c:v>
                </c:pt>
                <c:pt idx="3">
                  <c:v>Burlington</c:v>
                </c:pt>
                <c:pt idx="4">
                  <c:v>Burlington</c:v>
                </c:pt>
                <c:pt idx="5">
                  <c:v>Burlington</c:v>
                </c:pt>
                <c:pt idx="6">
                  <c:v>Burlington </c:v>
                </c:pt>
                <c:pt idx="7">
                  <c:v>Burlington</c:v>
                </c:pt>
                <c:pt idx="8">
                  <c:v>Burlington</c:v>
                </c:pt>
              </c:strCache>
            </c:strRef>
          </c:cat>
          <c:val>
            <c:numRef>
              <c:f>('0. Overview'!$D$10,'0. Overview'!$D$31,'0. Overview'!$D$49,'0. Overview'!$D$72,'0. Overview'!$D$103,'0. Overview'!$D$126,'0. Overview'!$D$142,'0. Overview'!$D$164,'0. Overview'!$D$184)</c:f>
              <c:numCache>
                <c:formatCode>General</c:formatCode>
                <c:ptCount val="9"/>
                <c:pt idx="0">
                  <c:v>13.875</c:v>
                </c:pt>
                <c:pt idx="1">
                  <c:v>14.875</c:v>
                </c:pt>
                <c:pt idx="2">
                  <c:v>18.875</c:v>
                </c:pt>
                <c:pt idx="3">
                  <c:v>17.875</c:v>
                </c:pt>
                <c:pt idx="4">
                  <c:v>8.875</c:v>
                </c:pt>
                <c:pt idx="5">
                  <c:v>7.875</c:v>
                </c:pt>
                <c:pt idx="6">
                  <c:v>13.875</c:v>
                </c:pt>
                <c:pt idx="7">
                  <c:v>13.875</c:v>
                </c:pt>
                <c:pt idx="8">
                  <c:v>15.875</c:v>
                </c:pt>
              </c:numCache>
            </c:numRef>
          </c:val>
          <c:extLst>
            <c:ext xmlns:c16="http://schemas.microsoft.com/office/drawing/2014/chart" uri="{C3380CC4-5D6E-409C-BE32-E72D297353CC}">
              <c16:uniqueId val="{00000001-6F60-439C-A68A-6CCB6DB83655}"/>
            </c:ext>
          </c:extLst>
        </c:ser>
        <c:ser>
          <c:idx val="3"/>
          <c:order val="2"/>
          <c:spPr>
            <a:solidFill>
              <a:schemeClr val="bg2">
                <a:lumMod val="75000"/>
              </a:schemeClr>
            </a:solidFill>
            <a:ln>
              <a:solidFill>
                <a:schemeClr val="tx1"/>
              </a:solidFill>
            </a:ln>
            <a:effectLst/>
          </c:spPr>
          <c:invertIfNegative val="0"/>
          <c:cat>
            <c:strRef>
              <c:f>('0. Overview'!$A$10,'0. Overview'!$A$31,'0. Overview'!$A$49,'0. Overview'!$A$72,'0. Overview'!$A$103,'0. Overview'!$A$126,'0. Overview'!$A$142,'0. Overview'!$A$164,'0. Overview'!$A$184)</c:f>
              <c:strCache>
                <c:ptCount val="9"/>
                <c:pt idx="0">
                  <c:v>Burlington</c:v>
                </c:pt>
                <c:pt idx="1">
                  <c:v>Burlington</c:v>
                </c:pt>
                <c:pt idx="2">
                  <c:v>Burlington</c:v>
                </c:pt>
                <c:pt idx="3">
                  <c:v>Burlington</c:v>
                </c:pt>
                <c:pt idx="4">
                  <c:v>Burlington</c:v>
                </c:pt>
                <c:pt idx="5">
                  <c:v>Burlington</c:v>
                </c:pt>
                <c:pt idx="6">
                  <c:v>Burlington </c:v>
                </c:pt>
                <c:pt idx="7">
                  <c:v>Burlington</c:v>
                </c:pt>
                <c:pt idx="8">
                  <c:v>Burlington</c:v>
                </c:pt>
              </c:strCache>
            </c:strRef>
          </c:cat>
          <c:val>
            <c:numRef>
              <c:f>('0. Overview'!$E$10,'0. Overview'!$E$31,'0. Overview'!$E$49,'0. Overview'!$E$72,'0. Overview'!$E$103,'0. Overview'!$E$126,'0. Overview'!$E$142,'0. Overview'!$E$164,'0. Overview'!$E$184)</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6F60-439C-A68A-6CCB6DB83655}"/>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0.86499999999999999</c:v>
                </c:pt>
                <c:pt idx="1">
                  <c:v>0.86399999999999999</c:v>
                </c:pt>
                <c:pt idx="2">
                  <c:v>0.874</c:v>
                </c:pt>
                <c:pt idx="3">
                  <c:v>0.86099999999999999</c:v>
                </c:pt>
                <c:pt idx="4">
                  <c:v>0.86399999999999999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6">
                  <c:v>0.86399999999999999</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510051673228352"/>
          <c:y val="0.90152886049834302"/>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0">
                  <c:v>95459</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e</c:v>
                </c:pt>
                <c:pt idx="1">
                  <c:v>6-11 years old</c:v>
                </c:pt>
                <c:pt idx="2">
                  <c:v>12-17 years old</c:v>
                </c:pt>
              </c:strCache>
            </c:strRef>
          </c:cat>
          <c:val>
            <c:numRef>
              <c:f>Sheet1!$B$2:$B$4</c:f>
              <c:numCache>
                <c:formatCode>General</c:formatCode>
                <c:ptCount val="3"/>
                <c:pt idx="0">
                  <c:v>29800</c:v>
                </c:pt>
                <c:pt idx="1">
                  <c:v>29384</c:v>
                </c:pt>
                <c:pt idx="2">
                  <c:v>36275</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2.8630722398595394E-2"/>
          <c:y val="0.88694641230867255"/>
          <c:w val="0.9713692776014044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Evesham township</c:v>
                </c:pt>
                <c:pt idx="1">
                  <c:v>Mount Laurel township</c:v>
                </c:pt>
                <c:pt idx="2">
                  <c:v>Willingboro township</c:v>
                </c:pt>
                <c:pt idx="3">
                  <c:v>Pemberton township</c:v>
                </c:pt>
                <c:pt idx="4">
                  <c:v>Moorestown township</c:v>
                </c:pt>
                <c:pt idx="5">
                  <c:v>Medford township</c:v>
                </c:pt>
                <c:pt idx="6">
                  <c:v>Burlington township</c:v>
                </c:pt>
                <c:pt idx="7">
                  <c:v>Maple Shade township</c:v>
                </c:pt>
                <c:pt idx="8">
                  <c:v>Delran township</c:v>
                </c:pt>
                <c:pt idx="9">
                  <c:v>Cinnaminson township</c:v>
                </c:pt>
                <c:pt idx="10">
                  <c:v>Florence township</c:v>
                </c:pt>
                <c:pt idx="11">
                  <c:v>Bordentown township</c:v>
                </c:pt>
                <c:pt idx="12">
                  <c:v>North Hanover township</c:v>
                </c:pt>
                <c:pt idx="13">
                  <c:v>Lumberton township</c:v>
                </c:pt>
                <c:pt idx="14">
                  <c:v>Chesterfield township</c:v>
                </c:pt>
                <c:pt idx="15">
                  <c:v>Burlington city</c:v>
                </c:pt>
                <c:pt idx="16">
                  <c:v>Mount Holly township</c:v>
                </c:pt>
                <c:pt idx="17">
                  <c:v>Westampton township</c:v>
                </c:pt>
                <c:pt idx="18">
                  <c:v>Southampton township</c:v>
                </c:pt>
                <c:pt idx="19">
                  <c:v>Edgewater Park township</c:v>
                </c:pt>
              </c:strCache>
            </c:strRef>
          </c:cat>
          <c:val>
            <c:numRef>
              <c:f>Sheet1!$B$2:$B$21</c:f>
              <c:numCache>
                <c:formatCode>0</c:formatCode>
                <c:ptCount val="20"/>
                <c:pt idx="0">
                  <c:v>10103</c:v>
                </c:pt>
                <c:pt idx="1">
                  <c:v>8606</c:v>
                </c:pt>
                <c:pt idx="2">
                  <c:v>6609</c:v>
                </c:pt>
                <c:pt idx="3">
                  <c:v>5606</c:v>
                </c:pt>
                <c:pt idx="4">
                  <c:v>5425</c:v>
                </c:pt>
                <c:pt idx="5">
                  <c:v>4989</c:v>
                </c:pt>
                <c:pt idx="6">
                  <c:v>4829</c:v>
                </c:pt>
                <c:pt idx="7">
                  <c:v>4352</c:v>
                </c:pt>
                <c:pt idx="8">
                  <c:v>4072</c:v>
                </c:pt>
                <c:pt idx="9">
                  <c:v>3578</c:v>
                </c:pt>
                <c:pt idx="10">
                  <c:v>3453</c:v>
                </c:pt>
                <c:pt idx="11">
                  <c:v>2659</c:v>
                </c:pt>
                <c:pt idx="12">
                  <c:v>2526</c:v>
                </c:pt>
                <c:pt idx="13">
                  <c:v>2433</c:v>
                </c:pt>
                <c:pt idx="14">
                  <c:v>2286</c:v>
                </c:pt>
                <c:pt idx="15">
                  <c:v>2167</c:v>
                </c:pt>
                <c:pt idx="16">
                  <c:v>2079</c:v>
                </c:pt>
                <c:pt idx="17">
                  <c:v>1713</c:v>
                </c:pt>
                <c:pt idx="18">
                  <c:v>1641</c:v>
                </c:pt>
                <c:pt idx="19">
                  <c:v>1640</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0.27</c:v>
                </c:pt>
                <c:pt idx="1">
                  <c:v>0.22</c:v>
                </c:pt>
                <c:pt idx="2">
                  <c:v>0.22</c:v>
                </c:pt>
                <c:pt idx="3">
                  <c:v>0.21532273269999999</c:v>
                </c:pt>
                <c:pt idx="4">
                  <c:v>0.20649138521999999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9">
                  <c:v>0.20649138521999999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190551352153467"/>
          <c:y val="0.9081981356078262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Burlington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2040</c:v>
                </c:pt>
                <c:pt idx="1">
                  <c:v>1079</c:v>
                </c:pt>
                <c:pt idx="2">
                  <c:v>1628</c:v>
                </c:pt>
                <c:pt idx="3">
                  <c:v>1403</c:v>
                </c:pt>
                <c:pt idx="4">
                  <c:v>1049</c:v>
                </c:pt>
                <c:pt idx="5">
                  <c:v>2199</c:v>
                </c:pt>
                <c:pt idx="6">
                  <c:v>1678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0">
                  <c:v>128030</c:v>
                </c:pt>
                <c:pt idx="11">
                  <c:v>129044</c:v>
                </c:pt>
                <c:pt idx="12">
                  <c:v>129113</c:v>
                </c:pt>
                <c:pt idx="13">
                  <c:v>129165</c:v>
                </c:pt>
                <c:pt idx="14">
                  <c:v>131147</c:v>
                </c:pt>
                <c:pt idx="15">
                  <c:v>131215</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16">
                  <c:v>132914</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88797</c:v>
                </c:pt>
                <c:pt idx="1">
                  <c:v>90329</c:v>
                </c:pt>
                <c:pt idx="2">
                  <c:v>94397</c:v>
                </c:pt>
                <c:pt idx="3">
                  <c:v>100478</c:v>
                </c:pt>
                <c:pt idx="4">
                  <c:v>102532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Overview'!$A$215,'0. Overview'!$A$237,'0. Overview'!$A$263,'0. Overview'!$A$280,'0. Overview'!$A$307,'0. Overview'!$A$331,'0. Overview'!$A$350,'0. Overview'!$A$371,'0. Overview'!$A$395)</c:f>
              <c:strCache>
                <c:ptCount val="9"/>
                <c:pt idx="0">
                  <c:v>Burlington</c:v>
                </c:pt>
                <c:pt idx="1">
                  <c:v>Burlington</c:v>
                </c:pt>
                <c:pt idx="2">
                  <c:v>Burlington</c:v>
                </c:pt>
                <c:pt idx="3">
                  <c:v>Burlington</c:v>
                </c:pt>
                <c:pt idx="4">
                  <c:v>Burlington</c:v>
                </c:pt>
                <c:pt idx="5">
                  <c:v>Burlington</c:v>
                </c:pt>
                <c:pt idx="6">
                  <c:v>Burlington</c:v>
                </c:pt>
                <c:pt idx="7">
                  <c:v>Burlington</c:v>
                </c:pt>
                <c:pt idx="8">
                  <c:v>Burlington</c:v>
                </c:pt>
              </c:strCache>
            </c:strRef>
          </c:cat>
          <c:val>
            <c:numRef>
              <c:f>('0. Overview'!$C$215,'0. Overview'!$C$237,'0. Overview'!$C$263,'0. Overview'!$C$280,'0. Overview'!$C$307,'0. Overview'!$C$331,'0. Overview'!$C$350,'0. Overview'!$C$371,'0. Overview'!$C$395)</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28F0-4C04-BA24-1C92450A34BB}"/>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Overview'!$A$215,'0. Overview'!$A$237,'0. Overview'!$A$263,'0. Overview'!$A$280,'0. Overview'!$A$307,'0. Overview'!$A$331,'0. Overview'!$A$350,'0. Overview'!$A$371,'0. Overview'!$A$395)</c:f>
              <c:strCache>
                <c:ptCount val="9"/>
                <c:pt idx="0">
                  <c:v>Burlington</c:v>
                </c:pt>
                <c:pt idx="1">
                  <c:v>Burlington</c:v>
                </c:pt>
                <c:pt idx="2">
                  <c:v>Burlington</c:v>
                </c:pt>
                <c:pt idx="3">
                  <c:v>Burlington</c:v>
                </c:pt>
                <c:pt idx="4">
                  <c:v>Burlington</c:v>
                </c:pt>
                <c:pt idx="5">
                  <c:v>Burlington</c:v>
                </c:pt>
                <c:pt idx="6">
                  <c:v>Burlington</c:v>
                </c:pt>
                <c:pt idx="7">
                  <c:v>Burlington</c:v>
                </c:pt>
                <c:pt idx="8">
                  <c:v>Burlington</c:v>
                </c:pt>
              </c:strCache>
            </c:strRef>
          </c:cat>
          <c:val>
            <c:numRef>
              <c:f>('0. Overview'!$D$215,'0. Overview'!$D$237,'0. Overview'!$D$263,'0. Overview'!$D$280,'0. Overview'!$D$307,'0. Overview'!$D$331,'0. Overview'!$D$350,'0. Overview'!$D$371,'0. Overview'!$D$395)</c:f>
              <c:numCache>
                <c:formatCode>General</c:formatCode>
                <c:ptCount val="9"/>
                <c:pt idx="0">
                  <c:v>11.875</c:v>
                </c:pt>
                <c:pt idx="1">
                  <c:v>11.875</c:v>
                </c:pt>
                <c:pt idx="2">
                  <c:v>7.875</c:v>
                </c:pt>
                <c:pt idx="3">
                  <c:v>12.875</c:v>
                </c:pt>
                <c:pt idx="4">
                  <c:v>5.875</c:v>
                </c:pt>
                <c:pt idx="5">
                  <c:v>3.875</c:v>
                </c:pt>
                <c:pt idx="6">
                  <c:v>8.875</c:v>
                </c:pt>
                <c:pt idx="7">
                  <c:v>9.875</c:v>
                </c:pt>
                <c:pt idx="8">
                  <c:v>7.875</c:v>
                </c:pt>
              </c:numCache>
            </c:numRef>
          </c:val>
          <c:extLst>
            <c:ext xmlns:c16="http://schemas.microsoft.com/office/drawing/2014/chart" uri="{C3380CC4-5D6E-409C-BE32-E72D297353CC}">
              <c16:uniqueId val="{00000001-28F0-4C04-BA24-1C92450A34BB}"/>
            </c:ext>
          </c:extLst>
        </c:ser>
        <c:ser>
          <c:idx val="3"/>
          <c:order val="2"/>
          <c:spPr>
            <a:solidFill>
              <a:schemeClr val="bg2">
                <a:lumMod val="75000"/>
              </a:schemeClr>
            </a:solidFill>
            <a:ln>
              <a:solidFill>
                <a:schemeClr val="tx1"/>
              </a:solidFill>
            </a:ln>
            <a:effectLst/>
          </c:spPr>
          <c:invertIfNegative val="0"/>
          <c:cat>
            <c:strRef>
              <c:f>('0. Overview'!$A$215,'0. Overview'!$A$237,'0. Overview'!$A$263,'0. Overview'!$A$280,'0. Overview'!$A$307,'0. Overview'!$A$331,'0. Overview'!$A$350,'0. Overview'!$A$371,'0. Overview'!$A$395)</c:f>
              <c:strCache>
                <c:ptCount val="9"/>
                <c:pt idx="0">
                  <c:v>Burlington</c:v>
                </c:pt>
                <c:pt idx="1">
                  <c:v>Burlington</c:v>
                </c:pt>
                <c:pt idx="2">
                  <c:v>Burlington</c:v>
                </c:pt>
                <c:pt idx="3">
                  <c:v>Burlington</c:v>
                </c:pt>
                <c:pt idx="4">
                  <c:v>Burlington</c:v>
                </c:pt>
                <c:pt idx="5">
                  <c:v>Burlington</c:v>
                </c:pt>
                <c:pt idx="6">
                  <c:v>Burlington</c:v>
                </c:pt>
                <c:pt idx="7">
                  <c:v>Burlington</c:v>
                </c:pt>
                <c:pt idx="8">
                  <c:v>Burlington</c:v>
                </c:pt>
              </c:strCache>
            </c:strRef>
          </c:cat>
          <c:val>
            <c:numRef>
              <c:f>('0. Overview'!$E$215,'0. Overview'!$E$237,'0. Overview'!$E$263,'0. Overview'!$E$280,'0. Overview'!$E$307,'0. Overview'!$E$331,'0. Overview'!$E$350,'0. Overview'!$E$371,'0. Overview'!$E$395)</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28F0-4C04-BA24-1C92450A34BB}"/>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0">
                  <c:v>97474</c:v>
                </c:pt>
                <c:pt idx="11">
                  <c:v>100532</c:v>
                </c:pt>
                <c:pt idx="12">
                  <c:v>101146</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13" formatCode="_(&quot;$&quot;* #,##0_);_(&quot;$&quot;* \(#,##0\);_(&quot;$&quot;* &quot;-&quot;??_);_(@_)">
                  <c:v>102532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Wrightstown borough</c:v>
                </c:pt>
                <c:pt idx="1">
                  <c:v>Riverside township</c:v>
                </c:pt>
                <c:pt idx="2">
                  <c:v>Delanco township</c:v>
                </c:pt>
                <c:pt idx="3">
                  <c:v>Maple Shade township</c:v>
                </c:pt>
                <c:pt idx="4">
                  <c:v>Burlington city</c:v>
                </c:pt>
                <c:pt idx="5">
                  <c:v>Edgewater Park township</c:v>
                </c:pt>
                <c:pt idx="6">
                  <c:v>Pemberton township</c:v>
                </c:pt>
                <c:pt idx="7">
                  <c:v>Bass River township</c:v>
                </c:pt>
                <c:pt idx="8">
                  <c:v>Mount Holly township</c:v>
                </c:pt>
                <c:pt idx="9">
                  <c:v>North Hanover township</c:v>
                </c:pt>
              </c:strCache>
            </c:strRef>
          </c:cat>
          <c:val>
            <c:numRef>
              <c:f>Sheet1!$B$2:$B$11</c:f>
              <c:numCache>
                <c:formatCode>_("$"* #,##0_);_("$"* \(#,##0\);_("$"* "-"??_);_(@_)</c:formatCode>
                <c:ptCount val="10"/>
                <c:pt idx="0">
                  <c:v>52222</c:v>
                </c:pt>
                <c:pt idx="1">
                  <c:v>74932</c:v>
                </c:pt>
                <c:pt idx="2">
                  <c:v>75361</c:v>
                </c:pt>
                <c:pt idx="3">
                  <c:v>75732</c:v>
                </c:pt>
                <c:pt idx="4">
                  <c:v>78009</c:v>
                </c:pt>
                <c:pt idx="5">
                  <c:v>78977</c:v>
                </c:pt>
                <c:pt idx="6">
                  <c:v>79730</c:v>
                </c:pt>
                <c:pt idx="7">
                  <c:v>80000</c:v>
                </c:pt>
                <c:pt idx="8">
                  <c:v>83145</c:v>
                </c:pt>
                <c:pt idx="9">
                  <c:v>83447</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Burlington Median $105,271</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Wrightstown borough</c:v>
                </c:pt>
                <c:pt idx="1">
                  <c:v>Riverside township</c:v>
                </c:pt>
                <c:pt idx="2">
                  <c:v>Delanco township</c:v>
                </c:pt>
                <c:pt idx="3">
                  <c:v>Maple Shade township</c:v>
                </c:pt>
                <c:pt idx="4">
                  <c:v>Burlington city</c:v>
                </c:pt>
                <c:pt idx="5">
                  <c:v>Edgewater Park township</c:v>
                </c:pt>
                <c:pt idx="6">
                  <c:v>Pemberton township</c:v>
                </c:pt>
                <c:pt idx="7">
                  <c:v>Bass River township</c:v>
                </c:pt>
                <c:pt idx="8">
                  <c:v>Mount Holly township</c:v>
                </c:pt>
                <c:pt idx="9">
                  <c:v>North Hanover township</c:v>
                </c:pt>
              </c:strCache>
            </c:strRef>
          </c:cat>
          <c:val>
            <c:numRef>
              <c:f>Sheet1!$C$2:$C$11</c:f>
              <c:numCache>
                <c:formatCode>"$"#,##0</c:formatCode>
                <c:ptCount val="10"/>
                <c:pt idx="0">
                  <c:v>105271</c:v>
                </c:pt>
                <c:pt idx="1">
                  <c:v>105271</c:v>
                </c:pt>
                <c:pt idx="2">
                  <c:v>105271</c:v>
                </c:pt>
                <c:pt idx="3">
                  <c:v>105271</c:v>
                </c:pt>
                <c:pt idx="4">
                  <c:v>105271</c:v>
                </c:pt>
                <c:pt idx="5">
                  <c:v>105271</c:v>
                </c:pt>
                <c:pt idx="6">
                  <c:v>105271</c:v>
                </c:pt>
                <c:pt idx="7">
                  <c:v>105271</c:v>
                </c:pt>
                <c:pt idx="8">
                  <c:v>105271</c:v>
                </c:pt>
                <c:pt idx="9">
                  <c:v>105271</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5698679667892512"/>
          <c:y val="0.9608046931091585"/>
          <c:w val="0.23738175515883478"/>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6" formatCode="0%">
                  <c:v>6.7000000000000004E-2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0.06</c:v>
                </c:pt>
                <c:pt idx="1">
                  <c:v>6.2E-2</c:v>
                </c:pt>
                <c:pt idx="2">
                  <c:v>0.107</c:v>
                </c:pt>
                <c:pt idx="3">
                  <c:v>7.8E-2</c:v>
                </c:pt>
                <c:pt idx="4">
                  <c:v>6.7000000000000004E-2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Riverside township</c:v>
                </c:pt>
                <c:pt idx="1">
                  <c:v>Edgewater Park township</c:v>
                </c:pt>
                <c:pt idx="2">
                  <c:v>Beverly city</c:v>
                </c:pt>
                <c:pt idx="3">
                  <c:v>Wrightstown borough</c:v>
                </c:pt>
                <c:pt idx="4">
                  <c:v>Woodland township</c:v>
                </c:pt>
                <c:pt idx="5">
                  <c:v>Pemberton borough</c:v>
                </c:pt>
                <c:pt idx="6">
                  <c:v>Burlington city</c:v>
                </c:pt>
                <c:pt idx="7">
                  <c:v>Mount Holly township</c:v>
                </c:pt>
                <c:pt idx="8">
                  <c:v>Willingboro township</c:v>
                </c:pt>
                <c:pt idx="9">
                  <c:v>Pemberton township</c:v>
                </c:pt>
              </c:strCache>
            </c:strRef>
          </c:cat>
          <c:val>
            <c:numRef>
              <c:f>Sheet1!$B$2:$B$11</c:f>
              <c:numCache>
                <c:formatCode>0%</c:formatCode>
                <c:ptCount val="10"/>
                <c:pt idx="0">
                  <c:v>0.35199999999999998</c:v>
                </c:pt>
                <c:pt idx="1">
                  <c:v>0.27400000000000002</c:v>
                </c:pt>
                <c:pt idx="2">
                  <c:v>0.26800000000000002</c:v>
                </c:pt>
                <c:pt idx="3">
                  <c:v>0.23599999999999999</c:v>
                </c:pt>
                <c:pt idx="4">
                  <c:v>0.23300000000000001</c:v>
                </c:pt>
                <c:pt idx="5">
                  <c:v>0.221</c:v>
                </c:pt>
                <c:pt idx="6">
                  <c:v>0.154</c:v>
                </c:pt>
                <c:pt idx="7">
                  <c:v>0.14499999999999999</c:v>
                </c:pt>
                <c:pt idx="8">
                  <c:v>0.14000000000000001</c:v>
                </c:pt>
                <c:pt idx="9">
                  <c:v>0.13300000000000001</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Burlington Avg. 7.60%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Riverside township</c:v>
                </c:pt>
                <c:pt idx="1">
                  <c:v>Edgewater Park township</c:v>
                </c:pt>
                <c:pt idx="2">
                  <c:v>Beverly city</c:v>
                </c:pt>
                <c:pt idx="3">
                  <c:v>Wrightstown borough</c:v>
                </c:pt>
                <c:pt idx="4">
                  <c:v>Woodland township</c:v>
                </c:pt>
                <c:pt idx="5">
                  <c:v>Pemberton borough</c:v>
                </c:pt>
                <c:pt idx="6">
                  <c:v>Burlington city</c:v>
                </c:pt>
                <c:pt idx="7">
                  <c:v>Mount Holly township</c:v>
                </c:pt>
                <c:pt idx="8">
                  <c:v>Willingboro township</c:v>
                </c:pt>
                <c:pt idx="9">
                  <c:v>Pemberton township</c:v>
                </c:pt>
              </c:strCache>
            </c:strRef>
          </c:cat>
          <c:val>
            <c:numRef>
              <c:f>Sheet1!$C$2:$C$11</c:f>
              <c:numCache>
                <c:formatCode>0%</c:formatCode>
                <c:ptCount val="10"/>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2309022231850701"/>
          <c:y val="0.92248508709138632"/>
          <c:w val="0.19675172614351946"/>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2">
                  <c:v>0.13336631646</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885051673228343"/>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0.16</c:v>
                </c:pt>
                <c:pt idx="1">
                  <c:v>0.16</c:v>
                </c:pt>
                <c:pt idx="2">
                  <c:v>0.15</c:v>
                </c:pt>
                <c:pt idx="3">
                  <c:v>0.15033686818</c:v>
                </c:pt>
                <c:pt idx="4">
                  <c:v>0.14000000000000001</c:v>
                </c:pt>
                <c:pt idx="5">
                  <c:v>0.14000000000000001</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3" formatCode="0.0%">
                  <c:v>7.9000000000000001E-2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7.0999999999999994E-2</c:v>
                </c:pt>
                <c:pt idx="1">
                  <c:v>5.6000000000000001E-2</c:v>
                </c:pt>
                <c:pt idx="2">
                  <c:v>7.9000000000000001E-2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4402</c:v>
                </c:pt>
                <c:pt idx="1">
                  <c:v>4592</c:v>
                </c:pt>
                <c:pt idx="2">
                  <c:v>4279</c:v>
                </c:pt>
                <c:pt idx="3">
                  <c:v>4356</c:v>
                </c:pt>
                <c:pt idx="4">
                  <c:v>4079</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Burlington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0.73</c:v>
                </c:pt>
                <c:pt idx="1">
                  <c:v>0.20499999999999999</c:v>
                </c:pt>
                <c:pt idx="2">
                  <c:v>1.2999999999999999E-2</c:v>
                </c:pt>
                <c:pt idx="3">
                  <c:v>7.4999999999999997E-2</c:v>
                </c:pt>
                <c:pt idx="4">
                  <c:v>2E-3</c:v>
                </c:pt>
                <c:pt idx="5">
                  <c:v>8.3000000000000004E-2</c:v>
                </c:pt>
                <c:pt idx="6">
                  <c:v>0.1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13837</c:v>
                </c:pt>
                <c:pt idx="3" formatCode="#,##0">
                  <c:v>11707</c:v>
                </c:pt>
                <c:pt idx="4" formatCode="#,##0">
                  <c:v>12568</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8524</c:v>
                </c:pt>
                <c:pt idx="1">
                  <c:v>10642</c:v>
                </c:pt>
                <c:pt idx="2">
                  <c:v>8365</c:v>
                </c:pt>
                <c:pt idx="3">
                  <c:v>8778</c:v>
                </c:pt>
                <c:pt idx="4">
                  <c:v>9228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Burlington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1720</c:v>
                </c:pt>
                <c:pt idx="1">
                  <c:v>1612</c:v>
                </c:pt>
                <c:pt idx="2">
                  <c:v>1470</c:v>
                </c:pt>
                <c:pt idx="3">
                  <c:v>1350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13">
                  <c:v>1720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13" formatCode="&quot;$&quot;#,##0_);[Red]\(&quot;$&quot;#,##0\)">
                  <c:v>1350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0">
                  <c:v>30.2</c:v>
                </c:pt>
                <c:pt idx="11">
                  <c:v>30.1</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12">
                  <c:v>29.5</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30.5</c:v>
                </c:pt>
                <c:pt idx="1">
                  <c:v>30</c:v>
                </c:pt>
                <c:pt idx="2">
                  <c:v>26.9</c:v>
                </c:pt>
                <c:pt idx="3" formatCode="0.0">
                  <c:v>29.2</c:v>
                </c:pt>
                <c:pt idx="4" formatCode="0.0">
                  <c:v>29.5</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9">
                  <c:v>0.17</c:v>
                </c:pt>
                <c:pt idx="10">
                  <c:v>0.17</c:v>
                </c:pt>
                <c:pt idx="11">
                  <c:v>0.17</c:v>
                </c:pt>
                <c:pt idx="12">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8" formatCode="0%">
                  <c:v>0.18</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7" formatCode="0.0%">
                  <c:v>0.04</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2.9000000000000001E-2</c:v>
                </c:pt>
                <c:pt idx="1">
                  <c:v>2.7E-2</c:v>
                </c:pt>
                <c:pt idx="2">
                  <c:v>2.1999999999999999E-2</c:v>
                </c:pt>
                <c:pt idx="3">
                  <c:v>3.5000000000000003E-2</c:v>
                </c:pt>
                <c:pt idx="4">
                  <c:v>0.04</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Westampton township</c:v>
                </c:pt>
                <c:pt idx="1">
                  <c:v>Burlington city</c:v>
                </c:pt>
                <c:pt idx="2">
                  <c:v>Delanco township</c:v>
                </c:pt>
                <c:pt idx="3">
                  <c:v>Delran township</c:v>
                </c:pt>
                <c:pt idx="4">
                  <c:v>New Hanover township</c:v>
                </c:pt>
                <c:pt idx="5">
                  <c:v>Willingboro township</c:v>
                </c:pt>
                <c:pt idx="6">
                  <c:v>Pemberton township</c:v>
                </c:pt>
                <c:pt idx="7">
                  <c:v>Fieldsboro borough</c:v>
                </c:pt>
                <c:pt idx="8">
                  <c:v>Mansfield township</c:v>
                </c:pt>
                <c:pt idx="9">
                  <c:v>Pemberton borough</c:v>
                </c:pt>
              </c:strCache>
            </c:strRef>
          </c:cat>
          <c:val>
            <c:numRef>
              <c:f>Sheet1!$B$2:$B$11</c:f>
              <c:numCache>
                <c:formatCode>0.0%</c:formatCode>
                <c:ptCount val="10"/>
                <c:pt idx="0">
                  <c:v>0.157</c:v>
                </c:pt>
                <c:pt idx="1">
                  <c:v>0.10199999999999999</c:v>
                </c:pt>
                <c:pt idx="2">
                  <c:v>7.2999999999999995E-2</c:v>
                </c:pt>
                <c:pt idx="3">
                  <c:v>7.1999999999999995E-2</c:v>
                </c:pt>
                <c:pt idx="4">
                  <c:v>5.7000000000000002E-2</c:v>
                </c:pt>
                <c:pt idx="5">
                  <c:v>4.9000000000000002E-2</c:v>
                </c:pt>
                <c:pt idx="6">
                  <c:v>4.7E-2</c:v>
                </c:pt>
                <c:pt idx="7">
                  <c:v>4.2999999999999997E-2</c:v>
                </c:pt>
                <c:pt idx="8">
                  <c:v>4.2000000000000003E-2</c:v>
                </c:pt>
                <c:pt idx="9">
                  <c:v>0.04</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Burlington County Avg. 2.70%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Westampton township</c:v>
                </c:pt>
                <c:pt idx="1">
                  <c:v>Burlington city</c:v>
                </c:pt>
                <c:pt idx="2">
                  <c:v>Delanco township</c:v>
                </c:pt>
                <c:pt idx="3">
                  <c:v>Delran township</c:v>
                </c:pt>
                <c:pt idx="4">
                  <c:v>New Hanover township</c:v>
                </c:pt>
                <c:pt idx="5">
                  <c:v>Willingboro township</c:v>
                </c:pt>
                <c:pt idx="6">
                  <c:v>Pemberton township</c:v>
                </c:pt>
                <c:pt idx="7">
                  <c:v>Fieldsboro borough</c:v>
                </c:pt>
                <c:pt idx="8">
                  <c:v>Mansfield township</c:v>
                </c:pt>
                <c:pt idx="9">
                  <c:v>Pemberton borough</c:v>
                </c:pt>
              </c:strCache>
            </c:strRef>
          </c:cat>
          <c:val>
            <c:numRef>
              <c:f>Sheet1!$C$2:$C$11</c:f>
              <c:numCache>
                <c:formatCode>0.00%</c:formatCode>
                <c:ptCount val="10"/>
                <c:pt idx="0">
                  <c:v>2.7E-2</c:v>
                </c:pt>
                <c:pt idx="1">
                  <c:v>2.7E-2</c:v>
                </c:pt>
                <c:pt idx="2">
                  <c:v>2.7E-2</c:v>
                </c:pt>
                <c:pt idx="3">
                  <c:v>2.7E-2</c:v>
                </c:pt>
                <c:pt idx="4">
                  <c:v>2.7E-2</c:v>
                </c:pt>
                <c:pt idx="5">
                  <c:v>2.7E-2</c:v>
                </c:pt>
                <c:pt idx="6">
                  <c:v>2.7E-2</c:v>
                </c:pt>
                <c:pt idx="7">
                  <c:v>2.7E-2</c:v>
                </c:pt>
                <c:pt idx="8">
                  <c:v>2.7E-2</c:v>
                </c:pt>
                <c:pt idx="9">
                  <c:v>2.7E-2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7.0862819881889763E-2"/>
          <c:y val="0.90357907793587688"/>
          <c:w val="0.27077436023622048"/>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0.749</c:v>
                </c:pt>
                <c:pt idx="1">
                  <c:v>0.748</c:v>
                </c:pt>
                <c:pt idx="2">
                  <c:v>0.72399999999999998</c:v>
                </c:pt>
                <c:pt idx="3">
                  <c:v>0.72299999999999998</c:v>
                </c:pt>
                <c:pt idx="4">
                  <c:v>0.73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0.19700000000000001</c:v>
                </c:pt>
                <c:pt idx="1">
                  <c:v>0.19400000000000001</c:v>
                </c:pt>
                <c:pt idx="2">
                  <c:v>0.19900000000000001</c:v>
                </c:pt>
                <c:pt idx="3">
                  <c:v>0.20599999999999999</c:v>
                </c:pt>
                <c:pt idx="4">
                  <c:v>0.20499999999999999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8.0000000000000002E-3</c:v>
                </c:pt>
                <c:pt idx="1">
                  <c:v>1.0999999999999999E-2</c:v>
                </c:pt>
                <c:pt idx="2">
                  <c:v>1.4E-2</c:v>
                </c:pt>
                <c:pt idx="3">
                  <c:v>1.2E-2</c:v>
                </c:pt>
                <c:pt idx="4">
                  <c:v>1.2999999999999999E-2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6.4000000000000001E-2</c:v>
                </c:pt>
                <c:pt idx="1">
                  <c:v>6.4000000000000001E-2</c:v>
                </c:pt>
                <c:pt idx="2">
                  <c:v>7.0999999999999994E-2</c:v>
                </c:pt>
                <c:pt idx="3">
                  <c:v>7.0999999999999994E-2</c:v>
                </c:pt>
                <c:pt idx="4">
                  <c:v>7.4999999999999997E-2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8.5000000000000006E-2</c:v>
                </c:pt>
                <c:pt idx="1">
                  <c:v>8.3000000000000004E-2</c:v>
                </c:pt>
                <c:pt idx="2">
                  <c:v>9.1999999999999998E-2</c:v>
                </c:pt>
                <c:pt idx="3">
                  <c:v>9.6000000000000002E-2</c:v>
                </c:pt>
                <c:pt idx="4">
                  <c:v>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1">
                  <c:v>17745</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1">
                  <c:v>6265</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13">
                  <c:v>0.93200000000000005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0.93500000000000005</c:v>
                </c:pt>
                <c:pt idx="1">
                  <c:v>0.95299999999999996</c:v>
                </c:pt>
                <c:pt idx="2">
                  <c:v>0.95699999999999996</c:v>
                </c:pt>
                <c:pt idx="3">
                  <c:v>0.92700000000000005</c:v>
                </c:pt>
                <c:pt idx="4">
                  <c:v>0.93500000000000005</c:v>
                </c:pt>
                <c:pt idx="5">
                  <c:v>0.93200000000000005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3">
                  <c:v>0.8</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9">
                  <c:v>0.75</c:v>
                </c:pt>
                <c:pt idx="10">
                  <c:v>0.75</c:v>
                </c:pt>
                <c:pt idx="11">
                  <c:v>0.76</c:v>
                </c:pt>
                <c:pt idx="12">
                  <c:v>0.79</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0.79</c:v>
                </c:pt>
                <c:pt idx="1">
                  <c:v>0.72</c:v>
                </c:pt>
                <c:pt idx="2">
                  <c:v>0.75</c:v>
                </c:pt>
                <c:pt idx="3">
                  <c:v>0.85</c:v>
                </c:pt>
                <c:pt idx="4">
                  <c:v>0.66</c:v>
                </c:pt>
                <c:pt idx="5">
                  <c:v>0.72</c:v>
                </c:pt>
                <c:pt idx="6">
                  <c:v>0.75</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8" formatCode="0.0%">
                  <c:v>0.31</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0.27400000000000002</c:v>
                </c:pt>
                <c:pt idx="1">
                  <c:v>0.36799999999999999</c:v>
                </c:pt>
                <c:pt idx="2">
                  <c:v>0.42399999999999999</c:v>
                </c:pt>
                <c:pt idx="3">
                  <c:v>0.34899999999999998</c:v>
                </c:pt>
                <c:pt idx="4">
                  <c:v>0.31</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Burlington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0.04</c:v>
                </c:pt>
                <c:pt idx="1">
                  <c:v>0.04</c:v>
                </c:pt>
                <c:pt idx="2">
                  <c:v>3.7999999999999999E-2</c:v>
                </c:pt>
                <c:pt idx="3">
                  <c:v>0.04</c:v>
                </c:pt>
                <c:pt idx="4">
                  <c:v>4.4999999999999998E-2</c:v>
                </c:pt>
                <c:pt idx="5">
                  <c:v>4.3999999999999997E-2</c:v>
                </c:pt>
                <c:pt idx="6">
                  <c:v>4.2000000000000003E-2</c:v>
                </c:pt>
                <c:pt idx="7">
                  <c:v>3.5999999999999997E-2</c:v>
                </c:pt>
                <c:pt idx="8">
                  <c:v>0.04</c:v>
                </c:pt>
                <c:pt idx="9">
                  <c:v>4.2000000000000003E-2</c:v>
                </c:pt>
                <c:pt idx="10">
                  <c:v>4.9000000000000002E-2</c:v>
                </c:pt>
                <c:pt idx="11">
                  <c:v>4.9000000000000002E-2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5" formatCode="0.0">
                  <c:v>4.1000000000000002E-2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668018562225108"/>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8" formatCode="0.0%">
                  <c:v>5.6457800000000002E-2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52</c:v>
                </c:pt>
                <c:pt idx="1">
                  <c:v>52</c:v>
                </c:pt>
                <c:pt idx="2">
                  <c:v>54</c:v>
                </c:pt>
                <c:pt idx="3">
                  <c:v>54</c:v>
                </c:pt>
                <c:pt idx="4">
                  <c:v>53.538124850999999</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c:formatCode>
                <c:ptCount val="5"/>
                <c:pt idx="0">
                  <c:v>6.0443200000000002E-2</c:v>
                </c:pt>
                <c:pt idx="1">
                  <c:v>5.6593900000000003E-2</c:v>
                </c:pt>
                <c:pt idx="2">
                  <c:v>5.6744000000000003E-2</c:v>
                </c:pt>
                <c:pt idx="3">
                  <c:v>5.5397700000000001E-2</c:v>
                </c:pt>
                <c:pt idx="4">
                  <c:v>5.6457800000000002E-2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Northern Burlington County Regional School District</c:v>
                </c:pt>
                <c:pt idx="1">
                  <c:v>Burlington County Institute Of Technology School District</c:v>
                </c:pt>
                <c:pt idx="2">
                  <c:v>Moorestown Township Public School District</c:v>
                </c:pt>
                <c:pt idx="3">
                  <c:v>Lenape Regional High School District</c:v>
                </c:pt>
                <c:pt idx="4">
                  <c:v>Bordentown Regional School District</c:v>
                </c:pt>
                <c:pt idx="5">
                  <c:v>Pemberton Township School District</c:v>
                </c:pt>
                <c:pt idx="6">
                  <c:v>Delran Township School District</c:v>
                </c:pt>
                <c:pt idx="7">
                  <c:v>Rancocas Valley Regional High School District</c:v>
                </c:pt>
                <c:pt idx="8">
                  <c:v>Burlington Township School District</c:v>
                </c:pt>
                <c:pt idx="9">
                  <c:v>Palmyra Public School District</c:v>
                </c:pt>
                <c:pt idx="10">
                  <c:v>Cinnaminson Township School District</c:v>
                </c:pt>
                <c:pt idx="11">
                  <c:v>Florence Township School District</c:v>
                </c:pt>
                <c:pt idx="12">
                  <c:v>Maple Shade School District</c:v>
                </c:pt>
                <c:pt idx="13">
                  <c:v>Riverside Township School District</c:v>
                </c:pt>
              </c:strCache>
            </c:strRef>
          </c:cat>
          <c:val>
            <c:numRef>
              <c:f>Sheet1!$B$2:$B$15</c:f>
              <c:numCache>
                <c:formatCode>General</c:formatCode>
                <c:ptCount val="14"/>
                <c:pt idx="0">
                  <c:v>97.2</c:v>
                </c:pt>
                <c:pt idx="1">
                  <c:v>96.9</c:v>
                </c:pt>
                <c:pt idx="2">
                  <c:v>96.9</c:v>
                </c:pt>
                <c:pt idx="3">
                  <c:v>95.9</c:v>
                </c:pt>
                <c:pt idx="4">
                  <c:v>95</c:v>
                </c:pt>
                <c:pt idx="5">
                  <c:v>94.8</c:v>
                </c:pt>
                <c:pt idx="6">
                  <c:v>94.5</c:v>
                </c:pt>
                <c:pt idx="7">
                  <c:v>93.9</c:v>
                </c:pt>
                <c:pt idx="8">
                  <c:v>93.3</c:v>
                </c:pt>
                <c:pt idx="9">
                  <c:v>92.8</c:v>
                </c:pt>
                <c:pt idx="10">
                  <c:v>92.4</c:v>
                </c:pt>
                <c:pt idx="11">
                  <c:v>92.4</c:v>
                </c:pt>
                <c:pt idx="12">
                  <c:v>88.6</c:v>
                </c:pt>
                <c:pt idx="13">
                  <c:v>85.4</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Northern Burlington County Regional School District</c:v>
                </c:pt>
                <c:pt idx="1">
                  <c:v>Burlington County Institute Of Technology School District</c:v>
                </c:pt>
                <c:pt idx="2">
                  <c:v>Moorestown Township Public School District</c:v>
                </c:pt>
                <c:pt idx="3">
                  <c:v>Lenape Regional High School District</c:v>
                </c:pt>
                <c:pt idx="4">
                  <c:v>Bordentown Regional School District</c:v>
                </c:pt>
                <c:pt idx="5">
                  <c:v>Pemberton Township School District</c:v>
                </c:pt>
                <c:pt idx="6">
                  <c:v>Delran Township School District</c:v>
                </c:pt>
                <c:pt idx="7">
                  <c:v>Rancocas Valley Regional High School District</c:v>
                </c:pt>
                <c:pt idx="8">
                  <c:v>Burlington Township School District</c:v>
                </c:pt>
                <c:pt idx="9">
                  <c:v>Palmyra Public School District</c:v>
                </c:pt>
                <c:pt idx="10">
                  <c:v>Cinnaminson Township School District</c:v>
                </c:pt>
                <c:pt idx="11">
                  <c:v>Florence Township School District</c:v>
                </c:pt>
                <c:pt idx="12">
                  <c:v>Maple Shade School District</c:v>
                </c:pt>
                <c:pt idx="13">
                  <c:v>Riverside Township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1396497303569066"/>
          <c:y val="0.9433784588946329"/>
          <c:w val="0.24590491403642259"/>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0.91900000000000004</c:v>
                </c:pt>
                <c:pt idx="1">
                  <c:v>0.90800000000000003</c:v>
                </c:pt>
                <c:pt idx="2">
                  <c:v>0.94099999999999995</c:v>
                </c:pt>
                <c:pt idx="3">
                  <c:v>0.94799999999999995</c:v>
                </c:pt>
                <c:pt idx="4">
                  <c:v>0.96199999999999997</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19">
                  <c:v>0.96199999999999997</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249294808197952"/>
          <c:y val="0.90856422932558312"/>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9">
                  <c:v>15.38</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3223574325936505E-2"/>
                  <c:y val="-0.3525087058934692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15</c:v>
                </c:pt>
                <c:pt idx="1">
                  <c:v>126</c:v>
                </c:pt>
                <c:pt idx="2">
                  <c:v>119</c:v>
                </c:pt>
                <c:pt idx="3">
                  <c:v>503</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591</c:v>
                </c:pt>
                <c:pt idx="1">
                  <c:v>4546</c:v>
                </c:pt>
                <c:pt idx="2">
                  <c:v>447</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9">
                  <c:v>2.52</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3552706692913385"/>
          <c:y val="0.8966248691776989"/>
          <c:w val="0.157330462598425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0"/>
          <c:w val="0.93470836978710992"/>
          <c:h val="0.88183684373330329"/>
        </c:manualLayout>
      </c:layout>
      <c:lineChart>
        <c:grouping val="standard"/>
        <c:varyColors val="0"/>
        <c:ser>
          <c:idx val="0"/>
          <c:order val="0"/>
          <c:tx>
            <c:strRef>
              <c:f>Sheet1!$B$1</c:f>
              <c:strCache>
                <c:ptCount val="1"/>
                <c:pt idx="0">
                  <c:v> Burlington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0.0</c:formatCode>
                <c:ptCount val="5"/>
                <c:pt idx="0">
                  <c:v>8.2005199999999991</c:v>
                </c:pt>
                <c:pt idx="1">
                  <c:v>8.2683199999999992</c:v>
                </c:pt>
                <c:pt idx="2" formatCode="General">
                  <c:v>4.7</c:v>
                </c:pt>
                <c:pt idx="3" formatCode="General">
                  <c:v>0</c:v>
                </c:pt>
                <c:pt idx="4">
                  <c:v>2.5204599999999999</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3"/>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96-4F3D-976A-FAF70AEF3EC1}"/>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0.0</c:formatCode>
                <c:ptCount val="5"/>
                <c:pt idx="0">
                  <c:v>7.4523599999999997</c:v>
                </c:pt>
                <c:pt idx="1">
                  <c:v>7.5911299999999997</c:v>
                </c:pt>
                <c:pt idx="2">
                  <c:v>4.63103</c:v>
                </c:pt>
                <c:pt idx="3" formatCode="General">
                  <c:v>0</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0.0"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
          <c:y val="6.8140319163664999E-3"/>
          <c:w val="0.97463079615048109"/>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3">
                  <c:v>102</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3">
                  <c:v>1118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13" formatCode="0.00">
                  <c:v>53.538124850999999</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8.6999999999999993</c:v>
                </c:pt>
                <c:pt idx="1">
                  <c:v>8.6999999999999993</c:v>
                </c:pt>
                <c:pt idx="2">
                  <c:v>8.6</c:v>
                </c:pt>
                <c:pt idx="3">
                  <c:v>8.5312004586000008</c:v>
                </c:pt>
                <c:pt idx="4">
                  <c:v>8.3356846999999998</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0">
                  <c:v>8.3000000000000007</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17649597872684539"/>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13" formatCode="0.00">
                  <c:v>9.1776626088671094</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3821</c:v>
                </c:pt>
                <c:pt idx="1">
                  <c:v>3699</c:v>
                </c:pt>
                <c:pt idx="2">
                  <c:v>3600</c:v>
                </c:pt>
                <c:pt idx="3">
                  <c:v>3747</c:v>
                </c:pt>
                <c:pt idx="4">
                  <c:v>4096</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5227797710251354E-2"/>
                  <c:y val="-0.1265624922144136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Contempt of Court</c:v>
                </c:pt>
                <c:pt idx="3">
                  <c:v>Criminal mischief</c:v>
                </c:pt>
                <c:pt idx="4">
                  <c:v>Terroristic Threats</c:v>
                </c:pt>
                <c:pt idx="5">
                  <c:v>Burglary</c:v>
                </c:pt>
                <c:pt idx="6">
                  <c:v>Other</c:v>
                </c:pt>
              </c:strCache>
            </c:strRef>
          </c:cat>
          <c:val>
            <c:numRef>
              <c:f>Sheet1!$B$2:$B$8</c:f>
              <c:numCache>
                <c:formatCode>General</c:formatCode>
                <c:ptCount val="7"/>
                <c:pt idx="0">
                  <c:v>2315</c:v>
                </c:pt>
                <c:pt idx="1">
                  <c:v>1130</c:v>
                </c:pt>
                <c:pt idx="2">
                  <c:v>297</c:v>
                </c:pt>
                <c:pt idx="3">
                  <c:v>222</c:v>
                </c:pt>
                <c:pt idx="4" formatCode="#,##0">
                  <c:v>105</c:v>
                </c:pt>
                <c:pt idx="5">
                  <c:v>19</c:v>
                </c:pt>
                <c:pt idx="6">
                  <c:v>107</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0">
                  <c:v>1828</c:v>
                </c:pt>
                <c:pt idx="11">
                  <c:v>1856</c:v>
                </c:pt>
                <c:pt idx="12">
                  <c:v>2033</c:v>
                </c:pt>
                <c:pt idx="13">
                  <c:v>2297</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4">
                  <c:v>2308</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3">
                  <c:v>80699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3">
                  <c:v>63780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65618</c:v>
                </c:pt>
                <c:pt idx="1">
                  <c:v>69608</c:v>
                </c:pt>
                <c:pt idx="2">
                  <c:v>74275</c:v>
                </c:pt>
                <c:pt idx="3">
                  <c:v>74124</c:v>
                </c:pt>
                <c:pt idx="4">
                  <c:v>80699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56292</c:v>
                </c:pt>
                <c:pt idx="1">
                  <c:v>55801</c:v>
                </c:pt>
                <c:pt idx="2">
                  <c:v>61394</c:v>
                </c:pt>
                <c:pt idx="3">
                  <c:v>63939</c:v>
                </c:pt>
                <c:pt idx="4">
                  <c:v>63780</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0">
                  <c:v>443</c:v>
                </c:pt>
                <c:pt idx="11">
                  <c:v>501</c:v>
                </c:pt>
                <c:pt idx="12">
                  <c:v>522</c:v>
                </c:pt>
                <c:pt idx="13">
                  <c:v>524</c:v>
                </c:pt>
                <c:pt idx="14">
                  <c:v>564</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5">
                  <c:v>571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164</c:v>
                </c:pt>
                <c:pt idx="1">
                  <c:v>149</c:v>
                </c:pt>
                <c:pt idx="2">
                  <c:v>162</c:v>
                </c:pt>
                <c:pt idx="3">
                  <c:v>151</c:v>
                </c:pt>
                <c:pt idx="4">
                  <c:v>128</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0.10199999999999999</c:v>
                </c:pt>
                <c:pt idx="1">
                  <c:v>0.10199999999999999</c:v>
                </c:pt>
                <c:pt idx="2">
                  <c:v>9.8000000000000004E-2</c:v>
                </c:pt>
                <c:pt idx="3">
                  <c:v>0.122</c:v>
                </c:pt>
                <c:pt idx="4">
                  <c:v>0.11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2">
                  <c:v>-0.15231788079470199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4.6960576338018048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Burlington</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0.4</c:v>
                </c:pt>
                <c:pt idx="1">
                  <c:v>0.06</c:v>
                </c:pt>
                <c:pt idx="2">
                  <c:v>0.28999999999999998</c:v>
                </c:pt>
                <c:pt idx="3">
                  <c:v>0.11</c:v>
                </c:pt>
                <c:pt idx="4">
                  <c:v>0.06</c:v>
                </c:pt>
                <c:pt idx="5">
                  <c:v>0.03</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Residential Services</c:v>
                </c:pt>
                <c:pt idx="1">
                  <c:v>Community Support Services (CSS)</c:v>
                </c:pt>
                <c:pt idx="2">
                  <c:v>Partial Care</c:v>
                </c:pt>
                <c:pt idx="3">
                  <c:v>Self-Help Center/Community Wellness Center</c:v>
                </c:pt>
                <c:pt idx="4">
                  <c:v>County Mental Health Board</c:v>
                </c:pt>
                <c:pt idx="5">
                  <c:v>Crisis House</c:v>
                </c:pt>
                <c:pt idx="6">
                  <c:v>Early Intervention Support Services (EISS)</c:v>
                </c:pt>
                <c:pt idx="7">
                  <c:v>Homeless Services (PATH)</c:v>
                </c:pt>
                <c:pt idx="8">
                  <c:v>Integrated Case Management Services (ICMS)</c:v>
                </c:pt>
                <c:pt idx="9">
                  <c:v>Intensive Family Support Services (IFSS)</c:v>
                </c:pt>
                <c:pt idx="10">
                  <c:v>Intensive Outpatient Tx and Support Services (IOTSS)</c:v>
                </c:pt>
                <c:pt idx="11">
                  <c:v>Involuntary Outpatient Commitment (IOC)</c:v>
                </c:pt>
                <c:pt idx="12">
                  <c:v>Justice Involved Services (JIS)</c:v>
                </c:pt>
                <c:pt idx="13">
                  <c:v>Outpatient</c:v>
                </c:pt>
                <c:pt idx="14">
                  <c:v>Outpatient - Medication Monitoring Only</c:v>
                </c:pt>
                <c:pt idx="15">
                  <c:v>Primary Screening Services</c:v>
                </c:pt>
                <c:pt idx="16">
                  <c:v>Program of Assertive Community Treatment (PACT)</c:v>
                </c:pt>
                <c:pt idx="17">
                  <c:v>Short Term Care Facility (STCF)</c:v>
                </c:pt>
                <c:pt idx="18">
                  <c:v>Supported Employment Services</c:v>
                </c:pt>
                <c:pt idx="19">
                  <c:v>Systems Advocacy</c:v>
                </c:pt>
              </c:strCache>
            </c:strRef>
          </c:cat>
          <c:val>
            <c:numRef>
              <c:f>Sheet1!$B$2:$B$21</c:f>
              <c:numCache>
                <c:formatCode>General</c:formatCode>
                <c:ptCount val="20"/>
                <c:pt idx="0">
                  <c:v>5</c:v>
                </c:pt>
                <c:pt idx="1">
                  <c:v>3</c:v>
                </c:pt>
                <c:pt idx="2">
                  <c:v>2</c:v>
                </c:pt>
                <c:pt idx="3">
                  <c:v>2</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2">
                  <c:v>0.15</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13">
                  <c:v>0.151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0.158</c:v>
                </c:pt>
                <c:pt idx="1">
                  <c:v>0.184</c:v>
                </c:pt>
                <c:pt idx="2">
                  <c:v>9.0999999999999998E-2</c:v>
                </c:pt>
                <c:pt idx="3">
                  <c:v>0.14000000000000001</c:v>
                </c:pt>
                <c:pt idx="4">
                  <c:v>0.151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0.16900000000000001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0.12</c:v>
                </c:pt>
                <c:pt idx="1">
                  <c:v>0.16</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15">
                  <c:v>0.183</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436430830848746"/>
          <c:y val="0.93355499226980188"/>
          <c:w val="0.27121542762698519"/>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0.14699999999999999</c:v>
                </c:pt>
                <c:pt idx="1">
                  <c:v>0.22</c:v>
                </c:pt>
                <c:pt idx="2">
                  <c:v>0.17899999999999999</c:v>
                </c:pt>
                <c:pt idx="3">
                  <c:v>0.19400000000000001</c:v>
                </c:pt>
                <c:pt idx="4">
                  <c:v>0.183</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0.23</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5">
                  <c:v>0.11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197964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0.14699999999999999</c:v>
                </c:pt>
                <c:pt idx="1">
                  <c:v>0.23699999999999999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1">
                  <c:v>8.9</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12" formatCode="0">
                  <c:v>13437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2">
                  <c:v>13919</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0">
                  <c:v>803</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1">
                  <c:v>815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9">
                  <c:v>515</c:v>
                </c:pt>
                <c:pt idx="10">
                  <c:v>633</c:v>
                </c:pt>
                <c:pt idx="11">
                  <c:v>803</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2">
                  <c:v>808</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764</c:v>
                </c:pt>
                <c:pt idx="1">
                  <c:v>779</c:v>
                </c:pt>
                <c:pt idx="2">
                  <c:v>768</c:v>
                </c:pt>
                <c:pt idx="3">
                  <c:v>752</c:v>
                </c:pt>
                <c:pt idx="4">
                  <c:v>808</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6">
                  <c:v>1.2E-2</c:v>
                </c:pt>
                <c:pt idx="7">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5" formatCode="0.0%">
                  <c:v>1.2E-2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65135329144929"/>
          <c:y val="0.8865650043744531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0">
                  <c:v>432</c:v>
                </c:pt>
                <c:pt idx="11">
                  <c:v>448</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2">
                  <c:v>474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6</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13">
                  <c:v>1448</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13">
                  <c:v>1448</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167</c:v>
                </c:pt>
                <c:pt idx="1">
                  <c:v>143</c:v>
                </c:pt>
                <c:pt idx="2">
                  <c:v>96</c:v>
                </c:pt>
                <c:pt idx="3">
                  <c:v>70</c:v>
                </c:pt>
                <c:pt idx="4">
                  <c:v>57</c:v>
                </c:pt>
                <c:pt idx="5">
                  <c:v>62</c:v>
                </c:pt>
                <c:pt idx="6">
                  <c:v>54</c:v>
                </c:pt>
                <c:pt idx="7">
                  <c:v>87</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156</c:v>
                </c:pt>
                <c:pt idx="1">
                  <c:v>155</c:v>
                </c:pt>
                <c:pt idx="2">
                  <c:v>143</c:v>
                </c:pt>
                <c:pt idx="3">
                  <c:v>115</c:v>
                </c:pt>
                <c:pt idx="4">
                  <c:v>92</c:v>
                </c:pt>
                <c:pt idx="5">
                  <c:v>70</c:v>
                </c:pt>
                <c:pt idx="6">
                  <c:v>64</c:v>
                </c:pt>
                <c:pt idx="7">
                  <c:v>98</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Chesterfield township</c:v>
                </c:pt>
                <c:pt idx="1">
                  <c:v>Fieldsboro borough</c:v>
                </c:pt>
                <c:pt idx="2">
                  <c:v>Riverside township</c:v>
                </c:pt>
                <c:pt idx="3">
                  <c:v>Edgewater Park township</c:v>
                </c:pt>
                <c:pt idx="4">
                  <c:v>Westampton township</c:v>
                </c:pt>
                <c:pt idx="5">
                  <c:v>New Hanover township</c:v>
                </c:pt>
                <c:pt idx="6">
                  <c:v>Bordentown township</c:v>
                </c:pt>
                <c:pt idx="7">
                  <c:v>Burlington township</c:v>
                </c:pt>
                <c:pt idx="8">
                  <c:v>Willingboro township</c:v>
                </c:pt>
                <c:pt idx="9">
                  <c:v>Burlington city</c:v>
                </c:pt>
              </c:strCache>
            </c:strRef>
          </c:cat>
          <c:val>
            <c:numRef>
              <c:f>Sheet1!$B$2:$B$11</c:f>
              <c:numCache>
                <c:formatCode>0.00%</c:formatCode>
                <c:ptCount val="10"/>
                <c:pt idx="0">
                  <c:v>0.22700000000000001</c:v>
                </c:pt>
                <c:pt idx="1">
                  <c:v>0.184</c:v>
                </c:pt>
                <c:pt idx="2">
                  <c:v>0.17799999999999999</c:v>
                </c:pt>
                <c:pt idx="3">
                  <c:v>0.16200000000000001</c:v>
                </c:pt>
                <c:pt idx="4">
                  <c:v>0.155</c:v>
                </c:pt>
                <c:pt idx="5">
                  <c:v>0.154</c:v>
                </c:pt>
                <c:pt idx="6">
                  <c:v>0.153</c:v>
                </c:pt>
                <c:pt idx="7">
                  <c:v>0.152</c:v>
                </c:pt>
                <c:pt idx="8">
                  <c:v>0.151</c:v>
                </c:pt>
                <c:pt idx="9">
                  <c:v>0.15</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Burlington County avg 10.8%</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Chesterfield township</c:v>
                </c:pt>
                <c:pt idx="1">
                  <c:v>Fieldsboro borough</c:v>
                </c:pt>
                <c:pt idx="2">
                  <c:v>Riverside township</c:v>
                </c:pt>
                <c:pt idx="3">
                  <c:v>Edgewater Park township</c:v>
                </c:pt>
                <c:pt idx="4">
                  <c:v>Westampton township</c:v>
                </c:pt>
                <c:pt idx="5">
                  <c:v>New Hanover township</c:v>
                </c:pt>
                <c:pt idx="6">
                  <c:v>Bordentown township</c:v>
                </c:pt>
                <c:pt idx="7">
                  <c:v>Burlington township</c:v>
                </c:pt>
                <c:pt idx="8">
                  <c:v>Willingboro township</c:v>
                </c:pt>
                <c:pt idx="9">
                  <c:v>Burlington city</c:v>
                </c:pt>
              </c:strCache>
            </c:strRef>
          </c:cat>
          <c:val>
            <c:numRef>
              <c:f>Sheet1!$C$2:$C$11</c:f>
              <c:numCache>
                <c:formatCode>0%</c:formatCode>
                <c:ptCount val="10"/>
                <c:pt idx="0">
                  <c:v>0.108</c:v>
                </c:pt>
                <c:pt idx="1">
                  <c:v>0.108</c:v>
                </c:pt>
                <c:pt idx="2">
                  <c:v>0.108</c:v>
                </c:pt>
                <c:pt idx="3">
                  <c:v>0.108</c:v>
                </c:pt>
                <c:pt idx="4">
                  <c:v>0.108</c:v>
                </c:pt>
                <c:pt idx="5">
                  <c:v>0.108</c:v>
                </c:pt>
                <c:pt idx="6">
                  <c:v>0.108</c:v>
                </c:pt>
                <c:pt idx="7">
                  <c:v>0.108</c:v>
                </c:pt>
                <c:pt idx="8">
                  <c:v>0.108</c:v>
                </c:pt>
                <c:pt idx="9">
                  <c:v>0.108</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12750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3" formatCode="#,##0">
                  <c:v>6608</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9">
                  <c:v>0.4</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9">
                  <c:v>0.37</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11">
                  <c:v>0.45</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11" formatCode="0%">
                  <c:v>0.44</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4">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3">
                  <c:v>0.22</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7/3/2025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7/3/2025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www.legacytreatment.org/locations/generations-family-success-center/" TargetMode="External"/><Relationship Id="rId3" Type="http://schemas.openxmlformats.org/officeDocument/2006/relationships/hyperlink" Target="https://www.burlingtonresourcenet.org/community-services/family-support-services/" TargetMode="External"/><Relationship Id="rId7" Type="http://schemas.openxmlformats.org/officeDocument/2006/relationships/hyperlink" Target="https://www.centerffs.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careplusnj.org/" TargetMode="External"/><Relationship Id="rId5" Type="http://schemas.openxmlformats.org/officeDocument/2006/relationships/hyperlink" Target="http://www.bccap.org/" TargetMode="External"/><Relationship Id="rId4" Type="http://schemas.openxmlformats.org/officeDocument/2006/relationships/hyperlink" Target="https://casamb.org/" TargetMode="External"/><Relationship Id="rId9" Type="http://schemas.openxmlformats.org/officeDocument/2006/relationships/hyperlink" Target="https://www.pembertonfsc.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7/1/2025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Chesterfield and </a:t>
            </a:r>
            <a:r>
              <a:rPr lang="en-US" sz="1200" kern="1200" dirty="0" err="1">
                <a:solidFill>
                  <a:schemeClr val="tx1"/>
                </a:solidFill>
                <a:effectLst/>
                <a:latin typeface="+mn-lt"/>
                <a:ea typeface="+mn-ea"/>
                <a:cs typeface="+mn-cs"/>
              </a:rPr>
              <a:t>Fieldsboro</a:t>
            </a:r>
            <a:r>
              <a:rPr lang="en-US" sz="1200" kern="1200" dirty="0">
                <a:solidFill>
                  <a:schemeClr val="tx1"/>
                </a:solidFill>
                <a:effectLst/>
                <a:latin typeface="+mn-lt"/>
                <a:ea typeface="+mn-ea"/>
                <a:cs typeface="+mn-cs"/>
              </a:rPr>
              <a:t>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Evesham and Mount Laurel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similar to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Wrightstown and Riverside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Riverside and Edgewater Park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slightly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varied from 2020-2022.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increase </a:t>
            </a:r>
            <a:r>
              <a:rPr lang="en-US" sz="1200" kern="1200">
                <a:solidFill>
                  <a:schemeClr val="tx1"/>
                </a:solidFill>
                <a:effectLst/>
                <a:latin typeface="+mn-lt"/>
                <a:ea typeface="+mn-ea"/>
                <a:cs typeface="+mn-cs"/>
              </a:rPr>
              <a:t>between 2020 and 2024.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childcare and around as expected for toddler childcare.  It also appears lower than expected for pre-K and school-age childcare.  </a:t>
            </a:r>
          </a:p>
          <a:p>
            <a:pPr marL="0" lvl="0" indent="0">
              <a:buFont typeface="Arial" panose="020B0604020202020204" pitchFamily="34" charset="0"/>
              <a:buNone/>
            </a:pP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similar to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Westampton and Burlington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Asian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slightly lower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Northern Burlington County Regional and Burlington County Institute of Technology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slightly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$13K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-15.23%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decrease.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residential services and community support services (CSS).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8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8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and Black/African American residents, and lower proportions of Asian, Other,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1,265</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1,448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higher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Asian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https://www.burlingtonresourcenet.org/community-services/family-support-services/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https://casamb.org/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http://www.bccap.org/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https://careplusnj.org/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https://www.centerffs.org/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https://www.legacytreatment.org/locations/generations-family-success-center/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https://www.pembertonfsc.org/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22%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https://www.burlingtonresourcenet.org/community-services/legal-advocacy/legal-assistance/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index of Black/White residential segregation in this county has slightly increased over time.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Burlington County</a:t>
            </a:r>
          </a:p>
          <a:p>
            <a:pPr algn="ctr"/>
            <a:r>
              <a:rPr lang="en-US" sz="2400" b="0" dirty="0">
                <a:solidFill>
                  <a:schemeClr val="bg1"/>
                </a:solidFill>
                <a:latin typeface="Franklin Gothic Demi" panose="020B0703020102020204" pitchFamily="34" charset="0"/>
              </a:rPr>
              <a:t>New Jersey</a:t>
            </a:r>
          </a:p>
        </p:txBody>
      </p:sp>
      <p:pic>
        <p:nvPicPr>
          <p:cNvPr id="3" name="Picture 2">
            <a:extLst>
              <a:ext uri="{FF2B5EF4-FFF2-40B4-BE49-F238E27FC236}">
                <a16:creationId xmlns:a16="http://schemas.microsoft.com/office/drawing/2014/main" id="{BD8B634C-FA06-06E3-52CE-ED23B56BE2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152400"/>
            <a:ext cx="2511606" cy="47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a:extLst>
              <a:ext uri="{FF2B5EF4-FFF2-40B4-BE49-F238E27FC236}">
                <a16:creationId xmlns:a16="http://schemas.microsoft.com/office/drawing/2014/main" id="{9CE360CB-023B-C7E3-DC0B-8240228B6D6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4">
            <a:extLst>
              <a:ext uri="{FF2B5EF4-FFF2-40B4-BE49-F238E27FC236}">
                <a16:creationId xmlns:a16="http://schemas.microsoft.com/office/drawing/2014/main" id="{2D7B92E2-DDDE-F27B-F004-70B048417C80}"/>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3" name="Picture 2">
            <a:extLst>
              <a:ext uri="{FF2B5EF4-FFF2-40B4-BE49-F238E27FC236}">
                <a16:creationId xmlns:a16="http://schemas.microsoft.com/office/drawing/2014/main" id="{5E8F7F3D-2910-B88F-FD66-43B551FF16E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4">
            <a:extLst>
              <a:ext uri="{FF2B5EF4-FFF2-40B4-BE49-F238E27FC236}">
                <a16:creationId xmlns:a16="http://schemas.microsoft.com/office/drawing/2014/main" id="{308C8C9E-165D-7868-CE0F-C8EF9B1F28D9}"/>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1614A4B7-FEB6-2372-D62B-1EB124DAD7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7675" y="870874"/>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FA37943E-2F2F-C17A-F23F-A1B097DEB27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78103" y="4339130"/>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A15AB85E-F63D-3F9F-9A6A-F1DB94718C3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19200" y="381761"/>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C56D2168-F045-7B75-C38C-A29C9D10CDD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19002" y="413674"/>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6A1F92A2-0780-3079-31D0-E0EF220C164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66734" y="2611201"/>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AF21DB01-B0E7-83B3-0077-275ECEF5ECB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0600" y="489874"/>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9DC3B15E-F09A-CC5A-7228-9F63A5347F1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63552" y="393799"/>
            <a:ext cx="801159" cy="151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37C308A4-C7E0-5BAB-5A30-75F7F3DD4D3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48600" y="4833273"/>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8550DA8A-215F-15EE-852D-BF155D451ED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5495" y="152400"/>
            <a:ext cx="450628" cy="85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31576DE4-F77C-8EA9-A4EA-70BD871DCBC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0926" y="4753243"/>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18DC3CF7-5CFC-B39E-3806-3E2CACD33F8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026864" y="337474"/>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90F663E5-6E55-DB77-510B-B5F828D7EA9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84274" y="280408"/>
            <a:ext cx="784925" cy="1485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EB8E86B6-ADFA-8809-99C6-4EB43DB238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94730" y="467829"/>
            <a:ext cx="737158" cy="139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62603953-F71A-ED23-9215-B9F9F0EF51F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82061" y="717042"/>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C1BA27AD-ED0C-F860-7ECB-BA801388875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98298" y="413824"/>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FD5A2589-F92B-1948-D007-7334897B5C4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06352" y="337282"/>
            <a:ext cx="784925" cy="1485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1385EF1B-CAC0-BD4B-235C-E65D94C2116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41677" y="311448"/>
            <a:ext cx="775947" cy="146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4EB7D4CC-287F-DFBD-B1BF-42C25B934F0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7675" y="870874"/>
            <a:ext cx="864295" cy="16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57A758D5-EA98-9F3A-0D57-60BBD753F7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73300" y="261512"/>
            <a:ext cx="793387" cy="1501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2788190E-CBB7-C74D-B021-1BCB34CCC6A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A1B29FB9-6636-C46D-DF0D-81642271D2C7}"/>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a:extLst>
              <a:ext uri="{FF2B5EF4-FFF2-40B4-BE49-F238E27FC236}">
                <a16:creationId xmlns:a16="http://schemas.microsoft.com/office/drawing/2014/main" id="{694C9507-8D89-54B1-B1C0-FDEFC75520A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BE18BF61-0CD9-1AB7-1584-6F3C00B9E890}"/>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ED790DA8-A040-D1BB-3BDB-8F2EA93C06F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3B3D3ACD-1592-2869-F500-2EA20DA0B141}"/>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B8482DDF-E38D-1911-BBE5-BF04E02A6FB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E9680012-8FCA-2525-D1F6-2C629A238A26}"/>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556606BF-E438-EE13-A1ED-674E7761AB1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4">
            <a:extLst>
              <a:ext uri="{FF2B5EF4-FFF2-40B4-BE49-F238E27FC236}">
                <a16:creationId xmlns:a16="http://schemas.microsoft.com/office/drawing/2014/main" id="{369F6917-EEFA-7F24-6771-F023EDB1A8BF}"/>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a:extLst>
              <a:ext uri="{FF2B5EF4-FFF2-40B4-BE49-F238E27FC236}">
                <a16:creationId xmlns:a16="http://schemas.microsoft.com/office/drawing/2014/main" id="{567FB5D2-AFFD-F667-8BAF-910D55F6325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4">
            <a:extLst>
              <a:ext uri="{FF2B5EF4-FFF2-40B4-BE49-F238E27FC236}">
                <a16:creationId xmlns:a16="http://schemas.microsoft.com/office/drawing/2014/main" id="{EC5B147C-C383-3479-2288-7E77F9F47810}"/>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a:extLst>
              <a:ext uri="{FF2B5EF4-FFF2-40B4-BE49-F238E27FC236}">
                <a16:creationId xmlns:a16="http://schemas.microsoft.com/office/drawing/2014/main" id="{0A935057-0916-34E5-5ED2-9DDD8A01B03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17004"/>
            <a:ext cx="450628" cy="8527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4">
            <a:extLst>
              <a:ext uri="{FF2B5EF4-FFF2-40B4-BE49-F238E27FC236}">
                <a16:creationId xmlns:a16="http://schemas.microsoft.com/office/drawing/2014/main" id="{FB2657FF-FE03-3498-6229-C348361C60C4}"/>
              </a:ext>
            </a:extLst>
          </p:cNvPr>
          <p:cNvSpPr txBox="1"/>
          <p:nvPr userDrawn="1"/>
        </p:nvSpPr>
        <p:spPr>
          <a:xfrm>
            <a:off x="626123" y="323444"/>
            <a:ext cx="99388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Burlington</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8.xml"/><Relationship Id="rId7" Type="http://schemas.openxmlformats.org/officeDocument/2006/relationships/image" Target="../media/image27.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notesSlide" Target="../notesSlides/notesSlide1.xml"/><Relationship Id="rId9"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5CAA3EE-A766-AEA1-1F86-FB82CF3F19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52402" y="-304800"/>
            <a:ext cx="12877799" cy="7320957"/>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Burlington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a:t>
              </a:r>
              <a:r>
                <a:rPr lang="en-US" b="1">
                  <a:solidFill>
                    <a:srgbClr val="C00000"/>
                  </a:solidFill>
                  <a:latin typeface="Franklin Gothic Medium Cond" panose="020B0606030402020204" pitchFamily="34" charset="0"/>
                </a:rPr>
                <a:t>Updated April </a:t>
              </a:r>
              <a:r>
                <a:rPr lang="en-US" b="1" dirty="0">
                  <a:solidFill>
                    <a:srgbClr val="C00000"/>
                  </a:solidFill>
                  <a:latin typeface="Franklin Gothic Medium Cond" panose="020B0606030402020204" pitchFamily="34" charset="0"/>
                </a:rPr>
                <a:t>2025</a:t>
              </a:r>
            </a:p>
          </p:txBody>
        </p:sp>
      </p:grpSp>
      <p:pic>
        <p:nvPicPr>
          <p:cNvPr id="11" name="Picture 2">
            <a:extLst>
              <a:ext uri="{FF2B5EF4-FFF2-40B4-BE49-F238E27FC236}">
                <a16:creationId xmlns:a16="http://schemas.microsoft.com/office/drawing/2014/main" id="{7E738893-3BC9-19AF-4240-9ED904F0194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30701" y="4862951"/>
            <a:ext cx="768605" cy="1454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678954344"/>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170788256"/>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504427887"/>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106310997"/>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64467290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882229085"/>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630422849"/>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657837701"/>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14066594"/>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27759939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065196656"/>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003480532"/>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594292564"/>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4070874002"/>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920926-3C8C-2DAD-6574-E0193638F8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00600" y="0"/>
            <a:ext cx="5953664" cy="6700347"/>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496020180"/>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775928852"/>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47396420"/>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78238457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865692729"/>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380342480"/>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334398962"/>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70888052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1651207189"/>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1592483449"/>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4293375641"/>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092075708"/>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295135408"/>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804706977"/>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544237473"/>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921141485"/>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002074684"/>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625106852"/>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820439990"/>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206801159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291235194"/>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957410846"/>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519403816"/>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39024113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483170334"/>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584925129"/>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3440860559"/>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179857063"/>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3164337066"/>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3207242562"/>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1893594823"/>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1475595448"/>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1293044562"/>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3615524380"/>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1882442536"/>
              </p:ext>
            </p:extLst>
          </p:nvPr>
        </p:nvGraphicFramePr>
        <p:xfrm>
          <a:off x="3110730" y="488096"/>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24200" y="6530979"/>
            <a:ext cx="9024576" cy="2286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Graduation rates in this file represent the state calculation of the graduation rate and include all students receiving a state-endorsed diploma.</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401929027"/>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540931265"/>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9128571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1200699956"/>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644357753"/>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Kids Count Data Dashboard using raw data from NJ Department of Law and Public Safety, Division of NJ State Police, Uniform Crime Reports, 2018-2022.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029239535"/>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4123865745"/>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802770772"/>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850846499"/>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4290719848"/>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167021869"/>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790094116"/>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1751159275"/>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2131919748"/>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3802247757"/>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4244757522"/>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43114100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234110927"/>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48904537"/>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4047612294"/>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868153659"/>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890721236"/>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517727825"/>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983839286"/>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44233235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95077736"/>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804268646"/>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472619795"/>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174398810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16869090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602392184"/>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Burlington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578313160"/>
              </p:ext>
            </p:extLst>
          </p:nvPr>
        </p:nvGraphicFramePr>
        <p:xfrm>
          <a:off x="3276600" y="544375"/>
          <a:ext cx="4419600" cy="658794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806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73430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Book" panose="020B0503020102020204" pitchFamily="34" charset="0"/>
                        </a:rPr>
                        <a:t>Percent of children meeting all immunization requirements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B6F17061-9080-4628-8CDB-44A13F94AAAC}"/>
              </a:ext>
            </a:extLst>
          </p:cNvPr>
          <p:cNvGraphicFramePr>
            <a:graphicFrameLocks/>
          </p:cNvGraphicFramePr>
          <p:nvPr>
            <p:extLst>
              <p:ext uri="{D42A27DB-BD31-4B8C-83A1-F6EECF244321}">
                <p14:modId xmlns:p14="http://schemas.microsoft.com/office/powerpoint/2010/main" val="2267879674"/>
              </p:ext>
            </p:extLst>
          </p:nvPr>
        </p:nvGraphicFramePr>
        <p:xfrm>
          <a:off x="7509613" y="867539"/>
          <a:ext cx="4724400" cy="619056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22643288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193797491"/>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582117349"/>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013415027"/>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36278778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910868349"/>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3136854029"/>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457878445"/>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990600"/>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CASA for Children of Mercer and Burlington Counties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Burlington County Community Action Partnership [Childcare]</a:t>
            </a:r>
          </a:p>
          <a:p>
            <a:pPr marL="285750" marR="0" indent="-285750">
              <a:lnSpc>
                <a:spcPct val="107000"/>
              </a:lnSpc>
              <a:spcBef>
                <a:spcPts val="0"/>
              </a:spcBef>
              <a:spcAft>
                <a:spcPts val="800"/>
              </a:spcAft>
              <a:buFont typeface="Arial" panose="020B0604020202020204" pitchFamily="34" charset="0"/>
              <a:buChar char="•"/>
            </a:pP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CarePlus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NJ [Wraparound and kinship legal guardianship services to non-DCP&amp;P involved relative caregivers]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Center for Family Services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Services of Burlington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Generations Family Success Center</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Pinelands Family Success Center</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NJ Kinship Legal Guardian Resource Center</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NJ Adoption Resource Clearing House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Burlington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burlingtonresourcenet.org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Burlington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765382060"/>
              </p:ext>
            </p:extLst>
          </p:nvPr>
        </p:nvGraphicFramePr>
        <p:xfrm>
          <a:off x="3221870" y="772985"/>
          <a:ext cx="3937359" cy="6190173"/>
        </p:xfrm>
        <a:graphic>
          <a:graphicData uri="http://schemas.openxmlformats.org/drawingml/2006/table">
            <a:tbl>
              <a:tblPr firstRow="1" bandRow="1">
                <a:tableStyleId>{C083E6E3-FA7D-4D7B-A595-EF9225AFEA82}</a:tableStyleId>
              </a:tblPr>
              <a:tblGrid>
                <a:gridCol w="1000335">
                  <a:extLst>
                    <a:ext uri="{9D8B030D-6E8A-4147-A177-3AD203B41FA5}">
                      <a16:colId xmlns:a16="http://schemas.microsoft.com/office/drawing/2014/main" val="1629768082"/>
                    </a:ext>
                  </a:extLst>
                </a:gridCol>
                <a:gridCol w="2937024">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 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983545514"/>
              </p:ext>
            </p:extLst>
          </p:nvPr>
        </p:nvGraphicFramePr>
        <p:xfrm>
          <a:off x="7041883" y="1205205"/>
          <a:ext cx="5106237" cy="583551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4119102236"/>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2731791894"/>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2250826554"/>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South Jersey Legal Services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Justice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86681b93338323ec885841f&quot;,&quot;SmartGridHorizontal&quot;:0,&quot;LinkedExcelSources&quot;:{&quot;67cefed43842343a900c2c16&quot;:&quot;{{Desktop}}\\hsac 25\\ppt\\Passaic_County_TEMPLATE_2025_02_12.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28296</TotalTime>
  <Words>10230</Words>
  <Application>Microsoft Office PowerPoint</Application>
  <PresentationFormat>Widescreen</PresentationFormat>
  <Paragraphs>809</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1651</cp:revision>
  <dcterms:created xsi:type="dcterms:W3CDTF">2006-08-16T00:00:00Z</dcterms:created>
  <dcterms:modified xsi:type="dcterms:W3CDTF">2025-07-03T13:12:25Z</dcterms:modified>
</cp:coreProperties>
</file>