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265" dt="2025-03-10T14:09:29.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73" d="100"/>
          <a:sy n="73" d="100"/>
        </p:scale>
        <p:origin x="1374" y="72"/>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Atlantic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Atlantic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41448932178214E-2"/>
          <c:y val="8.6757300720785805E-3"/>
          <c:w val="0.94052401029100663"/>
          <c:h val="0.98264853985584288"/>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Overview'!$A$22,'0. Overview'!$A$41,'0. Overview'!$A$63,'0. Overview'!$A$86,'0. Overview'!$A$110,'0. Overview'!$A$127,'0. Overview'!$A$150,'0. Overview'!$A$170,'0. Overview'!$A$197)</c:f>
              <c:strCache>
                <c:ptCount val="9"/>
                <c:pt idx="0">
                  <c:v>Atlantic</c:v>
                </c:pt>
                <c:pt idx="1">
                  <c:v>Atlantic</c:v>
                </c:pt>
                <c:pt idx="2">
                  <c:v>Atlantic</c:v>
                </c:pt>
                <c:pt idx="3">
                  <c:v>Atlantic</c:v>
                </c:pt>
                <c:pt idx="4">
                  <c:v>Atlantic</c:v>
                </c:pt>
                <c:pt idx="5">
                  <c:v>Atlantic</c:v>
                </c:pt>
                <c:pt idx="6">
                  <c:v>Atlantic </c:v>
                </c:pt>
                <c:pt idx="7">
                  <c:v>Atlantic</c:v>
                </c:pt>
                <c:pt idx="8">
                  <c:v>Atlantic</c:v>
                </c:pt>
              </c:strCache>
            </c:strRef>
          </c:cat>
          <c:val>
            <c:numRef>
              <c:f>('0. Overview'!$C$22,'0. Overview'!$C$41,'0. Overview'!$C$63,'0. Overview'!$C$86,'0. Overview'!$C$110,'0. Overview'!$C$127,'0. Overview'!$C$150,'0. Overview'!$C$170,'0. Overview'!$C$197)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BD6-4DE5-8DD9-535EEE831B33}"/>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Overview'!$A$22,'0. Overview'!$A$41,'0. Overview'!$A$63,'0. Overview'!$A$86,'0. Overview'!$A$110,'0. Overview'!$A$127,'0. Overview'!$A$150,'0. Overview'!$A$170,'0. Overview'!$A$197)</c:f>
              <c:strCache>
                <c:ptCount val="9"/>
                <c:pt idx="0">
                  <c:v>Atlantic</c:v>
                </c:pt>
                <c:pt idx="1">
                  <c:v>Atlantic</c:v>
                </c:pt>
                <c:pt idx="2">
                  <c:v>Atlantic</c:v>
                </c:pt>
                <c:pt idx="3">
                  <c:v>Atlantic</c:v>
                </c:pt>
                <c:pt idx="4">
                  <c:v>Atlantic</c:v>
                </c:pt>
                <c:pt idx="5">
                  <c:v>Atlantic</c:v>
                </c:pt>
                <c:pt idx="6">
                  <c:v>Atlantic </c:v>
                </c:pt>
                <c:pt idx="7">
                  <c:v>Atlantic</c:v>
                </c:pt>
                <c:pt idx="8">
                  <c:v>Atlantic</c:v>
                </c:pt>
              </c:strCache>
            </c:strRef>
          </c:cat>
          <c:val>
            <c:numRef>
              <c:f>('0. Overview'!$D$22,'0. Overview'!$D$41,'0. Overview'!$D$63,'0. Overview'!$D$86,'0. Overview'!$D$110,'0. Overview'!$D$127,'0. Overview'!$D$150,'0. Overview'!$D$170,'0. Overview'!$D$197)</c:f>
              <c:numCache>
                <c:formatCode>General</c:formatCode>
                <c:ptCount val="9"/>
                <c:pt idx="0">
                  <c:v>1.875</c:v>
                </c:pt>
                <c:pt idx="1">
                  <c:v>4.875</c:v>
                </c:pt>
                <c:pt idx="2">
                  <c:v>4.875</c:v>
                </c:pt>
                <c:pt idx="3">
                  <c:v>1.875</c:v>
                </c:pt>
                <c:pt idx="4">
                  <c:v>1.875</c:v>
                </c:pt>
                <c:pt idx="5">
                  <c:v>6.875</c:v>
                </c:pt>
                <c:pt idx="6">
                  <c:v>5.875</c:v>
                </c:pt>
                <c:pt idx="7">
                  <c:v>7.875</c:v>
                </c:pt>
                <c:pt idx="8">
                  <c:v>2.875</c:v>
                </c:pt>
              </c:numCache>
            </c:numRef>
          </c:val>
          <c:extLst>
            <c:ext xmlns:c16="http://schemas.microsoft.com/office/drawing/2014/chart" uri="{C3380CC4-5D6E-409C-BE32-E72D297353CC}">
              <c16:uniqueId val="{00000001-FBD6-4DE5-8DD9-535EEE831B33}"/>
            </c:ext>
          </c:extLst>
        </c:ser>
        <c:ser>
          <c:idx val="3"/>
          <c:order val="2"/>
          <c:spPr>
            <a:solidFill>
              <a:schemeClr val="bg2">
                <a:lumMod val="75000"/>
              </a:schemeClr>
            </a:solidFill>
            <a:ln>
              <a:solidFill>
                <a:schemeClr val="tx1"/>
              </a:solidFill>
            </a:ln>
            <a:effectLst/>
          </c:spPr>
          <c:invertIfNegative val="0"/>
          <c:cat>
            <c:strRef>
              <c:f>('0. Overview'!$A$22,'0. Overview'!$A$41,'0. Overview'!$A$63,'0. Overview'!$A$86,'0. Overview'!$A$110,'0. Overview'!$A$127,'0. Overview'!$A$150,'0. Overview'!$A$170,'0. Overview'!$A$197)</c:f>
              <c:strCache>
                <c:ptCount val="9"/>
                <c:pt idx="0">
                  <c:v>Atlantic</c:v>
                </c:pt>
                <c:pt idx="1">
                  <c:v>Atlantic</c:v>
                </c:pt>
                <c:pt idx="2">
                  <c:v>Atlantic</c:v>
                </c:pt>
                <c:pt idx="3">
                  <c:v>Atlantic</c:v>
                </c:pt>
                <c:pt idx="4">
                  <c:v>Atlantic</c:v>
                </c:pt>
                <c:pt idx="5">
                  <c:v>Atlantic</c:v>
                </c:pt>
                <c:pt idx="6">
                  <c:v>Atlantic </c:v>
                </c:pt>
                <c:pt idx="7">
                  <c:v>Atlantic</c:v>
                </c:pt>
                <c:pt idx="8">
                  <c:v>Atlantic</c:v>
                </c:pt>
              </c:strCache>
            </c:strRef>
          </c:cat>
          <c:val>
            <c:numRef>
              <c:f>('0. Overview'!$E$22,'0. Overview'!$E$41,'0. Overview'!$E$63,'0. Overview'!$E$86,'0. Overview'!$E$110,'0. Overview'!$E$127,'0. Overview'!$E$150,'0. Overview'!$E$170,'0. Overview'!$E$197)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BD6-4DE5-8DD9-535EEE831B33}"/>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0.73</c:v>
                </c:pt>
                <c:pt idx="1">
                  <c:v>0.72699999999999998</c:v>
                </c:pt>
                <c:pt idx="2">
                  <c:v>0.749</c:v>
                </c:pt>
                <c:pt idx="3">
                  <c:v>0.74199999999999999</c:v>
                </c:pt>
                <c:pt idx="4">
                  <c:v>0.73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9">
                  <c:v>0.73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6">
                  <c:v>56576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17652</c:v>
                </c:pt>
                <c:pt idx="1">
                  <c:v>18055</c:v>
                </c:pt>
                <c:pt idx="2">
                  <c:v>20869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Egg Harbor township</c:v>
                </c:pt>
                <c:pt idx="1">
                  <c:v>Atlantic City city</c:v>
                </c:pt>
                <c:pt idx="2">
                  <c:v>Galloway township</c:v>
                </c:pt>
                <c:pt idx="3">
                  <c:v>Hamilton township</c:v>
                </c:pt>
                <c:pt idx="4">
                  <c:v>Pleasantville city</c:v>
                </c:pt>
                <c:pt idx="5">
                  <c:v>Hammonton town</c:v>
                </c:pt>
                <c:pt idx="6">
                  <c:v>Absecon city</c:v>
                </c:pt>
                <c:pt idx="7">
                  <c:v>Somers Point city</c:v>
                </c:pt>
                <c:pt idx="8">
                  <c:v>Linwood city</c:v>
                </c:pt>
                <c:pt idx="9">
                  <c:v>Northfield city</c:v>
                </c:pt>
                <c:pt idx="10">
                  <c:v>Buena Vista township</c:v>
                </c:pt>
                <c:pt idx="11">
                  <c:v>Mullica township</c:v>
                </c:pt>
                <c:pt idx="12">
                  <c:v>Ventnor City city</c:v>
                </c:pt>
                <c:pt idx="13">
                  <c:v>Egg Harbor City city</c:v>
                </c:pt>
                <c:pt idx="14">
                  <c:v>Buena borough</c:v>
                </c:pt>
                <c:pt idx="15">
                  <c:v>Margate City city</c:v>
                </c:pt>
                <c:pt idx="16">
                  <c:v>Brigantine city</c:v>
                </c:pt>
                <c:pt idx="17">
                  <c:v>Estell Manor city</c:v>
                </c:pt>
                <c:pt idx="18">
                  <c:v>Folsom borough</c:v>
                </c:pt>
                <c:pt idx="19">
                  <c:v>Weymouth township</c:v>
                </c:pt>
              </c:strCache>
            </c:strRef>
          </c:cat>
          <c:val>
            <c:numRef>
              <c:f>Sheet1!$B$2:$B$21</c:f>
              <c:numCache>
                <c:formatCode>0</c:formatCode>
                <c:ptCount val="20"/>
                <c:pt idx="0">
                  <c:v>10994</c:v>
                </c:pt>
                <c:pt idx="1">
                  <c:v>10135</c:v>
                </c:pt>
                <c:pt idx="2">
                  <c:v>6705</c:v>
                </c:pt>
                <c:pt idx="3">
                  <c:v>5645</c:v>
                </c:pt>
                <c:pt idx="4">
                  <c:v>5007</c:v>
                </c:pt>
                <c:pt idx="5">
                  <c:v>3077</c:v>
                </c:pt>
                <c:pt idx="6">
                  <c:v>2049</c:v>
                </c:pt>
                <c:pt idx="7">
                  <c:v>2016</c:v>
                </c:pt>
                <c:pt idx="8">
                  <c:v>1616</c:v>
                </c:pt>
                <c:pt idx="9">
                  <c:v>1513</c:v>
                </c:pt>
                <c:pt idx="10">
                  <c:v>1283</c:v>
                </c:pt>
                <c:pt idx="11">
                  <c:v>1256</c:v>
                </c:pt>
                <c:pt idx="12">
                  <c:v>1247</c:v>
                </c:pt>
                <c:pt idx="13">
                  <c:v>1144</c:v>
                </c:pt>
                <c:pt idx="14">
                  <c:v>978</c:v>
                </c:pt>
                <c:pt idx="15">
                  <c:v>753</c:v>
                </c:pt>
                <c:pt idx="16">
                  <c:v>737</c:v>
                </c:pt>
                <c:pt idx="17">
                  <c:v>398</c:v>
                </c:pt>
                <c:pt idx="18">
                  <c:v>323</c:v>
                </c:pt>
                <c:pt idx="19">
                  <c:v>269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0.41</c:v>
                </c:pt>
                <c:pt idx="1">
                  <c:v>0.3</c:v>
                </c:pt>
                <c:pt idx="2">
                  <c:v>0.28999999999999998</c:v>
                </c:pt>
                <c:pt idx="3">
                  <c:v>0.27</c:v>
                </c:pt>
                <c:pt idx="4">
                  <c:v>0.24598409300999999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7">
                  <c:v>0.24598409300999999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rgbClr val="FF0000"/>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1670</c:v>
                </c:pt>
                <c:pt idx="1">
                  <c:v>1052</c:v>
                </c:pt>
                <c:pt idx="2">
                  <c:v>1469</c:v>
                </c:pt>
                <c:pt idx="3">
                  <c:v>1403</c:v>
                </c:pt>
                <c:pt idx="4">
                  <c:v>916</c:v>
                </c:pt>
                <c:pt idx="5">
                  <c:v>1985</c:v>
                </c:pt>
                <c:pt idx="6">
                  <c:v>1335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General</c:formatCode>
                <c:ptCount val="21"/>
                <c:pt idx="0" formatCode="&quot;$&quot;#,##0_);[Red]\(&quot;$&quot;#,##0\)">
                  <c:v>114822</c:v>
                </c:pt>
                <c:pt idx="2" formatCode="&quot;$&quot;#,##0_);[Red]\(&quot;$&quot;#,##0\)">
                  <c:v>118487</c:v>
                </c:pt>
                <c:pt idx="3" formatCode="&quot;$&quot;#,##0_);[Red]\(&quot;$&quot;#,##0\)">
                  <c:v>118814</c:v>
                </c:pt>
                <c:pt idx="4" formatCode="&quot;$&quot;#,##0_);[Red]\(&quot;$&quot;#,##0\)">
                  <c:v>119487</c:v>
                </c:pt>
                <c:pt idx="5" formatCode="&quot;$&quot;#,##0_);[Red]\(&quot;$&quot;#,##0\)">
                  <c:v>120253</c:v>
                </c:pt>
                <c:pt idx="6" formatCode="&quot;$&quot;#,##0_);[Red]\(&quot;$&quot;#,##0\)">
                  <c:v>122499</c:v>
                </c:pt>
                <c:pt idx="7" formatCode="&quot;$&quot;#,##0_);[Red]\(&quot;$&quot;#,##0\)">
                  <c:v>122979</c:v>
                </c:pt>
                <c:pt idx="8" formatCode="&quot;$&quot;#,##0_);[Red]\(&quot;$&quot;#,##0\)">
                  <c:v>125916</c:v>
                </c:pt>
                <c:pt idx="9" formatCode="&quot;$&quot;#,##0_);[Red]\(&quot;$&quot;#,##0\)">
                  <c:v>127925</c:v>
                </c:pt>
                <c:pt idx="10" formatCode="&quot;$&quot;#,##0_);[Red]\(&quot;$&quot;#,##0\)">
                  <c:v>128030</c:v>
                </c:pt>
                <c:pt idx="11" formatCode="&quot;$&quot;#,##0_);[Red]\(&quot;$&quot;#,##0\)">
                  <c:v>129044</c:v>
                </c:pt>
                <c:pt idx="12" formatCode="&quot;$&quot;#,##0_);[Red]\(&quot;$&quot;#,##0\)">
                  <c:v>129113</c:v>
                </c:pt>
                <c:pt idx="13" formatCode="&quot;$&quot;#,##0_);[Red]\(&quot;$&quot;#,##0\)">
                  <c:v>129165</c:v>
                </c:pt>
                <c:pt idx="14" formatCode="&quot;$&quot;#,##0_);[Red]\(&quot;$&quot;#,##0\)">
                  <c:v>131147</c:v>
                </c:pt>
                <c:pt idx="15" formatCode="&quot;$&quot;#,##0_);[Red]\(&quot;$&quot;#,##0\)">
                  <c:v>131215</c:v>
                </c:pt>
                <c:pt idx="16" formatCode="&quot;$&quot;#,##0_);[Red]\(&quot;$&quot;#,##0\)">
                  <c:v>132914</c:v>
                </c:pt>
                <c:pt idx="17" formatCode="&quot;$&quot;#,##0_);[Red]\(&quot;$&quot;#,##0\)">
                  <c:v>135189</c:v>
                </c:pt>
                <c:pt idx="18" formatCode="&quot;$&quot;#,##0_);[Red]\(&quot;$&quot;#,##0\)">
                  <c:v>136958</c:v>
                </c:pt>
                <c:pt idx="19" formatCode="&quot;$&quot;#,##0_);[Red]\(&quot;$&quot;#,##0\)">
                  <c:v>141336</c:v>
                </c:pt>
                <c:pt idx="20" formatCode="&quot;$&quot;#,##0_);[Red]\(&quot;$&quot;#,##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
                  <c:v>117942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63389</c:v>
                </c:pt>
                <c:pt idx="1">
                  <c:v>63680</c:v>
                </c:pt>
                <c:pt idx="2">
                  <c:v>66388</c:v>
                </c:pt>
                <c:pt idx="3">
                  <c:v>77248</c:v>
                </c:pt>
                <c:pt idx="4">
                  <c:v>77053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Overview'!$A$224,'0. Overview'!$A$242,'0. Overview'!$A$267,'0. Overview'!$A$276,'0. Overview'!$A$308,'0. Overview'!$A$330,'0. Overview'!$A$344,'0. Overview'!$A$367,'0. Overview'!$A$394)</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Overview'!$C$224,'0. Overview'!$C$242,'0. Overview'!$C$267,'0. Overview'!$C$276,'0. Overview'!$C$308,'0. Overview'!$C$330,'0. Overview'!$C$344,'0. Overview'!$C$367,'0. Overview'!$C$394)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1A93-4035-8067-B6FBDDA5603E}"/>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Overview'!$A$224,'0. Overview'!$A$242,'0. Overview'!$A$267,'0. Overview'!$A$276,'0. Overview'!$A$308,'0. Overview'!$A$330,'0. Overview'!$A$344,'0. Overview'!$A$367,'0. Overview'!$A$394)</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Overview'!$D$224,'0. Overview'!$D$242,'0. Overview'!$D$267,'0. Overview'!$D$276,'0. Overview'!$D$308,'0. Overview'!$D$330,'0. Overview'!$D$344,'0. Overview'!$D$367,'0. Overview'!$D$394)</c:f>
              <c:numCache>
                <c:formatCode>General</c:formatCode>
                <c:ptCount val="9"/>
                <c:pt idx="0">
                  <c:v>2.875</c:v>
                </c:pt>
                <c:pt idx="1">
                  <c:v>6.875</c:v>
                </c:pt>
                <c:pt idx="2">
                  <c:v>3.875</c:v>
                </c:pt>
                <c:pt idx="3">
                  <c:v>16.875</c:v>
                </c:pt>
                <c:pt idx="4">
                  <c:v>4.875</c:v>
                </c:pt>
                <c:pt idx="5">
                  <c:v>4.875</c:v>
                </c:pt>
                <c:pt idx="6">
                  <c:v>14.875</c:v>
                </c:pt>
                <c:pt idx="7">
                  <c:v>13.875</c:v>
                </c:pt>
                <c:pt idx="8">
                  <c:v>8.875</c:v>
                </c:pt>
              </c:numCache>
            </c:numRef>
          </c:val>
          <c:extLst>
            <c:ext xmlns:c16="http://schemas.microsoft.com/office/drawing/2014/chart" uri="{C3380CC4-5D6E-409C-BE32-E72D297353CC}">
              <c16:uniqueId val="{00000001-1A93-4035-8067-B6FBDDA5603E}"/>
            </c:ext>
          </c:extLst>
        </c:ser>
        <c:ser>
          <c:idx val="3"/>
          <c:order val="2"/>
          <c:spPr>
            <a:solidFill>
              <a:schemeClr val="bg2">
                <a:lumMod val="75000"/>
              </a:schemeClr>
            </a:solidFill>
            <a:ln>
              <a:solidFill>
                <a:schemeClr val="tx1"/>
              </a:solidFill>
            </a:ln>
            <a:effectLst/>
          </c:spPr>
          <c:invertIfNegative val="0"/>
          <c:cat>
            <c:strRef>
              <c:f>('0. Overview'!$A$224,'0. Overview'!$A$242,'0. Overview'!$A$267,'0. Overview'!$A$276,'0. Overview'!$A$308,'0. Overview'!$A$330,'0. Overview'!$A$344,'0. Overview'!$A$367,'0. Overview'!$A$394)</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('0. Overview'!$E$224,'0. Overview'!$E$242,'0. Overview'!$E$267,'0. Overview'!$E$276,'0. Overview'!$E$308,'0. Overview'!$E$330,'0. Overview'!$E$344,'0. Overview'!$E$367,'0. Overview'!$E$394)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1A93-4035-8067-B6FBDDA5603E}"/>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General</c:formatCode>
                <c:ptCount val="21"/>
                <c:pt idx="0" formatCode="_(&quot;$&quot;* #,##0_);_(&quot;$&quot;* \(#,##0\);_(&quot;$&quot;* &quot;-&quot;??_);_(@_)">
                  <c:v>64908</c:v>
                </c:pt>
                <c:pt idx="2" formatCode="_(&quot;$&quot;* #,##0_);_(&quot;$&quot;* \(#,##0\);_(&quot;$&quot;* &quot;-&quot;??_);_(@_)">
                  <c:v>80463</c:v>
                </c:pt>
                <c:pt idx="3" formatCode="_(&quot;$&quot;* #,##0_);_(&quot;$&quot;* \(#,##0\);_(&quot;$&quot;* &quot;-&quot;??_);_(@_)">
                  <c:v>82825</c:v>
                </c:pt>
                <c:pt idx="4" formatCode="_(&quot;$&quot;* #,##0_);_(&quot;$&quot;* \(#,##0\);_(&quot;$&quot;* &quot;-&quot;??_);_(@_)">
                  <c:v>83763</c:v>
                </c:pt>
                <c:pt idx="5" formatCode="_(&quot;$&quot;* #,##0_);_(&quot;$&quot;* \(#,##0\);_(&quot;$&quot;* &quot;-&quot;??_);_(@_)">
                  <c:v>84364</c:v>
                </c:pt>
                <c:pt idx="6" formatCode="_(&quot;$&quot;* #,##0_);_(&quot;$&quot;* \(#,##0\);_(&quot;$&quot;* &quot;-&quot;??_);_(@_)">
                  <c:v>85464</c:v>
                </c:pt>
                <c:pt idx="7" formatCode="_(&quot;$&quot;* #,##0_);_(&quot;$&quot;* \(#,##0\);_(&quot;$&quot;* &quot;-&quot;??_);_(@_)">
                  <c:v>87294</c:v>
                </c:pt>
                <c:pt idx="8" formatCode="_(&quot;$&quot;* #,##0_);_(&quot;$&quot;* \(#,##0\);_(&quot;$&quot;* &quot;-&quot;??_);_(@_)">
                  <c:v>89272</c:v>
                </c:pt>
                <c:pt idx="9" formatCode="_(&quot;$&quot;* #,##0_);_(&quot;$&quot;* \(#,##0\);_(&quot;$&quot;* &quot;-&quot;??_);_(@_)">
                  <c:v>96152</c:v>
                </c:pt>
                <c:pt idx="10" formatCode="_(&quot;$&quot;* #,##0_);_(&quot;$&quot;* \(#,##0\);_(&quot;$&quot;* &quot;-&quot;??_);_(@_)">
                  <c:v>97474</c:v>
                </c:pt>
                <c:pt idx="11" formatCode="_(&quot;$&quot;* #,##0_);_(&quot;$&quot;* \(#,##0\);_(&quot;$&quot;* &quot;-&quot;??_);_(@_)">
                  <c:v>100532</c:v>
                </c:pt>
                <c:pt idx="12" formatCode="_(&quot;$&quot;* #,##0_);_(&quot;$&quot;* \(#,##0\);_(&quot;$&quot;* &quot;-&quot;??_);_(@_)">
                  <c:v>101146</c:v>
                </c:pt>
                <c:pt idx="13" formatCode="_(&quot;$&quot;* #,##0_);_(&quot;$&quot;* \(#,##0\);_(&quot;$&quot;* &quot;-&quot;??_);_(@_)">
                  <c:v>102532</c:v>
                </c:pt>
                <c:pt idx="14" formatCode="_(&quot;$&quot;* #,##0_);_(&quot;$&quot;* \(#,##0\);_(&quot;$&quot;* &quot;-&quot;??_);_(@_)">
                  <c:v>105055</c:v>
                </c:pt>
                <c:pt idx="15" formatCode="_(&quot;$&quot;* #,##0_);_(&quot;$&quot;* \(#,##0\);_(&quot;$&quot;* &quot;-&quot;??_);_(@_)">
                  <c:v>110785</c:v>
                </c:pt>
                <c:pt idx="16" formatCode="_(&quot;$&quot;* #,##0_);_(&quot;$&quot;* \(#,##0\);_(&quot;$&quot;* &quot;-&quot;??_);_(@_)">
                  <c:v>116709</c:v>
                </c:pt>
                <c:pt idx="17" formatCode="_(&quot;$&quot;* #,##0_);_(&quot;$&quot;* \(#,##0\);_(&quot;$&quot;* &quot;-&quot;??_);_(@_)">
                  <c:v>118008</c:v>
                </c:pt>
                <c:pt idx="18" formatCode="_(&quot;$&quot;* #,##0_);_(&quot;$&quot;* \(#,##0\);_(&quot;$&quot;* &quot;-&quot;??_);_(@_)">
                  <c:v>134579</c:v>
                </c:pt>
                <c:pt idx="19" formatCode="_(&quot;$&quot;* #,##0_);_(&quot;$&quot;* \(#,##0\);_(&quot;$&quot;* &quot;-&quot;??_);_(@_)">
                  <c:v>137275</c:v>
                </c:pt>
                <c:pt idx="20" formatCode="_(&quot;$&quot;* #,##0_);_(&quot;$&quot;* \(#,##0\);_(&quot;$&quot;* &quot;-&quot;??_);_(@_)">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_("$"* #,##0_);_("$"* \(#,##0\);_("$"* "-"??_);_(@_)</c:formatCode>
                <c:ptCount val="21"/>
                <c:pt idx="1">
                  <c:v>77053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city</c:v>
                </c:pt>
                <c:pt idx="1">
                  <c:v>Pleasantville city</c:v>
                </c:pt>
                <c:pt idx="2">
                  <c:v>Egg Harbor City city</c:v>
                </c:pt>
                <c:pt idx="3">
                  <c:v>Somers Point city</c:v>
                </c:pt>
                <c:pt idx="4">
                  <c:v>Weymouth township</c:v>
                </c:pt>
                <c:pt idx="5">
                  <c:v>Ventnor City city</c:v>
                </c:pt>
                <c:pt idx="6">
                  <c:v>Absecon city</c:v>
                </c:pt>
                <c:pt idx="7">
                  <c:v>Buena borough</c:v>
                </c:pt>
                <c:pt idx="8">
                  <c:v>Buena Vista township</c:v>
                </c:pt>
                <c:pt idx="9">
                  <c:v>Hammonton town</c:v>
                </c:pt>
              </c:strCache>
            </c:strRef>
          </c:cat>
          <c:val>
            <c:numRef>
              <c:f>Sheet1!$B$2:$B$11</c:f>
              <c:numCache>
                <c:formatCode>_("$"* #,##0_);_("$"* \(#,##0\);_("$"* "-"??_);_(@_)</c:formatCode>
                <c:ptCount val="10"/>
                <c:pt idx="0">
                  <c:v>36220</c:v>
                </c:pt>
                <c:pt idx="1">
                  <c:v>52403</c:v>
                </c:pt>
                <c:pt idx="2">
                  <c:v>67604</c:v>
                </c:pt>
                <c:pt idx="3">
                  <c:v>68542</c:v>
                </c:pt>
                <c:pt idx="4">
                  <c:v>71660</c:v>
                </c:pt>
                <c:pt idx="5">
                  <c:v>74619</c:v>
                </c:pt>
                <c:pt idx="6">
                  <c:v>77516</c:v>
                </c:pt>
                <c:pt idx="7">
                  <c:v>78393</c:v>
                </c:pt>
                <c:pt idx="8">
                  <c:v>79436</c:v>
                </c:pt>
                <c:pt idx="9">
                  <c:v>83044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Atlantic median $76819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 city</c:v>
                </c:pt>
                <c:pt idx="1">
                  <c:v>Pleasantville city</c:v>
                </c:pt>
                <c:pt idx="2">
                  <c:v>Egg Harbor City city</c:v>
                </c:pt>
                <c:pt idx="3">
                  <c:v>Somers Point city</c:v>
                </c:pt>
                <c:pt idx="4">
                  <c:v>Weymouth township</c:v>
                </c:pt>
                <c:pt idx="5">
                  <c:v>Ventnor City city</c:v>
                </c:pt>
                <c:pt idx="6">
                  <c:v>Absecon city</c:v>
                </c:pt>
                <c:pt idx="7">
                  <c:v>Buena borough</c:v>
                </c:pt>
                <c:pt idx="8">
                  <c:v>Buena Vista township</c:v>
                </c:pt>
                <c:pt idx="9">
                  <c:v>Hammonton town</c:v>
                </c:pt>
              </c:strCache>
            </c:strRef>
          </c:cat>
          <c:val>
            <c:numRef>
              <c:f>Sheet1!$C$2:$C$11</c:f>
              <c:numCache>
                <c:formatCode>"$"#,##0</c:formatCode>
                <c:ptCount val="10"/>
                <c:pt idx="0">
                  <c:v>76819</c:v>
                </c:pt>
                <c:pt idx="1">
                  <c:v>76819</c:v>
                </c:pt>
                <c:pt idx="2">
                  <c:v>76819</c:v>
                </c:pt>
                <c:pt idx="3">
                  <c:v>76819</c:v>
                </c:pt>
                <c:pt idx="4">
                  <c:v>76819</c:v>
                </c:pt>
                <c:pt idx="5">
                  <c:v>76819</c:v>
                </c:pt>
                <c:pt idx="6">
                  <c:v>76819</c:v>
                </c:pt>
                <c:pt idx="7">
                  <c:v>76819</c:v>
                </c:pt>
                <c:pt idx="8">
                  <c:v>76819</c:v>
                </c:pt>
                <c:pt idx="9">
                  <c:v>76819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2318473326700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6" formatCode="0%">
                  <c:v>0.151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0.13400000000000001</c:v>
                </c:pt>
                <c:pt idx="1">
                  <c:v>0.16800000000000001</c:v>
                </c:pt>
                <c:pt idx="2">
                  <c:v>0.189</c:v>
                </c:pt>
                <c:pt idx="3">
                  <c:v>0.13100000000000001</c:v>
                </c:pt>
                <c:pt idx="4">
                  <c:v>0.151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dLbl>
              <c:idx val="0"/>
              <c:tx>
                <c:rich>
                  <a:bodyPr/>
                  <a:lstStyle/>
                  <a:p>
                    <a:fld id="{F9F5EF74-B220-4246-BB95-60ACDF1B30F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5399-424A-8955-EDB95801B587}"/>
                </c:ext>
              </c:extLst>
            </c:dLbl>
            <c:dLbl>
              <c:idx val="1"/>
              <c:tx>
                <c:rich>
                  <a:bodyPr/>
                  <a:lstStyle/>
                  <a:p>
                    <a:fld id="{3F16CF50-9A00-47AF-9F22-F96478AA0F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399-424A-8955-EDB95801B587}"/>
                </c:ext>
              </c:extLst>
            </c:dLbl>
            <c:dLbl>
              <c:idx val="2"/>
              <c:tx>
                <c:rich>
                  <a:bodyPr/>
                  <a:lstStyle/>
                  <a:p>
                    <a:fld id="{480A913A-8BC3-451C-9EBB-ABEB1724C86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399-424A-8955-EDB95801B587}"/>
                </c:ext>
              </c:extLst>
            </c:dLbl>
            <c:dLbl>
              <c:idx val="3"/>
              <c:tx>
                <c:rich>
                  <a:bodyPr/>
                  <a:lstStyle/>
                  <a:p>
                    <a:fld id="{4EF2328B-FFF8-4F33-BB2F-C8FA57ECC0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399-424A-8955-EDB95801B587}"/>
                </c:ext>
              </c:extLst>
            </c:dLbl>
            <c:dLbl>
              <c:idx val="4"/>
              <c:tx>
                <c:rich>
                  <a:bodyPr/>
                  <a:lstStyle/>
                  <a:p>
                    <a:fld id="{80072B52-3D2B-4310-A9C1-8A123B3CB6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399-424A-8955-EDB95801B587}"/>
                </c:ext>
              </c:extLst>
            </c:dLbl>
            <c:dLbl>
              <c:idx val="5"/>
              <c:tx>
                <c:rich>
                  <a:bodyPr/>
                  <a:lstStyle/>
                  <a:p>
                    <a:fld id="{5B8C684A-7255-46AB-B2FD-E1F585DEE0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399-424A-8955-EDB95801B587}"/>
                </c:ext>
              </c:extLst>
            </c:dLbl>
            <c:dLbl>
              <c:idx val="6"/>
              <c:tx>
                <c:rich>
                  <a:bodyPr/>
                  <a:lstStyle/>
                  <a:p>
                    <a:fld id="{BD1B248D-06A5-46D6-896A-A3C093C740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399-424A-8955-EDB95801B587}"/>
                </c:ext>
              </c:extLst>
            </c:dLbl>
            <c:dLbl>
              <c:idx val="7"/>
              <c:tx>
                <c:rich>
                  <a:bodyPr/>
                  <a:lstStyle/>
                  <a:p>
                    <a:fld id="{8B019CF7-9A46-40CB-81E3-68A1C660C5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399-424A-8955-EDB95801B587}"/>
                </c:ext>
              </c:extLst>
            </c:dLbl>
            <c:dLbl>
              <c:idx val="8"/>
              <c:tx>
                <c:rich>
                  <a:bodyPr/>
                  <a:lstStyle/>
                  <a:p>
                    <a:fld id="{CC2CB37D-2E6E-46A3-A599-ED3675558A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5399-424A-8955-EDB95801B587}"/>
                </c:ext>
              </c:extLst>
            </c:dLbl>
            <c:dLbl>
              <c:idx val="9"/>
              <c:tx>
                <c:rich>
                  <a:bodyPr/>
                  <a:lstStyle/>
                  <a:p>
                    <a:fld id="{00381038-E504-4E43-B93F-AEC92A4AC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399-424A-8955-EDB95801B58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Sheet1!$A$2:$A$11</c:f>
              <c:strCache>
                <c:ptCount val="10"/>
                <c:pt idx="0">
                  <c:v>Atlantic City city</c:v>
                </c:pt>
                <c:pt idx="1">
                  <c:v>Corbin City city</c:v>
                </c:pt>
                <c:pt idx="2">
                  <c:v>Pleasantville city</c:v>
                </c:pt>
                <c:pt idx="3">
                  <c:v>Longport borough</c:v>
                </c:pt>
                <c:pt idx="4">
                  <c:v>Somers Point city</c:v>
                </c:pt>
                <c:pt idx="5">
                  <c:v>Egg Harbor township</c:v>
                </c:pt>
                <c:pt idx="6">
                  <c:v>Egg Harbor City city</c:v>
                </c:pt>
                <c:pt idx="7">
                  <c:v>Margate City city</c:v>
                </c:pt>
                <c:pt idx="8">
                  <c:v>Hammonton town</c:v>
                </c:pt>
                <c:pt idx="9">
                  <c:v>Ventnor City city</c:v>
                </c:pt>
              </c:strCache>
            </c:strRef>
          </c:cat>
          <c:val>
            <c:numRef>
              <c:f>Sheet1!$B$2:$B$11</c:f>
              <c:numCache>
                <c:formatCode>0%</c:formatCode>
                <c:ptCount val="10"/>
                <c:pt idx="0">
                  <c:v>0.46399999999999997</c:v>
                </c:pt>
                <c:pt idx="1">
                  <c:v>0.313</c:v>
                </c:pt>
                <c:pt idx="2">
                  <c:v>0.30299999999999999</c:v>
                </c:pt>
                <c:pt idx="3">
                  <c:v>0.28600000000000003</c:v>
                </c:pt>
                <c:pt idx="4">
                  <c:v>0.187</c:v>
                </c:pt>
                <c:pt idx="5">
                  <c:v>0.11900000000000001</c:v>
                </c:pt>
                <c:pt idx="6">
                  <c:v>9.4E-2</c:v>
                </c:pt>
                <c:pt idx="7">
                  <c:v>9.1999999999999998E-2</c:v>
                </c:pt>
                <c:pt idx="8">
                  <c:v>9.0999999999999998E-2</c:v>
                </c:pt>
                <c:pt idx="9">
                  <c:v>9.0999999999999998E-2</c:v>
                </c:pt>
              </c:numCache>
            </c:numRef>
          </c:val>
          <c:extLst>
            <c:ext xmlns:c15="http://schemas.microsoft.com/office/drawing/2012/chart" uri="{02D57815-91ED-43cb-92C2-25804820EDAC}">
              <c15:datalabelsRange>
                <c15:f>Sheet1!$B$2:$B$11</c15:f>
                <c15:dlblRangeCache>
                  <c:ptCount val="10"/>
                  <c:pt idx="0">
                    <c:v>46%</c:v>
                  </c:pt>
                  <c:pt idx="1">
                    <c:v>31%</c:v>
                  </c:pt>
                  <c:pt idx="2">
                    <c:v>30%</c:v>
                  </c:pt>
                  <c:pt idx="3">
                    <c:v>29%</c:v>
                  </c:pt>
                  <c:pt idx="4">
                    <c:v>19%</c:v>
                  </c:pt>
                  <c:pt idx="5">
                    <c:v>12%</c:v>
                  </c:pt>
                  <c:pt idx="6">
                    <c:v>9%</c:v>
                  </c:pt>
                  <c:pt idx="7">
                    <c:v>9%</c:v>
                  </c:pt>
                  <c:pt idx="8">
                    <c:v>9%</c:v>
                  </c:pt>
                  <c:pt idx="9">
                    <c:v>9%</c:v>
                  </c:pt>
                </c15:dlblRangeCache>
              </c15:datalabelsRange>
            </c:ext>
            <c:ext xmlns:c16="http://schemas.microsoft.com/office/drawing/2014/chart" uri="{C3380CC4-5D6E-409C-BE32-E72D297353CC}">
              <c16:uniqueId val="{00000000-9387-42DF-8A2C-FECD6E8874E8}"/>
            </c:ext>
          </c:extLst>
        </c:ser>
        <c:ser>
          <c:idx val="1"/>
          <c:order val="1"/>
          <c:tx>
            <c:strRef>
              <c:f>Sheet1!$C$1</c:f>
              <c:strCache>
                <c:ptCount val="1"/>
                <c:pt idx="0">
                  <c:v>Atlantic Avg 16.3%</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 city</c:v>
                </c:pt>
                <c:pt idx="1">
                  <c:v>Corbin City city</c:v>
                </c:pt>
                <c:pt idx="2">
                  <c:v>Pleasantville city</c:v>
                </c:pt>
                <c:pt idx="3">
                  <c:v>Longport borough</c:v>
                </c:pt>
                <c:pt idx="4">
                  <c:v>Somers Point city</c:v>
                </c:pt>
                <c:pt idx="5">
                  <c:v>Egg Harbor township</c:v>
                </c:pt>
                <c:pt idx="6">
                  <c:v>Egg Harbor City city</c:v>
                </c:pt>
                <c:pt idx="7">
                  <c:v>Margate City city</c:v>
                </c:pt>
                <c:pt idx="8">
                  <c:v>Hammonton town</c:v>
                </c:pt>
                <c:pt idx="9">
                  <c:v>Ventnor City city</c:v>
                </c:pt>
              </c:strCache>
            </c:strRef>
          </c:cat>
          <c:val>
            <c:numRef>
              <c:f>Sheet1!$C$2:$C$11</c:f>
              <c:numCache>
                <c:formatCode>0%</c:formatCode>
                <c:ptCount val="10"/>
                <c:pt idx="0">
                  <c:v>0.16300000000000001</c:v>
                </c:pt>
                <c:pt idx="1">
                  <c:v>0.16300000000000001</c:v>
                </c:pt>
                <c:pt idx="2">
                  <c:v>0.16300000000000001</c:v>
                </c:pt>
                <c:pt idx="3">
                  <c:v>0.16300000000000001</c:v>
                </c:pt>
                <c:pt idx="4">
                  <c:v>0.16300000000000001</c:v>
                </c:pt>
                <c:pt idx="5">
                  <c:v>0.16300000000000001</c:v>
                </c:pt>
                <c:pt idx="6">
                  <c:v>0.16300000000000001</c:v>
                </c:pt>
                <c:pt idx="7">
                  <c:v>0.16300000000000001</c:v>
                </c:pt>
                <c:pt idx="8">
                  <c:v>0.16300000000000001</c:v>
                </c:pt>
                <c:pt idx="9">
                  <c:v>0.16300000000000001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50"/>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scaling>
        <c:delete val="1"/>
        <c:axPos val="b"/>
        <c:numFmt formatCode="0%" sourceLinked="1"/>
        <c:majorTickMark val="out"/>
        <c:minorTickMark val="none"/>
        <c:tickLblPos val="nextTo"/>
        <c:crossAx val="343056520"/>
        <c:crosses val="autoZero"/>
        <c:crossBetween val="between"/>
      </c:valAx>
      <c:spPr>
        <a:noFill/>
        <a:ln w="25400">
          <a:noFill/>
        </a:ln>
        <a:effectLst/>
      </c:spPr>
    </c:plotArea>
    <c:legend>
      <c:legendPos val="r"/>
      <c:legendEntry>
        <c:idx val="1"/>
        <c:delete val="1"/>
      </c:legendEntry>
      <c:layout>
        <c:manualLayout>
          <c:xMode val="edge"/>
          <c:yMode val="edge"/>
          <c:x val="0.23934393754361277"/>
          <c:y val="0.95783862244492168"/>
          <c:w val="0.21612734534770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6">
                  <c:v>0.18702891863000001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260051673228334"/>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0.26</c:v>
                </c:pt>
                <c:pt idx="1">
                  <c:v>0.25</c:v>
                </c:pt>
                <c:pt idx="2">
                  <c:v>0.24</c:v>
                </c:pt>
                <c:pt idx="3">
                  <c:v>0.22898623278999999</c:v>
                </c:pt>
                <c:pt idx="4">
                  <c:v>0.22</c:v>
                </c:pt>
                <c:pt idx="5">
                  <c:v>0.22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7" formatCode="0.0%">
                  <c:v>0.122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229304068757"/>
          <c:y val="0.9022230158874511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0.151</c:v>
                </c:pt>
                <c:pt idx="1">
                  <c:v>0.112</c:v>
                </c:pt>
                <c:pt idx="2">
                  <c:v>0.122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5681</c:v>
                </c:pt>
                <c:pt idx="1">
                  <c:v>6175</c:v>
                </c:pt>
                <c:pt idx="2">
                  <c:v>5843</c:v>
                </c:pt>
                <c:pt idx="3">
                  <c:v>5339</c:v>
                </c:pt>
                <c:pt idx="4">
                  <c:v>4999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Atlantic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0.65500000000000003</c:v>
                </c:pt>
                <c:pt idx="1">
                  <c:v>0.17399999999999999</c:v>
                </c:pt>
                <c:pt idx="2">
                  <c:v>2.1000000000000001E-2</c:v>
                </c:pt>
                <c:pt idx="3">
                  <c:v>8.7999999999999995E-2</c:v>
                </c:pt>
                <c:pt idx="4">
                  <c:v>2E-3</c:v>
                </c:pt>
                <c:pt idx="5">
                  <c:v>0.17799999999999999</c:v>
                </c:pt>
                <c:pt idx="6">
                  <c:v>0.21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18260</c:v>
                </c:pt>
                <c:pt idx="3" formatCode="#,##0">
                  <c:v>14860</c:v>
                </c:pt>
                <c:pt idx="4" formatCode="#,##0">
                  <c:v>15204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14557</c:v>
                </c:pt>
                <c:pt idx="1">
                  <c:v>18029</c:v>
                </c:pt>
                <c:pt idx="2">
                  <c:v>15958</c:v>
                </c:pt>
                <c:pt idx="3">
                  <c:v>14533</c:v>
                </c:pt>
                <c:pt idx="4">
                  <c:v>13526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Atlantic</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1422</c:v>
                </c:pt>
                <c:pt idx="1">
                  <c:v>1257</c:v>
                </c:pt>
                <c:pt idx="2">
                  <c:v>1140</c:v>
                </c:pt>
                <c:pt idx="3">
                  <c:v>1167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
                  <c:v>1422</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"$"#,##0_);[Red]\("$"#,##0\)</c:formatCode>
                <c:ptCount val="22"/>
                <c:pt idx="1">
                  <c:v>1167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9">
                  <c:v>24.6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26.1</c:v>
                </c:pt>
                <c:pt idx="1">
                  <c:v>24.9</c:v>
                </c:pt>
                <c:pt idx="2">
                  <c:v>25.7</c:v>
                </c:pt>
                <c:pt idx="3" formatCode="0.0">
                  <c:v>24.8</c:v>
                </c:pt>
                <c:pt idx="4" formatCode="0.0">
                  <c:v>24.6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General</c:formatCode>
                <c:ptCount val="21"/>
                <c:pt idx="0" formatCode="0%">
                  <c:v>0.25</c:v>
                </c:pt>
                <c:pt idx="2" formatCode="0%">
                  <c:v>0.2</c:v>
                </c:pt>
                <c:pt idx="3" formatCode="0%">
                  <c:v>0.19</c:v>
                </c:pt>
                <c:pt idx="4">
                  <c:v>0.19</c:v>
                </c:pt>
                <c:pt idx="5" formatCode="0%">
                  <c:v>0.19</c:v>
                </c:pt>
                <c:pt idx="6" formatCode="0%">
                  <c:v>0.19</c:v>
                </c:pt>
                <c:pt idx="7" formatCode="0%">
                  <c:v>0.19</c:v>
                </c:pt>
                <c:pt idx="8" formatCode="0%">
                  <c:v>0.18</c:v>
                </c:pt>
                <c:pt idx="9" formatCode="0%">
                  <c:v>0.17</c:v>
                </c:pt>
                <c:pt idx="10" formatCode="0%">
                  <c:v>0.17</c:v>
                </c:pt>
                <c:pt idx="11" formatCode="0%">
                  <c:v>0.17</c:v>
                </c:pt>
                <c:pt idx="12" formatCode="0%">
                  <c:v>0.17</c:v>
                </c:pt>
                <c:pt idx="13" formatCode="0%">
                  <c:v>0.17</c:v>
                </c:pt>
                <c:pt idx="14">
                  <c:v>0.16</c:v>
                </c:pt>
                <c:pt idx="15" formatCode="0%">
                  <c:v>0.15</c:v>
                </c:pt>
                <c:pt idx="16" formatCode="0%">
                  <c:v>0.15</c:v>
                </c:pt>
                <c:pt idx="17" formatCode="0%">
                  <c:v>0.15</c:v>
                </c:pt>
                <c:pt idx="18" formatCode="0%">
                  <c:v>0.14000000000000001</c:v>
                </c:pt>
                <c:pt idx="19" formatCode="0%">
                  <c:v>0.13</c:v>
                </c:pt>
                <c:pt idx="20" formatCode="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6" formatCode="0.0%">
                  <c:v>4.7E-2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2.9000000000000001E-2</c:v>
                </c:pt>
                <c:pt idx="1">
                  <c:v>3.5000000000000003E-2</c:v>
                </c:pt>
                <c:pt idx="2">
                  <c:v>3.7999999999999999E-2</c:v>
                </c:pt>
                <c:pt idx="3">
                  <c:v>2.7E-2</c:v>
                </c:pt>
                <c:pt idx="4">
                  <c:v>4.7E-2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dLbl>
              <c:idx val="0"/>
              <c:tx>
                <c:rich>
                  <a:bodyPr/>
                  <a:lstStyle/>
                  <a:p>
                    <a:fld id="{C3293778-F1BF-4CD0-9511-95E3DEEC3D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734-45E9-8968-724777E10D83}"/>
                </c:ext>
              </c:extLst>
            </c:dLbl>
            <c:dLbl>
              <c:idx val="1"/>
              <c:tx>
                <c:rich>
                  <a:bodyPr/>
                  <a:lstStyle/>
                  <a:p>
                    <a:fld id="{E13A8349-30DD-47FD-800E-1E582FD921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734-45E9-8968-724777E10D83}"/>
                </c:ext>
              </c:extLst>
            </c:dLbl>
            <c:dLbl>
              <c:idx val="2"/>
              <c:tx>
                <c:rich>
                  <a:bodyPr/>
                  <a:lstStyle/>
                  <a:p>
                    <a:fld id="{20A23300-06CA-42AC-A80F-E53663C908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734-45E9-8968-724777E10D83}"/>
                </c:ext>
              </c:extLst>
            </c:dLbl>
            <c:dLbl>
              <c:idx val="3"/>
              <c:tx>
                <c:rich>
                  <a:bodyPr/>
                  <a:lstStyle/>
                  <a:p>
                    <a:fld id="{0BD9421A-B12D-4A96-8765-48AF1DC1DB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734-45E9-8968-724777E10D83}"/>
                </c:ext>
              </c:extLst>
            </c:dLbl>
            <c:dLbl>
              <c:idx val="4"/>
              <c:tx>
                <c:rich>
                  <a:bodyPr/>
                  <a:lstStyle/>
                  <a:p>
                    <a:fld id="{9B596F3F-687E-4ED0-A310-E9A3EC8ABA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734-45E9-8968-724777E10D83}"/>
                </c:ext>
              </c:extLst>
            </c:dLbl>
            <c:dLbl>
              <c:idx val="5"/>
              <c:tx>
                <c:rich>
                  <a:bodyPr/>
                  <a:lstStyle/>
                  <a:p>
                    <a:fld id="{D61DF133-34C7-44C9-8783-DF1B8DC72F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734-45E9-8968-724777E10D83}"/>
                </c:ext>
              </c:extLst>
            </c:dLbl>
            <c:dLbl>
              <c:idx val="6"/>
              <c:tx>
                <c:rich>
                  <a:bodyPr/>
                  <a:lstStyle/>
                  <a:p>
                    <a:fld id="{2F32A4EE-8332-4EFC-BD03-F7DEA36709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734-45E9-8968-724777E10D83}"/>
                </c:ext>
              </c:extLst>
            </c:dLbl>
            <c:dLbl>
              <c:idx val="7"/>
              <c:tx>
                <c:rich>
                  <a:bodyPr/>
                  <a:lstStyle/>
                  <a:p>
                    <a:fld id="{A932FB31-2769-4B21-A209-3DA6BD4A38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734-45E9-8968-724777E10D83}"/>
                </c:ext>
              </c:extLst>
            </c:dLbl>
            <c:dLbl>
              <c:idx val="8"/>
              <c:tx>
                <c:rich>
                  <a:bodyPr/>
                  <a:lstStyle/>
                  <a:p>
                    <a:fld id="{0536D261-BCF5-48D9-B271-87FEC8FF0A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734-45E9-8968-724777E10D83}"/>
                </c:ext>
              </c:extLst>
            </c:dLbl>
            <c:dLbl>
              <c:idx val="9"/>
              <c:tx>
                <c:rich>
                  <a:bodyPr/>
                  <a:lstStyle/>
                  <a:p>
                    <a:fld id="{29C55AC1-EEF8-454C-BAAD-6E57FF7B2D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734-45E9-8968-724777E10D8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Folsom borough</c:v>
                </c:pt>
                <c:pt idx="1">
                  <c:v>Buena Vista township</c:v>
                </c:pt>
                <c:pt idx="2">
                  <c:v>Atlantic City city</c:v>
                </c:pt>
                <c:pt idx="3">
                  <c:v>Buena borough</c:v>
                </c:pt>
                <c:pt idx="4">
                  <c:v>Brigantine city</c:v>
                </c:pt>
                <c:pt idx="5">
                  <c:v>Somers Point city</c:v>
                </c:pt>
                <c:pt idx="6">
                  <c:v>Pleasantville city</c:v>
                </c:pt>
                <c:pt idx="7">
                  <c:v>Egg Harbor City city</c:v>
                </c:pt>
                <c:pt idx="8">
                  <c:v>Absecon city</c:v>
                </c:pt>
                <c:pt idx="9">
                  <c:v>Linwood city</c:v>
                </c:pt>
              </c:strCache>
            </c:strRef>
          </c:cat>
          <c:val>
            <c:numRef>
              <c:f>Sheet1!$B$2:$B$11</c:f>
              <c:numCache>
                <c:formatCode>0.0\%</c:formatCode>
                <c:ptCount val="10"/>
                <c:pt idx="0">
                  <c:v>8.9</c:v>
                </c:pt>
                <c:pt idx="1">
                  <c:v>8.3000000000000007</c:v>
                </c:pt>
                <c:pt idx="2">
                  <c:v>8.1</c:v>
                </c:pt>
                <c:pt idx="3">
                  <c:v>5.9</c:v>
                </c:pt>
                <c:pt idx="4">
                  <c:v>5.2</c:v>
                </c:pt>
                <c:pt idx="5">
                  <c:v>4.2</c:v>
                </c:pt>
                <c:pt idx="6">
                  <c:v>3.8</c:v>
                </c:pt>
                <c:pt idx="7">
                  <c:v>3.2</c:v>
                </c:pt>
                <c:pt idx="8">
                  <c:v>2.7</c:v>
                </c:pt>
                <c:pt idx="9">
                  <c:v>2.7</c:v>
                </c:pt>
              </c:numCache>
            </c:numRef>
          </c:val>
          <c:extLst>
            <c:ext xmlns:c15="http://schemas.microsoft.com/office/drawing/2012/chart" uri="{02D57815-91ED-43cb-92C2-25804820EDAC}">
              <c15:datalabelsRange>
                <c15:f>Sheet1!$B$2:$B$11</c15:f>
                <c15:dlblRangeCache>
                  <c:ptCount val="10"/>
                  <c:pt idx="0">
                    <c:v>8.9%</c:v>
                  </c:pt>
                  <c:pt idx="1">
                    <c:v>8.3%</c:v>
                  </c:pt>
                  <c:pt idx="2">
                    <c:v>8.1%</c:v>
                  </c:pt>
                  <c:pt idx="3">
                    <c:v>5.9%</c:v>
                  </c:pt>
                  <c:pt idx="4">
                    <c:v>5.2%</c:v>
                  </c:pt>
                  <c:pt idx="5">
                    <c:v>4.2%</c:v>
                  </c:pt>
                  <c:pt idx="6">
                    <c:v>3.8%</c:v>
                  </c:pt>
                  <c:pt idx="7">
                    <c:v>3.2%</c:v>
                  </c:pt>
                  <c:pt idx="8">
                    <c:v>2.7%</c:v>
                  </c:pt>
                  <c:pt idx="9">
                    <c:v>2.7%</c:v>
                  </c:pt>
                </c15:dlblRangeCache>
              </c15:datalabelsRange>
            </c:ext>
            <c:ext xmlns:c16="http://schemas.microsoft.com/office/drawing/2014/chart" uri="{C3380CC4-5D6E-409C-BE32-E72D297353CC}">
              <c16:uniqueId val="{00000000-402C-4557-B0A5-E92F8F31D439}"/>
            </c:ext>
          </c:extLst>
        </c:ser>
        <c:ser>
          <c:idx val="1"/>
          <c:order val="1"/>
          <c:tx>
            <c:strRef>
              <c:f>Sheet1!$C$1</c:f>
              <c:strCache>
                <c:ptCount val="1"/>
                <c:pt idx="0">
                  <c:v>Atlantic County Avg. 3.4%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Folsom borough</c:v>
                </c:pt>
                <c:pt idx="1">
                  <c:v>Buena Vista township</c:v>
                </c:pt>
                <c:pt idx="2">
                  <c:v>Atlantic City city</c:v>
                </c:pt>
                <c:pt idx="3">
                  <c:v>Buena borough</c:v>
                </c:pt>
                <c:pt idx="4">
                  <c:v>Brigantine city</c:v>
                </c:pt>
                <c:pt idx="5">
                  <c:v>Somers Point city</c:v>
                </c:pt>
                <c:pt idx="6">
                  <c:v>Pleasantville city</c:v>
                </c:pt>
                <c:pt idx="7">
                  <c:v>Egg Harbor City city</c:v>
                </c:pt>
                <c:pt idx="8">
                  <c:v>Absecon city</c:v>
                </c:pt>
                <c:pt idx="9">
                  <c:v>Linwood city</c:v>
                </c:pt>
              </c:strCache>
            </c:strRef>
          </c:cat>
          <c:val>
            <c:numRef>
              <c:f>Sheet1!$C$2:$C$11</c:f>
              <c:numCache>
                <c:formatCode>General</c:formatCode>
                <c:ptCount val="10"/>
                <c:pt idx="0">
                  <c:v>3.4</c:v>
                </c:pt>
                <c:pt idx="1">
                  <c:v>3.4</c:v>
                </c:pt>
                <c:pt idx="2">
                  <c:v>3.4</c:v>
                </c:pt>
                <c:pt idx="3">
                  <c:v>3.4</c:v>
                </c:pt>
                <c:pt idx="4">
                  <c:v>3.4</c:v>
                </c:pt>
                <c:pt idx="5">
                  <c:v>3.4</c:v>
                </c:pt>
                <c:pt idx="6">
                  <c:v>3.4</c:v>
                </c:pt>
                <c:pt idx="7">
                  <c:v>3.4</c:v>
                </c:pt>
                <c:pt idx="8">
                  <c:v>3.4</c:v>
                </c:pt>
                <c:pt idx="9">
                  <c:v>3.4</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26930031988188974"/>
          <c:y val="0.89079258154999186"/>
          <c:w val="0.22389936023622048"/>
          <c:h val="4.2840971558939039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0.66800000000000004</c:v>
                </c:pt>
                <c:pt idx="1">
                  <c:v>0.68200000000000005</c:v>
                </c:pt>
                <c:pt idx="2">
                  <c:v>0.67100000000000004</c:v>
                </c:pt>
                <c:pt idx="3">
                  <c:v>0.65700000000000003</c:v>
                </c:pt>
                <c:pt idx="4">
                  <c:v>0.65500000000000003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0.16400000000000001</c:v>
                </c:pt>
                <c:pt idx="1">
                  <c:v>0.16800000000000001</c:v>
                </c:pt>
                <c:pt idx="2">
                  <c:v>0.17100000000000001</c:v>
                </c:pt>
                <c:pt idx="3">
                  <c:v>0.154</c:v>
                </c:pt>
                <c:pt idx="4">
                  <c:v>0.17399999999999999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1.0999999999999999E-2</c:v>
                </c:pt>
                <c:pt idx="1">
                  <c:v>0.01</c:v>
                </c:pt>
                <c:pt idx="2">
                  <c:v>1.7999999999999999E-2</c:v>
                </c:pt>
                <c:pt idx="3">
                  <c:v>2.7E-2</c:v>
                </c:pt>
                <c:pt idx="4">
                  <c:v>2.1000000000000001E-2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0.09</c:v>
                </c:pt>
                <c:pt idx="1">
                  <c:v>0.09</c:v>
                </c:pt>
                <c:pt idx="2">
                  <c:v>9.1999999999999998E-2</c:v>
                </c:pt>
                <c:pt idx="3">
                  <c:v>9.5000000000000001E-2</c:v>
                </c:pt>
                <c:pt idx="4">
                  <c:v>8.7999999999999995E-2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0.19400000000000001</c:v>
                </c:pt>
                <c:pt idx="1">
                  <c:v>0.191</c:v>
                </c:pt>
                <c:pt idx="2">
                  <c:v>0.19900000000000001</c:v>
                </c:pt>
                <c:pt idx="3">
                  <c:v>0.20300000000000001</c:v>
                </c:pt>
                <c:pt idx="4">
                  <c:v>0.20499999999999999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0">
                  <c:v>19913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0">
                  <c:v>5923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5">
                  <c:v>0.91</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0.92300000000000004</c:v>
                </c:pt>
                <c:pt idx="1">
                  <c:v>0.94099999999999995</c:v>
                </c:pt>
                <c:pt idx="2">
                  <c:v>0.91800000000000004</c:v>
                </c:pt>
                <c:pt idx="3">
                  <c:v>0.92400000000000004</c:v>
                </c:pt>
                <c:pt idx="4">
                  <c:v>0.91100000000000003</c:v>
                </c:pt>
                <c:pt idx="5">
                  <c:v>0.91</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5">
                  <c:v>0.74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8648798707853826"/>
          <c:y val="0.32451787034652729"/>
          <c:w val="0.11351201292146174"/>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0.72</c:v>
                </c:pt>
                <c:pt idx="1">
                  <c:v>0.68</c:v>
                </c:pt>
                <c:pt idx="2">
                  <c:v>0.7</c:v>
                </c:pt>
                <c:pt idx="3">
                  <c:v>0.8</c:v>
                </c:pt>
                <c:pt idx="5">
                  <c:v>0.67</c:v>
                </c:pt>
                <c:pt idx="6">
                  <c:v>0.71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formatCode="General">
                  <c:v>0.40699999999999997</c:v>
                </c:pt>
                <c:pt idx="1">
                  <c:v>0.38</c:v>
                </c:pt>
                <c:pt idx="2">
                  <c:v>0.379</c:v>
                </c:pt>
                <c:pt idx="3">
                  <c:v>0.373</c:v>
                </c:pt>
                <c:pt idx="4">
                  <c:v>0.36399999999999999</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5" formatCode="0.0%">
                  <c:v>0.35799999999999998</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General"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0.27400000000000002</c:v>
                </c:pt>
                <c:pt idx="1">
                  <c:v>0.36499999999999999</c:v>
                </c:pt>
                <c:pt idx="2">
                  <c:v>0.39800000000000002</c:v>
                </c:pt>
                <c:pt idx="3">
                  <c:v>0.39100000000000001</c:v>
                </c:pt>
                <c:pt idx="4">
                  <c:v>0.35799999999999998</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Atlantic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5.6000000000000001E-2</c:v>
                </c:pt>
                <c:pt idx="1">
                  <c:v>5.7000000000000002E-2</c:v>
                </c:pt>
                <c:pt idx="2">
                  <c:v>5.8000000000000003E-2</c:v>
                </c:pt>
                <c:pt idx="3">
                  <c:v>6.3E-2</c:v>
                </c:pt>
                <c:pt idx="4">
                  <c:v>7.4999999999999997E-2</c:v>
                </c:pt>
                <c:pt idx="5">
                  <c:v>7.1999999999999995E-2</c:v>
                </c:pt>
                <c:pt idx="6">
                  <c:v>6.5000000000000002E-2</c:v>
                </c:pt>
                <c:pt idx="7">
                  <c:v>5.5E-2</c:v>
                </c:pt>
                <c:pt idx="8">
                  <c:v>5.8000000000000003E-2</c:v>
                </c:pt>
                <c:pt idx="9">
                  <c:v>0.06</c:v>
                </c:pt>
                <c:pt idx="10">
                  <c:v>6.9000000000000006E-2</c:v>
                </c:pt>
                <c:pt idx="11" formatCode="0.00%">
                  <c:v>6.8000000000000005E-2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formatCode="0.00%">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8" formatCode="0.0">
                  <c:v>6.1499999999999999E-2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6" formatCode="0.0%">
                  <c:v>6.6850800000000002E-2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General</c:formatCode>
                <c:ptCount val="21"/>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58</c:v>
                </c:pt>
                <c:pt idx="1">
                  <c:v>58</c:v>
                </c:pt>
                <c:pt idx="2">
                  <c:v>57</c:v>
                </c:pt>
                <c:pt idx="3">
                  <c:v>59</c:v>
                </c:pt>
                <c:pt idx="4">
                  <c:v>55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5.6517600000000001E-2</c:v>
                </c:pt>
                <c:pt idx="1">
                  <c:v>5.8154499999999998E-2</c:v>
                </c:pt>
                <c:pt idx="2">
                  <c:v>5.8384100000000001E-2</c:v>
                </c:pt>
                <c:pt idx="3">
                  <c:v>6.5672099999999997E-2</c:v>
                </c:pt>
                <c:pt idx="4">
                  <c:v>6.6850800000000002E-2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Pleasantville Public School District</c:v>
                </c:pt>
                <c:pt idx="1">
                  <c:v>Atlantic City School District</c:v>
                </c:pt>
                <c:pt idx="2">
                  <c:v>Greater Egg Harbor Regional High School District</c:v>
                </c:pt>
                <c:pt idx="3">
                  <c:v>Buena Regional School District</c:v>
                </c:pt>
                <c:pt idx="4">
                  <c:v>Chartertech High School For The Performing Arts</c:v>
                </c:pt>
                <c:pt idx="5">
                  <c:v>Hammonton School District</c:v>
                </c:pt>
                <c:pt idx="6">
                  <c:v>Egg Harbor Township School District</c:v>
                </c:pt>
                <c:pt idx="7">
                  <c:v>Mainland Regional High School</c:v>
                </c:pt>
                <c:pt idx="8">
                  <c:v>Atlantic County Vocational School District</c:v>
                </c:pt>
              </c:strCache>
            </c:strRef>
          </c:cat>
          <c:val>
            <c:numRef>
              <c:f>Sheet1!$B$2:$B$10</c:f>
              <c:numCache>
                <c:formatCode>General</c:formatCode>
                <c:ptCount val="9"/>
                <c:pt idx="0">
                  <c:v>74.900000000000006</c:v>
                </c:pt>
                <c:pt idx="1">
                  <c:v>79.8</c:v>
                </c:pt>
                <c:pt idx="2">
                  <c:v>87.6</c:v>
                </c:pt>
                <c:pt idx="3">
                  <c:v>88.2</c:v>
                </c:pt>
                <c:pt idx="4">
                  <c:v>88.8</c:v>
                </c:pt>
                <c:pt idx="5">
                  <c:v>90.7</c:v>
                </c:pt>
                <c:pt idx="6">
                  <c:v>93.7</c:v>
                </c:pt>
                <c:pt idx="7">
                  <c:v>94.8</c:v>
                </c:pt>
                <c:pt idx="8">
                  <c:v>97.7</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Sheet1!$A$2:$A$10</c:f>
              <c:strCache>
                <c:ptCount val="9"/>
                <c:pt idx="0">
                  <c:v>Pleasantville Public School District</c:v>
                </c:pt>
                <c:pt idx="1">
                  <c:v>Atlantic City School District</c:v>
                </c:pt>
                <c:pt idx="2">
                  <c:v>Greater Egg Harbor Regional High School District</c:v>
                </c:pt>
                <c:pt idx="3">
                  <c:v>Buena Regional School District</c:v>
                </c:pt>
                <c:pt idx="4">
                  <c:v>Chartertech High School For The Performing Arts</c:v>
                </c:pt>
                <c:pt idx="5">
                  <c:v>Hammonton School District</c:v>
                </c:pt>
                <c:pt idx="6">
                  <c:v>Egg Harbor Township School District</c:v>
                </c:pt>
                <c:pt idx="7">
                  <c:v>Mainland Regional High School</c:v>
                </c:pt>
                <c:pt idx="8">
                  <c:v>Atlantic County Vocational School District</c:v>
                </c:pt>
              </c:strCache>
            </c:strRef>
          </c:cat>
          <c:val>
            <c:numRef>
              <c:f>Sheet1!$C$2:$C$10</c:f>
              <c:numCache>
                <c:formatCode>General</c:formatCode>
                <c:ptCount val="9"/>
                <c:pt idx="0">
                  <c:v>91.1</c:v>
                </c:pt>
                <c:pt idx="1">
                  <c:v>91.1</c:v>
                </c:pt>
                <c:pt idx="2">
                  <c:v>91.1</c:v>
                </c:pt>
                <c:pt idx="3">
                  <c:v>91.1</c:v>
                </c:pt>
                <c:pt idx="4">
                  <c:v>91.1</c:v>
                </c:pt>
                <c:pt idx="5">
                  <c:v>91.1</c:v>
                </c:pt>
                <c:pt idx="6">
                  <c:v>91.1</c:v>
                </c:pt>
                <c:pt idx="7">
                  <c:v>91.1</c:v>
                </c:pt>
                <c:pt idx="8">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804304079242271"/>
          <c:y val="0.90960699960029345"/>
          <c:w val="0.23742973358014424"/>
          <c:h val="5.255068419613704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0.89200000000000002</c:v>
                </c:pt>
                <c:pt idx="1">
                  <c:v>0.85399999999999998</c:v>
                </c:pt>
                <c:pt idx="2">
                  <c:v>0.91300000000000003</c:v>
                </c:pt>
                <c:pt idx="3">
                  <c:v>0.91500000000000004</c:v>
                </c:pt>
                <c:pt idx="4">
                  <c:v>0.93300000000000005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6">
                  <c:v>0.93300000000000005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8">
                  <c:v>31.99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14</c:v>
                </c:pt>
                <c:pt idx="1">
                  <c:v>94</c:v>
                </c:pt>
                <c:pt idx="2">
                  <c:v>254</c:v>
                </c:pt>
                <c:pt idx="3">
                  <c:v>633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1246</c:v>
                </c:pt>
                <c:pt idx="1">
                  <c:v>5074</c:v>
                </c:pt>
                <c:pt idx="2">
                  <c:v>443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4">
                  <c:v>3.43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2615206692913383"/>
          <c:y val="0.889045580568534"/>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Atlantic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11.57019</c:v>
                </c:pt>
                <c:pt idx="1">
                  <c:v>13.558529999999999</c:v>
                </c:pt>
                <c:pt idx="2">
                  <c:v>7.7</c:v>
                </c:pt>
                <c:pt idx="4">
                  <c:v>3.4252600000000002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5">
                  <c:v>60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5">
                  <c:v>680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42205814775776068"/>
          <c:y val="0.89705769353909204"/>
          <c:w val="0.15588370448447852"/>
          <c:h val="3.44609282057676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0" formatCode="0.00">
                  <c:v>55.328288856999997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8.1999999999999993</c:v>
                </c:pt>
                <c:pt idx="1">
                  <c:v>8.3000000000000007</c:v>
                </c:pt>
                <c:pt idx="2">
                  <c:v>8.5</c:v>
                </c:pt>
                <c:pt idx="3">
                  <c:v>8.2146456482999994</c:v>
                </c:pt>
                <c:pt idx="4">
                  <c:v>7.7464122836999998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4">
                  <c:v>7.7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3.0271325732263965</c:v>
                </c:pt>
                <c:pt idx="1">
                  <c:v>3.594369970469744</c:v>
                </c:pt>
                <c:pt idx="2">
                  <c:v>3.6262113768757889</c:v>
                </c:pt>
                <c:pt idx="3">
                  <c:v>5.1254167899378711</c:v>
                </c:pt>
                <c:pt idx="4">
                  <c:v>5.4657960112418777</c:v>
                </c:pt>
                <c:pt idx="5">
                  <c:v>5.4878628577638322</c:v>
                </c:pt>
                <c:pt idx="6">
                  <c:v>5.797470349023957</c:v>
                </c:pt>
                <c:pt idx="7">
                  <c:v>5.897301537781197</c:v>
                </c:pt>
                <c:pt idx="8">
                  <c:v>6.0081730482699527</c:v>
                </c:pt>
                <c:pt idx="9">
                  <c:v>6.4768519185602509</c:v>
                </c:pt>
                <c:pt idx="10">
                  <c:v>7.5612357105601493</c:v>
                </c:pt>
                <c:pt idx="11">
                  <c:v>8.4148828600318772</c:v>
                </c:pt>
                <c:pt idx="12">
                  <c:v>8.6669125365258584</c:v>
                </c:pt>
                <c:pt idx="13">
                  <c:v>9.1776626088671094</c:v>
                </c:pt>
                <c:pt idx="14">
                  <c:v>9.2362820490348039</c:v>
                </c:pt>
                <c:pt idx="15">
                  <c:v>11.444244774425425</c:v>
                </c:pt>
                <c:pt idx="16">
                  <c:v>12.684450393600407</c:v>
                </c:pt>
                <c:pt idx="18">
                  <c:v>14.386615119562835</c:v>
                </c:pt>
                <c:pt idx="19">
                  <c:v>14.71397288055145</c:v>
                </c:pt>
                <c:pt idx="20">
                  <c:v>16.603924442815739</c:v>
                </c:pt>
                <c:pt idx="21">
                  <c:v>7.0967961214655295</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7" formatCode="0.00">
                  <c:v>13.440392971849612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2"/>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4563</c:v>
                </c:pt>
                <c:pt idx="1">
                  <c:v>3866</c:v>
                </c:pt>
                <c:pt idx="2">
                  <c:v>3826</c:v>
                </c:pt>
                <c:pt idx="3">
                  <c:v>3187</c:v>
                </c:pt>
                <c:pt idx="4">
                  <c:v>3557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9611350353862775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2180</c:v>
                </c:pt>
                <c:pt idx="1">
                  <c:v>1032</c:v>
                </c:pt>
                <c:pt idx="2">
                  <c:v>179</c:v>
                </c:pt>
                <c:pt idx="3">
                  <c:v>123</c:v>
                </c:pt>
                <c:pt idx="4" formatCode="#,##0">
                  <c:v>95</c:v>
                </c:pt>
                <c:pt idx="5">
                  <c:v>29</c:v>
                </c:pt>
                <c:pt idx="6">
                  <c:v>69</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0">
                  <c:v>1828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
                  <c:v>61252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
                  <c:v>53469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50804</c:v>
                </c:pt>
                <c:pt idx="1">
                  <c:v>51771</c:v>
                </c:pt>
                <c:pt idx="2">
                  <c:v>56309</c:v>
                </c:pt>
                <c:pt idx="3">
                  <c:v>62380</c:v>
                </c:pt>
                <c:pt idx="4">
                  <c:v>61252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42462</c:v>
                </c:pt>
                <c:pt idx="1">
                  <c:v>45940</c:v>
                </c:pt>
                <c:pt idx="2">
                  <c:v>51716</c:v>
                </c:pt>
                <c:pt idx="3">
                  <c:v>48840</c:v>
                </c:pt>
                <c:pt idx="4">
                  <c:v>53469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3">
                  <c:v>524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180</c:v>
                </c:pt>
                <c:pt idx="1">
                  <c:v>216</c:v>
                </c:pt>
                <c:pt idx="2">
                  <c:v>188</c:v>
                </c:pt>
                <c:pt idx="3">
                  <c:v>255</c:v>
                </c:pt>
                <c:pt idx="4">
                  <c:v>179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0.16300000000000001</c:v>
                </c:pt>
                <c:pt idx="1">
                  <c:v>0.16300000000000001</c:v>
                </c:pt>
                <c:pt idx="2">
                  <c:v>0.16</c:v>
                </c:pt>
                <c:pt idx="3">
                  <c:v>0.14499999999999999</c:v>
                </c:pt>
                <c:pt idx="4">
                  <c:v>0.16800000000000001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6">
                  <c:v>-0.29803921568627501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8.8932284542477175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0.34</c:v>
                </c:pt>
                <c:pt idx="1">
                  <c:v>0.06</c:v>
                </c:pt>
                <c:pt idx="2">
                  <c:v>0.43</c:v>
                </c:pt>
                <c:pt idx="3">
                  <c:v>7.0000000000000007E-2</c:v>
                </c:pt>
                <c:pt idx="4">
                  <c:v>0.04</c:v>
                </c:pt>
                <c:pt idx="5">
                  <c:v>0.02</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Community Support Services (CSS)</c:v>
                </c:pt>
                <c:pt idx="1">
                  <c:v>Outpatient</c:v>
                </c:pt>
                <c:pt idx="2">
                  <c:v>Residential Services</c:v>
                </c:pt>
                <c:pt idx="3">
                  <c:v>Access Center</c:v>
                </c:pt>
                <c:pt idx="4">
                  <c:v>Acute Care Family Support</c:v>
                </c:pt>
                <c:pt idx="5">
                  <c:v>Certified Community Behavioral Health Clinic (CCBHC)</c:v>
                </c:pt>
                <c:pt idx="6">
                  <c:v>County Mental Health Board</c:v>
                </c:pt>
                <c:pt idx="7">
                  <c:v>Early Intervention Support Services (EISS)</c:v>
                </c:pt>
                <c:pt idx="8">
                  <c:v>Homeless Services (PATH)</c:v>
                </c:pt>
                <c:pt idx="9">
                  <c:v>Integrated Case Management Services (ICMS)</c:v>
                </c:pt>
                <c:pt idx="10">
                  <c:v>Intensive Family Support Services (IFSS)</c:v>
                </c:pt>
                <c:pt idx="11">
                  <c:v>Intensive Outpatient Tx and Support Services (IOTSS)</c:v>
                </c:pt>
                <c:pt idx="12">
                  <c:v>Involuntary Outpatient Commitment (IOC)</c:v>
                </c:pt>
                <c:pt idx="13">
                  <c:v>Jail Diversion</c:v>
                </c:pt>
                <c:pt idx="14">
                  <c:v>Justice Involved Services (JIS)</c:v>
                </c:pt>
                <c:pt idx="15">
                  <c:v>Partial Care</c:v>
                </c:pt>
                <c:pt idx="16">
                  <c:v>Primary Screening Services</c:v>
                </c:pt>
                <c:pt idx="17">
                  <c:v>Program of Assertive Community Treatment (PACT)</c:v>
                </c:pt>
                <c:pt idx="18">
                  <c:v>Residential Intensive Support Team (RIST)</c:v>
                </c:pt>
                <c:pt idx="19">
                  <c:v>Self-Help Center/Community Wellness Center</c:v>
                </c:pt>
                <c:pt idx="20">
                  <c:v>Short Term Care Facility (STCF)</c:v>
                </c:pt>
                <c:pt idx="21">
                  <c:v>Supported Employment Services/HR Advantage</c:v>
                </c:pt>
                <c:pt idx="22">
                  <c:v>Systems Advocacy</c:v>
                </c:pt>
              </c:strCache>
            </c:strRef>
          </c:cat>
          <c:val>
            <c:numRef>
              <c:f>Sheet1!$B$2:$B$24</c:f>
              <c:numCache>
                <c:formatCode>General</c:formatCode>
                <c:ptCount val="23"/>
                <c:pt idx="0">
                  <c:v>5</c:v>
                </c:pt>
                <c:pt idx="1">
                  <c:v>3</c:v>
                </c:pt>
                <c:pt idx="2">
                  <c:v>2</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0"/>
        <c:lblAlgn val="ctr"/>
        <c:lblOffset val="100"/>
        <c:noMultiLvlLbl val="0"/>
      </c:catAx>
      <c:valAx>
        <c:axId val="380657104"/>
        <c:scaling>
          <c:orientation val="minMax"/>
        </c:scaling>
        <c:delete val="1"/>
        <c:axPos val="t"/>
        <c:numFmt formatCode="General" sourceLinked="1"/>
        <c:majorTickMark val="none"/>
        <c:minorTickMark val="none"/>
        <c:tickLblPos val="nextTo"/>
        <c:crossAx val="3806567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4">
                  <c:v>0.153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0.13800000000000001</c:v>
                </c:pt>
                <c:pt idx="1">
                  <c:v>0.113</c:v>
                </c:pt>
                <c:pt idx="2">
                  <c:v>0.153</c:v>
                </c:pt>
                <c:pt idx="3">
                  <c:v>0.16300000000000001</c:v>
                </c:pt>
                <c:pt idx="4">
                  <c:v>0.153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0.253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1">
                  <c:v>0.18099999999999999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4">
                  <c:v>0.18099999999999999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225270389548056"/>
          <c:y val="0.9335550306211724"/>
          <c:w val="0.2453865651951672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0.187</c:v>
                </c:pt>
                <c:pt idx="1">
                  <c:v>0.106</c:v>
                </c:pt>
                <c:pt idx="2">
                  <c:v>0.17299999999999999</c:v>
                </c:pt>
                <c:pt idx="3">
                  <c:v>0.219</c:v>
                </c:pt>
                <c:pt idx="4">
                  <c:v>0.18099999999999999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0.23200000000000001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1">
                  <c:v>0.16800000000000001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0385051673228343"/>
          <c:y val="0.94031890130912266"/>
          <c:w val="0.16983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BA9C-4957-9E02-2AE26489D95F}"/>
                </c:ext>
              </c:extLst>
            </c:dLbl>
            <c:dLbl>
              <c:idx val="1"/>
              <c:layout>
                <c:manualLayout>
                  <c:x val="0"/>
                  <c:y val="-0.13886591921447813"/>
                </c:manualLayout>
              </c:layout>
              <c:tx>
                <c:rich>
                  <a:bodyPr/>
                  <a:lstStyle/>
                  <a:p>
                    <a:fld id="{16052417-9F25-4A7D-887E-76390F01460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A9C-4957-9E02-2AE26489D95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Sheet1!$A$2:$A$3</c:f>
              <c:strCache>
                <c:ptCount val="2"/>
                <c:pt idx="0">
                  <c:v>Male</c:v>
                </c:pt>
                <c:pt idx="1">
                  <c:v>Female</c:v>
                </c:pt>
              </c:strCache>
            </c:strRef>
          </c:cat>
          <c:val>
            <c:numRef>
              <c:f>Sheet1!$B$2:$B$3</c:f>
              <c:numCache>
                <c:formatCode>0.0%</c:formatCode>
                <c:ptCount val="2"/>
                <c:pt idx="1">
                  <c:v>0.36699999999999999</c:v>
                </c:pt>
              </c:numCache>
            </c:numRef>
          </c:val>
          <c:extLst>
            <c:ext xmlns:c15="http://schemas.microsoft.com/office/drawing/2012/chart" uri="{02D57815-91ED-43cb-92C2-25804820EDAC}">
              <c15:datalabelsRange>
                <c15:f>Sheet1!$B$2:$B$3</c15:f>
                <c15:dlblRangeCache>
                  <c:ptCount val="2"/>
                  <c:pt idx="1">
                    <c:v>36.7%</c:v>
                  </c:pt>
                </c15:dlblRangeCache>
              </c15:datalabelsRange>
            </c:ex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20">
                  <c:v>11.3</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6" formatCode="0">
                  <c:v>7481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6">
                  <c:v>7736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7">
                  <c:v>451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9">
                  <c:v>515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485</c:v>
                </c:pt>
                <c:pt idx="1">
                  <c:v>496</c:v>
                </c:pt>
                <c:pt idx="2">
                  <c:v>496</c:v>
                </c:pt>
                <c:pt idx="3">
                  <c:v>506</c:v>
                </c:pt>
                <c:pt idx="4">
                  <c:v>515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0.00%">
                  <c:v>1.2E-2</c:v>
                </c:pt>
                <c:pt idx="6">
                  <c:v>1.2E-2</c:v>
                </c:pt>
                <c:pt idx="7">
                  <c:v>1.2E-2</c:v>
                </c:pt>
                <c:pt idx="8">
                  <c:v>1.2999999999999999E-2</c:v>
                </c:pt>
                <c:pt idx="9">
                  <c:v>1.2999999999999999E-2</c:v>
                </c:pt>
                <c:pt idx="10">
                  <c:v>1.4E-2</c:v>
                </c:pt>
                <c:pt idx="11">
                  <c:v>1.4999999999999999E-2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2" formatCode="0.0%">
                  <c:v>1.6E-2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989833770778649"/>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8">
                  <c:v>336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2">
                  <c:v>1425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2">
                  <c:v>1425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150</c:v>
                </c:pt>
                <c:pt idx="1">
                  <c:v>106</c:v>
                </c:pt>
                <c:pt idx="2">
                  <c:v>85</c:v>
                </c:pt>
                <c:pt idx="3">
                  <c:v>72</c:v>
                </c:pt>
                <c:pt idx="4">
                  <c:v>88</c:v>
                </c:pt>
                <c:pt idx="5">
                  <c:v>76</c:v>
                </c:pt>
                <c:pt idx="6">
                  <c:v>84</c:v>
                </c:pt>
                <c:pt idx="7">
                  <c:v>74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260</c:v>
                </c:pt>
                <c:pt idx="1">
                  <c:v>240</c:v>
                </c:pt>
                <c:pt idx="2">
                  <c:v>213</c:v>
                </c:pt>
                <c:pt idx="3">
                  <c:v>144</c:v>
                </c:pt>
                <c:pt idx="4">
                  <c:v>135</c:v>
                </c:pt>
                <c:pt idx="5">
                  <c:v>101</c:v>
                </c:pt>
                <c:pt idx="6">
                  <c:v>86</c:v>
                </c:pt>
                <c:pt idx="7">
                  <c:v>77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49667814960629"/>
          <c:y val="2.578124841404722E-2"/>
          <c:w val="0.83587832185039368"/>
          <c:h val="0.9484375031719055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dLbl>
              <c:idx val="0"/>
              <c:tx>
                <c:rich>
                  <a:bodyPr/>
                  <a:lstStyle/>
                  <a:p>
                    <a:fld id="{B2EA20C7-2C05-4C8C-9B04-CDD19B9FECD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0DF-4F36-9034-0522538BB99A}"/>
                </c:ext>
              </c:extLst>
            </c:dLbl>
            <c:dLbl>
              <c:idx val="1"/>
              <c:tx>
                <c:rich>
                  <a:bodyPr/>
                  <a:lstStyle/>
                  <a:p>
                    <a:fld id="{F0BFF17B-2034-4012-985B-CABC99F2849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0DF-4F36-9034-0522538BB99A}"/>
                </c:ext>
              </c:extLst>
            </c:dLbl>
            <c:dLbl>
              <c:idx val="2"/>
              <c:tx>
                <c:rich>
                  <a:bodyPr/>
                  <a:lstStyle/>
                  <a:p>
                    <a:fld id="{94530965-04ED-44D7-922C-2DF6933FA43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0DF-4F36-9034-0522538BB99A}"/>
                </c:ext>
              </c:extLst>
            </c:dLbl>
            <c:dLbl>
              <c:idx val="3"/>
              <c:tx>
                <c:rich>
                  <a:bodyPr/>
                  <a:lstStyle/>
                  <a:p>
                    <a:fld id="{94CEAF77-AC7F-4842-9364-9BE99E5CD83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0DF-4F36-9034-0522538BB99A}"/>
                </c:ext>
              </c:extLst>
            </c:dLbl>
            <c:dLbl>
              <c:idx val="4"/>
              <c:layout>
                <c:manualLayout>
                  <c:x val="4.0625000000000001E-2"/>
                  <c:y val="-2.3437498558224745E-3"/>
                </c:manualLayout>
              </c:layout>
              <c:tx>
                <c:rich>
                  <a:bodyPr/>
                  <a:lstStyle/>
                  <a:p>
                    <a:fld id="{4DF095E0-A282-4002-A56B-155C1FBFD13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0DF-4F36-9034-0522538BB99A}"/>
                </c:ext>
              </c:extLst>
            </c:dLbl>
            <c:dLbl>
              <c:idx val="5"/>
              <c:layout>
                <c:manualLayout>
                  <c:x val="4.2187499999999885E-2"/>
                  <c:y val="0"/>
                </c:manualLayout>
              </c:layout>
              <c:tx>
                <c:rich>
                  <a:bodyPr/>
                  <a:lstStyle/>
                  <a:p>
                    <a:fld id="{A85A5046-8B90-41F1-A47C-A99CEC2CF0B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0DF-4F36-9034-0522538BB99A}"/>
                </c:ext>
              </c:extLst>
            </c:dLbl>
            <c:dLbl>
              <c:idx val="6"/>
              <c:layout>
                <c:manualLayout>
                  <c:x val="4.6875E-2"/>
                  <c:y val="-4.2968250983843377E-17"/>
                </c:manualLayout>
              </c:layout>
              <c:tx>
                <c:rich>
                  <a:bodyPr/>
                  <a:lstStyle/>
                  <a:p>
                    <a:fld id="{CE4022DB-EA54-4766-90A3-5C82C3FB950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0DF-4F36-9034-0522538BB99A}"/>
                </c:ext>
              </c:extLst>
            </c:dLbl>
            <c:dLbl>
              <c:idx val="7"/>
              <c:layout>
                <c:manualLayout>
                  <c:x val="8.9062500000000003E-2"/>
                  <c:y val="-2.3437498558224745E-3"/>
                </c:manualLayout>
              </c:layout>
              <c:tx>
                <c:rich>
                  <a:bodyPr/>
                  <a:lstStyle/>
                  <a:p>
                    <a:fld id="{71F4B44B-36F5-4EB9-B8E6-C1027FAD9F4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0DF-4F36-9034-0522538BB99A}"/>
                </c:ext>
              </c:extLst>
            </c:dLbl>
            <c:dLbl>
              <c:idx val="8"/>
              <c:layout>
                <c:manualLayout>
                  <c:x val="0.1203125"/>
                  <c:y val="-2.1484125491921689E-17"/>
                </c:manualLayout>
              </c:layout>
              <c:tx>
                <c:rich>
                  <a:bodyPr/>
                  <a:lstStyle/>
                  <a:p>
                    <a:fld id="{6F1F3E16-C592-42C4-80EE-8B51CF6CAFB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0DF-4F36-9034-0522538BB99A}"/>
                </c:ext>
              </c:extLst>
            </c:dLbl>
            <c:dLbl>
              <c:idx val="9"/>
              <c:layout>
                <c:manualLayout>
                  <c:x val="0.12656249999999988"/>
                  <c:y val="-4.6874997116449491E-3"/>
                </c:manualLayout>
              </c:layout>
              <c:tx>
                <c:rich>
                  <a:bodyPr/>
                  <a:lstStyle/>
                  <a:p>
                    <a:fld id="{550614CA-AE11-4BFD-8262-BEE11AEFEF8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0DF-4F36-9034-0522538BB99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Pleasantville city</c:v>
                </c:pt>
                <c:pt idx="1">
                  <c:v>Atlantic City city</c:v>
                </c:pt>
                <c:pt idx="2">
                  <c:v>Ventnor City city</c:v>
                </c:pt>
                <c:pt idx="3">
                  <c:v>Egg Harbor township</c:v>
                </c:pt>
                <c:pt idx="4">
                  <c:v>Northfield city</c:v>
                </c:pt>
                <c:pt idx="5">
                  <c:v>Buena borough</c:v>
                </c:pt>
                <c:pt idx="6">
                  <c:v>Galloway township</c:v>
                </c:pt>
                <c:pt idx="7">
                  <c:v>Somers Point city</c:v>
                </c:pt>
                <c:pt idx="8">
                  <c:v>Absecon city</c:v>
                </c:pt>
                <c:pt idx="9">
                  <c:v>Hammonton town</c:v>
                </c:pt>
              </c:strCache>
            </c:strRef>
          </c:cat>
          <c:val>
            <c:numRef>
              <c:f>Sheet1!$B$2:$B$11</c:f>
              <c:numCache>
                <c:formatCode>0%</c:formatCode>
                <c:ptCount val="10"/>
                <c:pt idx="0">
                  <c:v>0.29699999999999999</c:v>
                </c:pt>
                <c:pt idx="1">
                  <c:v>0.29600000000000004</c:v>
                </c:pt>
                <c:pt idx="2">
                  <c:v>0.20499999999999999</c:v>
                </c:pt>
                <c:pt idx="3">
                  <c:v>0.16899999999999998</c:v>
                </c:pt>
                <c:pt idx="4">
                  <c:v>0.14699999999999999</c:v>
                </c:pt>
                <c:pt idx="5">
                  <c:v>0.14499999999999999</c:v>
                </c:pt>
                <c:pt idx="6">
                  <c:v>0.14300000000000002</c:v>
                </c:pt>
                <c:pt idx="7">
                  <c:v>0.125</c:v>
                </c:pt>
                <c:pt idx="8">
                  <c:v>0.111</c:v>
                </c:pt>
                <c:pt idx="9">
                  <c:v>0.10800000000000001</c:v>
                </c:pt>
              </c:numCache>
            </c:numRef>
          </c:val>
          <c:extLst>
            <c:ext xmlns:c15="http://schemas.microsoft.com/office/drawing/2012/chart" uri="{02D57815-91ED-43cb-92C2-25804820EDAC}">
              <c15:datalabelsRange>
                <c15:f>Sheet1!$B$2:$B$11</c15:f>
                <c15:dlblRangeCache>
                  <c:ptCount val="10"/>
                  <c:pt idx="0">
                    <c:v>30%</c:v>
                  </c:pt>
                  <c:pt idx="1">
                    <c:v>30%</c:v>
                  </c:pt>
                  <c:pt idx="2">
                    <c:v>21%</c:v>
                  </c:pt>
                  <c:pt idx="3">
                    <c:v>17%</c:v>
                  </c:pt>
                  <c:pt idx="4">
                    <c:v>15%</c:v>
                  </c:pt>
                  <c:pt idx="5">
                    <c:v>15%</c:v>
                  </c:pt>
                  <c:pt idx="6">
                    <c:v>14%</c:v>
                  </c:pt>
                  <c:pt idx="7">
                    <c:v>13%</c:v>
                  </c:pt>
                  <c:pt idx="8">
                    <c:v>11%</c:v>
                  </c:pt>
                  <c:pt idx="9">
                    <c:v>11%</c:v>
                  </c:pt>
                </c15:dlblRangeCache>
              </c15:datalabelsRange>
            </c:ext>
            <c:ext xmlns:c16="http://schemas.microsoft.com/office/drawing/2014/chart" uri="{C3380CC4-5D6E-409C-BE32-E72D297353CC}">
              <c16:uniqueId val="{00000000-8666-4443-968D-51C96F1164B2}"/>
            </c:ext>
          </c:extLst>
        </c:ser>
        <c:ser>
          <c:idx val="1"/>
          <c:order val="1"/>
          <c:tx>
            <c:strRef>
              <c:f>Sheet1!$C$1</c:f>
              <c:strCache>
                <c:ptCount val="1"/>
                <c:pt idx="0">
                  <c:v>Atlantic County avg 16.1%</c:v>
                </c:pt>
              </c:strCache>
            </c:strRef>
          </c:tx>
          <c:spPr>
            <a:solidFill>
              <a:schemeClr val="accent2"/>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Pleasantville city</c:v>
                </c:pt>
                <c:pt idx="1">
                  <c:v>Atlantic City city</c:v>
                </c:pt>
                <c:pt idx="2">
                  <c:v>Ventnor City city</c:v>
                </c:pt>
                <c:pt idx="3">
                  <c:v>Egg Harbor township</c:v>
                </c:pt>
                <c:pt idx="4">
                  <c:v>Northfield city</c:v>
                </c:pt>
                <c:pt idx="5">
                  <c:v>Buena borough</c:v>
                </c:pt>
                <c:pt idx="6">
                  <c:v>Galloway township</c:v>
                </c:pt>
                <c:pt idx="7">
                  <c:v>Somers Point city</c:v>
                </c:pt>
                <c:pt idx="8">
                  <c:v>Absecon city</c:v>
                </c:pt>
                <c:pt idx="9">
                  <c:v>Hammonton town</c:v>
                </c:pt>
              </c:strCache>
            </c:strRef>
          </c:cat>
          <c:val>
            <c:numRef>
              <c:f>Sheet1!$C$2:$C$11</c:f>
              <c:numCache>
                <c:formatCode>0%</c:formatCode>
                <c:ptCount val="10"/>
                <c:pt idx="0">
                  <c:v>0.161</c:v>
                </c:pt>
                <c:pt idx="1">
                  <c:v>0.161</c:v>
                </c:pt>
                <c:pt idx="2">
                  <c:v>0.161</c:v>
                </c:pt>
                <c:pt idx="3">
                  <c:v>0.161</c:v>
                </c:pt>
                <c:pt idx="4">
                  <c:v>0.161</c:v>
                </c:pt>
                <c:pt idx="5">
                  <c:v>0.161</c:v>
                </c:pt>
                <c:pt idx="6">
                  <c:v>0.161</c:v>
                </c:pt>
                <c:pt idx="7">
                  <c:v>0.161</c:v>
                </c:pt>
                <c:pt idx="8">
                  <c:v>0.161</c:v>
                </c:pt>
                <c:pt idx="9">
                  <c:v>0.161</c:v>
                </c:pt>
              </c:numCache>
            </c:numRef>
          </c:val>
          <c:extLst>
            <c:ext xmlns:c16="http://schemas.microsoft.com/office/drawing/2014/chart" uri="{C3380CC4-5D6E-409C-BE32-E72D297353CC}">
              <c16:uniqueId val="{00000000-04EC-4E82-8A55-F433DBCEFBC4}"/>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 sourceLinked="1"/>
        <c:majorTickMark val="out"/>
        <c:minorTickMark val="none"/>
        <c:tickLblPos val="nextTo"/>
        <c:crossAx val="34175853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4243823818897637"/>
          <c:y val="0.93304995490588372"/>
          <c:w val="0.22817125984251968"/>
          <c:h val="4.7962349411764922E-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6">
                  <c:v>4132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
                  <c:v>0.27</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
                  <c:v>0.24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2">
                  <c:v>0.33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2" formatCode="0%">
                  <c:v>0.33</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6">
                  <c:v>0.16</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12" Type="http://schemas.openxmlformats.org/officeDocument/2006/relationships/hyperlink" Target="https://njsteps.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11" Type="http://schemas.openxmlformats.org/officeDocument/2006/relationships/hyperlink" Target="https://newday-fsc.org/" TargetMode="External"/><Relationship Id="rId5" Type="http://schemas.openxmlformats.org/officeDocument/2006/relationships/hyperlink" Target="https://www.centerffs.org/counties/atlantic-county" TargetMode="External"/><Relationship Id="rId10" Type="http://schemas.openxmlformats.org/officeDocument/2006/relationships/hyperlink" Target="https://www.atlantic-county.org/fsc/" TargetMode="External"/><Relationship Id="rId4" Type="http://schemas.openxmlformats.org/officeDocument/2006/relationships/hyperlink" Target="http://www.jfsatlantic.org/" TargetMode="External"/><Relationship Id="rId9" Type="http://schemas.openxmlformats.org/officeDocument/2006/relationships/hyperlink" Target="https://www.unitedway.org/local/united-states/new-jersey/greater-philadelphia-southern-new-jersey-atlantic-cape-may-cumberland-count"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4/3/2025</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Pleasantville and Atlantic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7th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Egg Harbor and Atlantic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similar to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Atlantic City and Pleasantville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Atlantic City and Corbin City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from 2020-2022.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Note, 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school-age median monthly childcare costs in this county tend to be middling for the state.  Pre-K tends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and around as expected for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decrease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Folsom borough and Buena Vista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non-Hispanic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for “Other Single Race, non-Hispanic” are suppressed.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7th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Pleasantville and Atlantic City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Note,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11</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lowest number </a:t>
            </a:r>
            <a:r>
              <a:rPr lang="en-US" sz="1200" kern="1200" dirty="0">
                <a:solidFill>
                  <a:schemeClr val="tx1"/>
                </a:solidFill>
                <a:effectLst/>
                <a:latin typeface="+mn-lt"/>
                <a:ea typeface="+mn-ea"/>
                <a:cs typeface="+mn-cs"/>
              </a:rPr>
              <a:t>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7th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-29.80%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other opiates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outpatient, and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800" kern="100" dirty="0">
                <a:solidFill>
                  <a:schemeClr val="tx1"/>
                </a:solidFill>
                <a:effectLst/>
                <a:latin typeface="Aptos" panose="020B0004020202020204" pitchFamily="34" charset="0"/>
                <a:ea typeface="+mn-ea"/>
                <a:cs typeface="Times New Roman" panose="02020603050405020304" pitchFamily="18" charset="0"/>
              </a:rPr>
              <a:t>Data is unavailable for Cape May and Salem Counties.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b="0" i="0" dirty="0">
                <a:solidFill>
                  <a:srgbClr val="282828"/>
                </a:solidFill>
                <a:effectLst/>
                <a:latin typeface="Roboto" panose="02000000000000000000" pitchFamily="2" charset="0"/>
              </a:rPr>
              <a:t>Percentages based on fewer than 50 completed surveys and/or relative standard error (RSE) &gt; 30% are not shown because they do not meet the CDC BRFSS standard for data release.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br>
              <a:rPr lang="en-US" dirty="0"/>
            </a:br>
            <a:r>
              <a:rPr lang="en-US" b="0" i="0" dirty="0">
                <a:solidFill>
                  <a:srgbClr val="282828"/>
                </a:solidFill>
                <a:effectLst/>
                <a:latin typeface="Roboto" panose="02000000000000000000" pitchFamily="2" charset="0"/>
              </a:rPr>
              <a:t>Percentages based on fewer than 50 completed surveys and/or relative standard error (RSE) &gt; 30% are not shown because they do not meet the CDC BRFSS standard for data release.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a:t>
            </a:r>
            <a:r>
              <a:rPr lang="en-US" sz="1200" kern="1200">
                <a:solidFill>
                  <a:schemeClr val="tx1"/>
                </a:solidFill>
                <a:effectLst/>
                <a:latin typeface="+mn-lt"/>
                <a:ea typeface="+mn-ea"/>
                <a:cs typeface="+mn-cs"/>
              </a:rPr>
              <a:t>to increase&gt; </a:t>
            </a:r>
            <a:r>
              <a:rPr lang="en-US" sz="1200" kern="1200" dirty="0">
                <a:solidFill>
                  <a:schemeClr val="tx1"/>
                </a:solidFill>
                <a:effectLst/>
                <a:latin typeface="+mn-lt"/>
                <a:ea typeface="+mn-ea"/>
                <a:cs typeface="+mn-cs"/>
              </a:rPr>
              <a:t>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1,258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167</a:t>
            </a:r>
          </a:p>
          <a:p>
            <a:r>
              <a:rPr lang="en-US" sz="1200" kern="1200" dirty="0">
                <a:solidFill>
                  <a:schemeClr val="tx1"/>
                </a:solidFill>
                <a:effectLst/>
                <a:latin typeface="+mn-lt"/>
                <a:ea typeface="+mn-ea"/>
                <a:cs typeface="+mn-cs"/>
              </a:rPr>
              <a:t>Hunterdon out-of-home placement data is suppressed. In order to protect the privacy of children and families represented in this report, when data is less than 10, these values are suppressed.</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https://www.capeatlanticresourcenet.org/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http://www.jfsatlantic.org/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https://www.centerffs.org/counties/atlantic-county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https://thearcatlantic.org/services/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http://mhaac.info/family-support-services.html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https://www.hcdnnj.org/assets/documents/atlantic%20co%20resource%20guide.pdf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https://www.unitedway.org/local/united-states/new-jersey/greater-philadelphia-southern-new-jersey-atlantic-cape-may-cumberland-count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https://www.atlantic-county.org/fsc/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https://newday-fsc.org/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https://njsteps.org/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Across </a:t>
            </a:r>
            <a:r>
              <a:rPr lang="en-US" sz="1200" kern="1200" dirty="0">
                <a:solidFill>
                  <a:schemeClr val="tx1"/>
                </a:solidFill>
                <a:effectLst/>
                <a:latin typeface="+mn-lt"/>
                <a:ea typeface="+mn-ea"/>
                <a:cs typeface="+mn-cs"/>
              </a:rPr>
              <a:t>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16%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https://www.capeatlanticresourcenet.org/community-services/legal-advocacy/advocacy/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county’s index of Black/White residential segregation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Atlantic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3" name="Picture 2" descr="Image result for atlantic county nj map">
            <a:extLst>
              <a:ext uri="{FF2B5EF4-FFF2-40B4-BE49-F238E27FC236}">
                <a16:creationId xmlns:a16="http://schemas.microsoft.com/office/drawing/2014/main" id="{FFD9095D-C118-3BDB-C034-4FBA31102CD8}"/>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Franklin Gothic Medium Cond" panose="020B0606030402020204" pitchFamily="34" charset="0"/>
              </a:rPr>
              <a:t>AtlanticCounty</a:t>
            </a:r>
            <a:endParaRPr lang="en-US" dirty="0">
              <a:latin typeface="Franklin Gothic Medium Cond" panose="020B0606030402020204" pitchFamily="34" charset="0"/>
            </a:endParaRPr>
          </a:p>
        </p:txBody>
      </p:sp>
      <p:pic>
        <p:nvPicPr>
          <p:cNvPr id="3" name="Picture 2" descr="Image result for atlantic county nj map">
            <a:extLst>
              <a:ext uri="{FF2B5EF4-FFF2-40B4-BE49-F238E27FC236}">
                <a16:creationId xmlns:a16="http://schemas.microsoft.com/office/drawing/2014/main" id="{26DCCE8B-DFEE-64E2-A899-BAC325D02C6C}"/>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atlantic county nj map">
            <a:extLst>
              <a:ext uri="{FF2B5EF4-FFF2-40B4-BE49-F238E27FC236}">
                <a16:creationId xmlns:a16="http://schemas.microsoft.com/office/drawing/2014/main" id="{C731D62B-C42F-6BE0-091D-97D66E258C0D}"/>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38644" y="968019"/>
            <a:ext cx="919119" cy="144130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3" name="Picture 2" descr="Image result for atlantic county nj map">
            <a:extLst>
              <a:ext uri="{FF2B5EF4-FFF2-40B4-BE49-F238E27FC236}">
                <a16:creationId xmlns:a16="http://schemas.microsoft.com/office/drawing/2014/main" id="{B1D7BBF4-E201-99FB-1B92-D8C7112BE96F}"/>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605836" y="4473219"/>
            <a:ext cx="919119" cy="144130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atlantic county nj map">
            <a:extLst>
              <a:ext uri="{FF2B5EF4-FFF2-40B4-BE49-F238E27FC236}">
                <a16:creationId xmlns:a16="http://schemas.microsoft.com/office/drawing/2014/main" id="{39C9687A-2E84-5F2B-C0F1-F4090016E9DD}"/>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68780" y="430549"/>
            <a:ext cx="919119" cy="144130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atlantic county nj map">
            <a:extLst>
              <a:ext uri="{FF2B5EF4-FFF2-40B4-BE49-F238E27FC236}">
                <a16:creationId xmlns:a16="http://schemas.microsoft.com/office/drawing/2014/main" id="{4A341C21-CBBA-91FF-7826-8682D13A672D}"/>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68780" y="463695"/>
            <a:ext cx="919119" cy="144130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atlantic county nj map">
            <a:extLst>
              <a:ext uri="{FF2B5EF4-FFF2-40B4-BE49-F238E27FC236}">
                <a16:creationId xmlns:a16="http://schemas.microsoft.com/office/drawing/2014/main" id="{B8750AF7-2C81-A7E4-2B24-82ADA8C0AD22}"/>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285443" y="2708346"/>
            <a:ext cx="919119" cy="144130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atlantic county nj map">
            <a:extLst>
              <a:ext uri="{FF2B5EF4-FFF2-40B4-BE49-F238E27FC236}">
                <a16:creationId xmlns:a16="http://schemas.microsoft.com/office/drawing/2014/main" id="{A2F626EA-9C0C-7BA3-D0B7-17F856687451}"/>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64042" y="557170"/>
            <a:ext cx="919119" cy="144130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atlantic county nj map">
            <a:extLst>
              <a:ext uri="{FF2B5EF4-FFF2-40B4-BE49-F238E27FC236}">
                <a16:creationId xmlns:a16="http://schemas.microsoft.com/office/drawing/2014/main" id="{700224FB-72CB-8EC0-D121-24016F9DB48F}"/>
              </a:ext>
            </a:extLst>
          </p:cNvPr>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35085" y="418535"/>
            <a:ext cx="919119" cy="1441305"/>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atlantic county nj map">
            <a:extLst>
              <a:ext uri="{FF2B5EF4-FFF2-40B4-BE49-F238E27FC236}">
                <a16:creationId xmlns:a16="http://schemas.microsoft.com/office/drawing/2014/main" id="{FD53B309-D0B4-8EF6-7E1B-04E996BA6F39}"/>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703178" y="4930418"/>
            <a:ext cx="919119" cy="144130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atlantic county nj map">
            <a:extLst>
              <a:ext uri="{FF2B5EF4-FFF2-40B4-BE49-F238E27FC236}">
                <a16:creationId xmlns:a16="http://schemas.microsoft.com/office/drawing/2014/main" id="{7F26B8CA-A5D1-F6C0-A33A-715A2BE13900}"/>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atlantic county nj map">
            <a:extLst>
              <a:ext uri="{FF2B5EF4-FFF2-40B4-BE49-F238E27FC236}">
                <a16:creationId xmlns:a16="http://schemas.microsoft.com/office/drawing/2014/main" id="{DEB22A51-3B31-33D8-823F-C3437A16D335}"/>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30054" y="4854219"/>
            <a:ext cx="919119" cy="1441305"/>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atlantic county nj map">
            <a:extLst>
              <a:ext uri="{FF2B5EF4-FFF2-40B4-BE49-F238E27FC236}">
                <a16:creationId xmlns:a16="http://schemas.microsoft.com/office/drawing/2014/main" id="{BF9E1C11-7C14-8ED5-746B-52E060829C39}"/>
              </a:ext>
            </a:extLst>
          </p:cNvPr>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3976197" y="436091"/>
            <a:ext cx="919119" cy="1441305"/>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atlantic county nj map">
            <a:extLst>
              <a:ext uri="{FF2B5EF4-FFF2-40B4-BE49-F238E27FC236}">
                <a16:creationId xmlns:a16="http://schemas.microsoft.com/office/drawing/2014/main" id="{53E86C2F-2381-648A-A25A-1963A1FB4658}"/>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652873" y="344585"/>
            <a:ext cx="919119" cy="144130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atlantic county nj map">
            <a:extLst>
              <a:ext uri="{FF2B5EF4-FFF2-40B4-BE49-F238E27FC236}">
                <a16:creationId xmlns:a16="http://schemas.microsoft.com/office/drawing/2014/main" id="{9FB4B19D-2B59-3E05-5697-F238DC40FB73}"/>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336639" y="406096"/>
            <a:ext cx="919119" cy="1441305"/>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atlantic county nj map">
            <a:extLst>
              <a:ext uri="{FF2B5EF4-FFF2-40B4-BE49-F238E27FC236}">
                <a16:creationId xmlns:a16="http://schemas.microsoft.com/office/drawing/2014/main" id="{EF3710AC-B22A-2686-4455-1D465841003D}"/>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541709" y="855417"/>
            <a:ext cx="919119" cy="1441305"/>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atlantic county nj map">
            <a:extLst>
              <a:ext uri="{FF2B5EF4-FFF2-40B4-BE49-F238E27FC236}">
                <a16:creationId xmlns:a16="http://schemas.microsoft.com/office/drawing/2014/main" id="{A1D05D30-2C4C-EA90-94D2-1D6FEDFC6375}"/>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926003" y="498547"/>
            <a:ext cx="919119" cy="144130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atlantic county nj map">
            <a:extLst>
              <a:ext uri="{FF2B5EF4-FFF2-40B4-BE49-F238E27FC236}">
                <a16:creationId xmlns:a16="http://schemas.microsoft.com/office/drawing/2014/main" id="{094284EF-2C56-F99D-987F-1C619344E3A8}"/>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546935" y="370969"/>
            <a:ext cx="939084" cy="1381967"/>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atlantic county nj map">
            <a:extLst>
              <a:ext uri="{FF2B5EF4-FFF2-40B4-BE49-F238E27FC236}">
                <a16:creationId xmlns:a16="http://schemas.microsoft.com/office/drawing/2014/main" id="{342E0700-31FC-9563-0890-67C1139C6939}"/>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546935" y="370969"/>
            <a:ext cx="939084" cy="1381967"/>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atlantic county nj map">
            <a:extLst>
              <a:ext uri="{FF2B5EF4-FFF2-40B4-BE49-F238E27FC236}">
                <a16:creationId xmlns:a16="http://schemas.microsoft.com/office/drawing/2014/main" id="{EE472B74-3205-3F30-19FC-F4F34852C1F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92885" y="997688"/>
            <a:ext cx="939084" cy="1381967"/>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atlantic county nj map">
            <a:extLst>
              <a:ext uri="{FF2B5EF4-FFF2-40B4-BE49-F238E27FC236}">
                <a16:creationId xmlns:a16="http://schemas.microsoft.com/office/drawing/2014/main" id="{3477E96B-1D4B-E884-BAA0-4E07BB89852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48600" y="292232"/>
            <a:ext cx="939084" cy="1381967"/>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atlantic county nj map">
            <a:extLst>
              <a:ext uri="{FF2B5EF4-FFF2-40B4-BE49-F238E27FC236}">
                <a16:creationId xmlns:a16="http://schemas.microsoft.com/office/drawing/2014/main" id="{183D5392-C7CC-1EB5-19EA-A23360AD4821}"/>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atlantic county nj map">
            <a:extLst>
              <a:ext uri="{FF2B5EF4-FFF2-40B4-BE49-F238E27FC236}">
                <a16:creationId xmlns:a16="http://schemas.microsoft.com/office/drawing/2014/main" id="{74F0D6A0-21BE-FAFA-C72E-BF6517295F52}"/>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14190"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atlantic county nj map">
            <a:extLst>
              <a:ext uri="{FF2B5EF4-FFF2-40B4-BE49-F238E27FC236}">
                <a16:creationId xmlns:a16="http://schemas.microsoft.com/office/drawing/2014/main" id="{FA585A4F-3E65-E183-C69C-0B267C75F493}"/>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atlantic county nj map">
            <a:extLst>
              <a:ext uri="{FF2B5EF4-FFF2-40B4-BE49-F238E27FC236}">
                <a16:creationId xmlns:a16="http://schemas.microsoft.com/office/drawing/2014/main" id="{7DBD3C88-B3DD-82BD-BC23-C87E924894EF}"/>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atlantic county nj map">
            <a:extLst>
              <a:ext uri="{FF2B5EF4-FFF2-40B4-BE49-F238E27FC236}">
                <a16:creationId xmlns:a16="http://schemas.microsoft.com/office/drawing/2014/main" id="{5760F7A9-E651-0494-1D4E-79180BF927AA}"/>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3" name="Picture 2" descr="Image result for atlantic county nj map">
            <a:extLst>
              <a:ext uri="{FF2B5EF4-FFF2-40B4-BE49-F238E27FC236}">
                <a16:creationId xmlns:a16="http://schemas.microsoft.com/office/drawing/2014/main" id="{EECEB9F9-C047-CF3D-EFC5-ED3F30E2DBC2}"/>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Atlantic</a:t>
            </a:r>
          </a:p>
          <a:p>
            <a:r>
              <a:rPr lang="en-US" dirty="0">
                <a:latin typeface="Franklin Gothic Medium Cond" panose="020B0606030402020204" pitchFamily="34" charset="0"/>
              </a:rPr>
              <a:t>County</a:t>
            </a:r>
          </a:p>
        </p:txBody>
      </p:sp>
      <p:pic>
        <p:nvPicPr>
          <p:cNvPr id="3" name="Picture 2" descr="Image result for atlantic county nj map">
            <a:extLst>
              <a:ext uri="{FF2B5EF4-FFF2-40B4-BE49-F238E27FC236}">
                <a16:creationId xmlns:a16="http://schemas.microsoft.com/office/drawing/2014/main" id="{3D578280-D06D-3152-75F7-EB16DF9D3EBF}"/>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209" y="-105862"/>
            <a:ext cx="497987" cy="1040930"/>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D4A90C-4382-15FF-3DF5-C2C3D92EBC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1" y="-342481"/>
            <a:ext cx="12858459" cy="720048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2" name="Picture 1" descr="Image result for atlantic county nj map">
            <a:extLst>
              <a:ext uri="{FF2B5EF4-FFF2-40B4-BE49-F238E27FC236}">
                <a16:creationId xmlns:a16="http://schemas.microsoft.com/office/drawing/2014/main" id="{7C69F6DD-A308-496B-63BF-C0437188939C}"/>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7019471" y="4773819"/>
            <a:ext cx="774675" cy="167687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a:t>
            </a:r>
            <a:r>
              <a:rPr lang="en-US" sz="1000">
                <a:latin typeface="Franklin Gothic Book"/>
              </a:rPr>
              <a:t>Percentages add up to more than 100% because respondents to the 2023 American Community Survey were able to select more than one race. </a:t>
            </a:r>
            <a:r>
              <a:rPr lang="en-US" sz="1000" dirty="0">
                <a:latin typeface="Franklin Gothic Book"/>
              </a:rPr>
              <a:t>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50336770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a:t>
            </a:r>
            <a:r>
              <a:rPr lang="en-US" sz="1000">
                <a:latin typeface="Franklin Gothic Book"/>
              </a:rPr>
              <a:t>Percentages add up to more than 100% because respondents to the 2023 American Community Survey were able to select more than one race. </a:t>
            </a:r>
            <a:r>
              <a:rPr lang="en-US" sz="1000" dirty="0">
                <a:latin typeface="Franklin Gothic Book"/>
              </a:rPr>
              <a:t>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02578262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53735461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202248768"/>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5389481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047271876"/>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19864879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81377605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0321524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3841765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204327068"/>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87047881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20168436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12863290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atlantic county nj map">
            <a:extLst>
              <a:ext uri="{FF2B5EF4-FFF2-40B4-BE49-F238E27FC236}">
                <a16:creationId xmlns:a16="http://schemas.microsoft.com/office/drawing/2014/main" id="{C17C0F07-7380-B964-B21F-D54CD5BA3F9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41964" y="457200"/>
            <a:ext cx="2115630" cy="4178728"/>
          </a:xfrm>
          <a:prstGeom prst="rect">
            <a:avLst/>
          </a:prstGeom>
          <a:noFill/>
          <a:ln>
            <a:noFill/>
          </a:ln>
        </p:spPr>
      </p:pic>
      <p:pic>
        <p:nvPicPr>
          <p:cNvPr id="5" name="Picture 4" descr="Image result for atlantic county municipalities">
            <a:extLst>
              <a:ext uri="{FF2B5EF4-FFF2-40B4-BE49-F238E27FC236}">
                <a16:creationId xmlns:a16="http://schemas.microsoft.com/office/drawing/2014/main" id="{C1050B58-850C-24C6-AB42-9AA75BBE4FD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114800" y="163558"/>
            <a:ext cx="6885214" cy="6237242"/>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75155267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54561599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363716056"/>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4857613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59441049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9123400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37250952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3256778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78619287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9067791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82416028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9510297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06332397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355183275"/>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58716933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00453876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54756927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41934823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537322012"/>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45635958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74202611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78401629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34667010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20365746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62999453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98727128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41964302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81076128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293985084"/>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48088148"/>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30900690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75503185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2113730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341506168"/>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976373568"/>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45515"/>
            <a:ext cx="9024576" cy="61248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163061339"/>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417895045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88107000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35350011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21146806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19844810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843909595"/>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4086445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08984155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33227028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433523555"/>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17389664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97408247"/>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726727781"/>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90230348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74758066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4630416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72988133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695664512"/>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76542313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669671380"/>
              </p:ext>
            </p:extLst>
          </p:nvPr>
        </p:nvGraphicFramePr>
        <p:xfrm>
          <a:off x="3257006" y="960528"/>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51477540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84197638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969574317"/>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37843295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21763023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81057323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18183368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347843715"/>
              </p:ext>
            </p:extLst>
          </p:nvPr>
        </p:nvGraphicFramePr>
        <p:xfrm>
          <a:off x="4165600" y="4148415"/>
          <a:ext cx="6350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81234438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3998876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Atlantic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623390329"/>
              </p:ext>
            </p:extLst>
          </p:nvPr>
        </p:nvGraphicFramePr>
        <p:xfrm>
          <a:off x="3276600" y="544375"/>
          <a:ext cx="4372304" cy="6515591"/>
        </p:xfrm>
        <a:graphic>
          <a:graphicData uri="http://schemas.openxmlformats.org/drawingml/2006/table">
            <a:tbl>
              <a:tblPr firstRow="1" bandRow="1">
                <a:tableStyleId>{C083E6E3-FA7D-4D7B-A595-EF9225AFEA82}</a:tableStyleId>
              </a:tblPr>
              <a:tblGrid>
                <a:gridCol w="829230">
                  <a:extLst>
                    <a:ext uri="{9D8B030D-6E8A-4147-A177-3AD203B41FA5}">
                      <a16:colId xmlns:a16="http://schemas.microsoft.com/office/drawing/2014/main" val="1629768082"/>
                    </a:ext>
                  </a:extLst>
                </a:gridCol>
                <a:gridCol w="3543074">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568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05754">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735366">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9243712E-7A3D-4834-A8B7-8CCF03C8E67A}"/>
              </a:ext>
            </a:extLst>
          </p:cNvPr>
          <p:cNvGraphicFramePr>
            <a:graphicFrameLocks/>
          </p:cNvGraphicFramePr>
          <p:nvPr>
            <p:extLst>
              <p:ext uri="{D42A27DB-BD31-4B8C-83A1-F6EECF244321}">
                <p14:modId xmlns:p14="http://schemas.microsoft.com/office/powerpoint/2010/main" val="58681287"/>
              </p:ext>
            </p:extLst>
          </p:nvPr>
        </p:nvGraphicFramePr>
        <p:xfrm>
          <a:off x="7494306" y="1002584"/>
          <a:ext cx="4697694" cy="585541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7991420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5395685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487431125"/>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96232217"/>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5213207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22808314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59651368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40297761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644648"/>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endParaRPr lang="en-US" b="1" dirty="0">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Jewish Family Service of Atlantic and Cape May Counties [Family Counseling]</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Center for Family Services [Teen Center/Kinship/Parenting Support]</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The Arc of Atlantic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Intensive Family Support Services [Mental Health]</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Housing [48 Organizations that Provide Housing Assistance]</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United Way – Atlantic County/Cape May Office [Job, Health, Utilities, Housing]</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Family Success Centers (3) [Health, Job, Housing]</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New Day Family Success Center [Health, Job, Housing]</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Solutions to End Poverty Soon (STEPS) [Housing, Utilities]</a:t>
            </a:r>
          </a:p>
          <a:p>
            <a:pPr marL="285750" marR="0" indent="-285750">
              <a:lnSpc>
                <a:spcPct val="107000"/>
              </a:lnSpc>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Calibri" panose="020F0502020204030204" pitchFamily="34" charset="0"/>
              </a:rPr>
              <a:t>Family Success Centers located throughout Atlantic County</a:t>
            </a:r>
          </a:p>
          <a:p>
            <a:endParaRPr lang="en-US" spc="-20" dirty="0"/>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www.capeatlanticresourcenet.org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Atlantic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437658863"/>
              </p:ext>
            </p:extLst>
          </p:nvPr>
        </p:nvGraphicFramePr>
        <p:xfrm>
          <a:off x="3221870" y="772985"/>
          <a:ext cx="3944287" cy="6030519"/>
        </p:xfrm>
        <a:graphic>
          <a:graphicData uri="http://schemas.openxmlformats.org/drawingml/2006/table">
            <a:tbl>
              <a:tblPr firstRow="1" bandRow="1">
                <a:tableStyleId>{C083E6E3-FA7D-4D7B-A595-EF9225AFEA82}</a:tableStyleId>
              </a:tblPr>
              <a:tblGrid>
                <a:gridCol w="969130">
                  <a:extLst>
                    <a:ext uri="{9D8B030D-6E8A-4147-A177-3AD203B41FA5}">
                      <a16:colId xmlns:a16="http://schemas.microsoft.com/office/drawing/2014/main" val="1629768082"/>
                    </a:ext>
                  </a:extLst>
                </a:gridCol>
                <a:gridCol w="2975157">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700"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9814">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700"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a:latin typeface="Franklin Gothic Book" panose="020B0503020102020204" pitchFamily="34" charset="0"/>
                        </a:rPr>
                        <a:t>Children receiving early intervention services</a:t>
                      </a:r>
                      <a:endParaRPr lang="en-US" sz="17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B5AE7A0-0EFB-4882-AB37-2D0245611D1B}"/>
              </a:ext>
            </a:extLst>
          </p:cNvPr>
          <p:cNvGraphicFramePr>
            <a:graphicFrameLocks/>
          </p:cNvGraphicFramePr>
          <p:nvPr>
            <p:extLst>
              <p:ext uri="{D42A27DB-BD31-4B8C-83A1-F6EECF244321}">
                <p14:modId xmlns:p14="http://schemas.microsoft.com/office/powerpoint/2010/main" val="1040051188"/>
              </p:ext>
            </p:extLst>
          </p:nvPr>
        </p:nvGraphicFramePr>
        <p:xfrm>
          <a:off x="7017708" y="1164801"/>
          <a:ext cx="5174292" cy="586893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74212717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221000023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27784585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South Jersey Legal Services</a:t>
            </a:r>
          </a:p>
          <a:p>
            <a:pPr marL="0" marR="0" indent="457200">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spcBef>
                <a:spcPts val="0"/>
              </a:spcBef>
              <a:spcAft>
                <a:spcPts val="800"/>
              </a:spcAft>
            </a:pPr>
            <a:r>
              <a:rPr lang="en-US" sz="1300" b="1" dirty="0">
                <a:latin typeface="Calibri" panose="020F0502020204030204" pitchFamily="34" charset="0"/>
                <a:ea typeface="Calibri" panose="020F0502020204030204" pitchFamily="34" charset="0"/>
                <a:cs typeface="Times New Roman" panose="02020603050405020304" pitchFamily="18" charset="0"/>
              </a:rPr>
              <a:t>	ACLU of New Jersey</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AFSC Immigrant Rights Program</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spcBef>
                <a:spcPts val="0"/>
              </a:spcBef>
              <a:spcAft>
                <a:spcPts val="800"/>
              </a:spcAft>
            </a:pPr>
            <a:r>
              <a:rPr lang="en-US" sz="13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300" b="1" dirty="0">
                <a:latin typeface="Calibri" panose="020F0502020204030204" pitchFamily="34" charset="0"/>
                <a:ea typeface="Calibri" panose="020F0502020204030204" pitchFamily="34" charset="0"/>
                <a:cs typeface="Times New Roman" panose="02020603050405020304" pitchFamily="18" charset="0"/>
              </a:rPr>
              <a:t>Community Health Law Project</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Manavi</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Military Legal Assistance Program</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LGBT Bar Association of Greater NY</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spcBef>
                <a:spcPts val="0"/>
              </a:spcBef>
              <a:spcAft>
                <a:spcPts val="800"/>
              </a:spcAft>
            </a:pPr>
            <a:r>
              <a:rPr lang="en-US" sz="13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Unchained at Last [Child Marriage]</a:t>
            </a: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8be34439437b78360fc8&quot;,&quot;SmartGridHorizontal&quot;:0,&quot;LinkedExcelSources&quot;:{&quot;67ceec7a3842344780617b65&quot;:&quot;{{Desktop}}\\hsac 25\\ppt\\Passaic_County_TEMPLATE_2025_02_12.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wjRXd5u2m1hNajixqN7_1741599804&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UtKnVehXO1ryeGYjLRl_1741599822&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Xoc44EpznFkLQ0allW9_1741599822&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R65RWjorLWQp3AG1wb2_1741599822&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awLwY4EaxiRAzgDK4rR_1741599822&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KqhGdM9UPlMAU3mz09f_1741599822&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3dmmwPLbvtCXo8Nisn1_1741599824&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aOViPifskwEQp4fUH8t_1741599825&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P4Q41vnc6035OK5H9UV_1741599825&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F3KcJVpy59BISt84OvH_1741599825&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ES5oM43Edq80WM3lvBc_1741599825&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ja1XU2XSt5ZT4lpPYSY_1741599804&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eGMGqmtujgsWEPC7dZq_1741599825&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FDr3YAdPYfUpkydtTj0_1741599825&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WAauWj7oBCATYcehwAT_1741599826&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2XdrTbunYAFAaZX3Iwth_1741599826&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I7djGdFE6SUNOmYASBJ_1741599826&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548oakRkGmwrL4dhQicx_1741599826&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PQi90usOxU414iby20Q_1741599826&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tuoIjtojkbJjvbSCUVe_1741599826&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NxdSmWQLpNkeGRGgy0R_1741599826&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4PYXYqxrIioMdfr58J3U_1741599827&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Qjuu7h64SXeYPR0kkdC_1741599804&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UMPYNsS0MjG7387fgKI_1741599829&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wElzWsDdxhjgiw37snU_1741599829&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QDLpe1EPhQZEeslTzFS_1741599830&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nIcbFee7wox79zPrONj_1741599830&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nKqidSkahs9WCiBVuiC_1741599830&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j1vSr57U4jIInaGMmPo_1741599830&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TnHJlvh9PlRLQVplUF4_1741599830&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OC0qNiBL4KVxFJGvw7E_1741599830&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tybU0AYtf5b4YyHPmxC_1741599831&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4xVHrrmQyqZO9Auka5ky_1741599831&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YNilzCh9XDk9l34PUXZ_1741599804&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ryQSictGSSKghy1Al6D_1741599831&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O1X9ClNV8qb1TzHDA1T_1741599831&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UQOGHOxIjTjR8vb2qB0_1741599831&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cb12hcBHVBOlAGIA95v_1741599833&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XLxVMjx23syotpDCLz1_1741599833&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zgSGzxPHpoGh8kjPe17_1741599834&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sxLm1PrvkcoTHi5FIp6_1741599834&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ijnmjhfvcHQ0ajEMV2r_1741599834&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OrdfeBFar2D3ALwrqFe_1741599834&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RqdWBEWEYF2O4hpCgse_1741599834&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J03mJM3o4U2yKNUnHKI_1741599804&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ufuXLYQDTCFXwQEEdpk_1741599834&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Lv3Okw488jpKhRIVAjV_1741599834&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AyublqlOSSR9Y6G7jVd_1741599834&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Ixkfkp2NdbZSFwHl7cc_1741599834&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MJtlJ2WPqvKM47KdQtf_1741599835&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FJH8imWobCLBvEVNWRC_1741599837&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s45y7S90eLFR0RGOMjl_1741599837&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0ywC6y5OSIszXP9aizv_1741599837&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XzGnH4srGt1QOMjdnAK_1741599837&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CEREoPIWKu2S5w3y5iu_1741599837&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xK7bwm05BdAHII2iwzp_1741599804&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xaNGKfuaz5VpA2vYzsz_1741599837&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CILopmXdhJYYhzRnYaD_1741599837&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3t1tjIIpC0JgXmDd6iq_17415998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5VzO4sT6Ph0z6h6pg1k_1741599838&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1VaThGnnzjXh2U7YQ9T_1741599838&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TWEQ6dm0DSY0GV0rLKx_1741599838&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PUUOyk1D0XgTh9QkzKT_1741599838&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W8FR4cDQuCRqVQUvTAF_1741599838&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zp0QkYJu1kcnMyx9jTZ_1741599838&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tkQoscc4hoLFZ1W1RgW_1741599839&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Xjyq6LYcQrMLQVFi8rp_1741599804&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v24tvxrgbYmrdL7ZMLa_1741599839&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eFWxCAOv2RucqvyYDjk_1741599839&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KWoJOnJgQamJY7lkqOv_1741599839&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uB7j0BuxyOJDmes56rs_1741599839&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eqsy8W6rStDwpYet35B_1741599839&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EIQcJXYyMZQPPWZWayR_1741599840&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NVohZ9fewPNZTPzsrdY_1741599840&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9XcmKw14qkbhivH6pOV_1741599840&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gwPggEPqUOJsQR1Tf7m_1741599844&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EqSOVTWOdi917FUHx7P_1741599844&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OQ0xZO3Pzq5GqQJU5Rk_1741599805&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EThC5v5lvGzP0PTISRU_1741599844&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KWLXOTVK0wFJettwZzQ_1741599844&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IUncv3OdSo6M4rvMhst_1741599844&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n5hvsLA2DVMFl2BoudL_1741599844&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3vLCztTSIqXRh2E4Eds_1741599846&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NVeLynhkepLh0U69Tmh_1741599846&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btlyoNmFEp8XuuuWCNe_1741599847&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IvgG9BkK50rRoCxJPMA_1741599847&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ihjVgBISFS9k9MVnNCS_1741599847&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6VvSCTVnONxaVBZnhbL_1741599847&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OolpUYpnvgBoS3Wwvja_1741599805&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31YQi5y3QVnkmnikHQU_1741599847&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cge9JkLJBnl63UfZEJx_1741599847&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IxeO4m0UStq6svPIsoF_1741599847&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zLBZI3TYfAA0DQLThTW_1741599849&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UOZv8ybmn9uWdx3g65C_1741599849&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Li3SSXm3YzkyfdjTvPV_1741599849&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hlRPImRvNggGwrEWthD_1741599849&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vKXiLBp9RW7ZSON2s6E_1741599849&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tu05rkAGCdc2ucLZ9BF_1741599849&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i4m5pQLlv4AxFtoBPS8_1741599851&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AKdYkbXrVeozNGXGf1t_1741599805&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w4Dt7bkXyVHHbyVxd8N_1741599851&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56bukw3EUQgn4MOVIax_1741599851&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J4RHUZUllW3vz0okdJB_1741599851&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VqP0ad04hingLvgV4aY_1741599851&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YbgdKkOW9rAxTlInRN0_1741599852&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12GoCW6w5pu1FWhOopG_1741599852&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c3qYrtVU0wi9oJ70oDr_1741599852&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9y4LzMvfIojMTTA3Am2_1741599852&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ayAsyy0N9Bo2TZMVhGT_1741599852&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HAvA1DNM7eGoDmcCfDJ_1741599853&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0PBnQcv4aDnmKF4EBqai_1741599803&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dYEb6aa1S5fDLc2pXFy_1741599805&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P6nW9TWQWb4Xx7Wg1Rm_1741599853&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GX7hc4p7h5UsEupb6yy_1741599853&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YWJdpA0lZ8M3mCyevTS_1741599853&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9ZMEhHRA37iCxbL80ai_1741599853&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L9E2AOU4dZSFZdMvH1D_1741599854&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uJ9hZnU73IBHmezYaPE_1741599855&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r6vsyhy34JWsZeRuOAL_1741599855&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bn9oebeIL0X7tGuibU9_1741599855&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0VGSbdTBQUf7X7nNQlT_1741599855&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lwcyURslScKZkoGq19W_1741599855&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c6cxHEkUMXY9E8fXuE4_1741599805&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ITlCRPAe06iEbiuC38F_1741599857&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BSfQidApKWojfu5ShmJ_1741599857&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Mrvc5pOKI3933EJPxHy_1741599857&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zba5xFipn4rHuPNehxC_1741599858&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EmLyf9JnWlHYRcvuDnM_1741599858&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uyBE6Ye6O5968d5wLeI_1741599858&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BeF3xIyyJztJu5MZMUX_1741599858&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rT0SDzZB7wY5TrDnuCs_1741599858&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5qkRvPLsNnSITkI4iLt_1741599858&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mEuQdTOSRNg87W65mNE_1741599858&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FDiXmdNUw2N665hB4eQ_1741599805&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x2CriD6Y9buQJ4remWP_1741599859&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F1mqLfOqGGVZcEni2WV_1741599859&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QIuY1RmOo1kJFPe0nRT_1741599859&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ZPnoeDaCw0b5yc3Gx26_1741599861&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mqvoGgxlzfekLwKud6i_1741599861&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Ryk0LARQYb5rj4vJNgn_1741599861&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kCskruRvJin54F7d4aX_1741599861&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0KpwBIjzA6Niaw5qnNA_1741599862&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J25sF8B5fPC0rSSjU0N_1741599862&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tvTih9yF02awcasTTYb_1741599863&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NMirzsdCz6aGeFrv39K_1741599805&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L7ql300oTLYdFXJimQj_1741599864&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yxpkcDYI6oUbEllGoTB_1741599864&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qy3OqFgQDBctfvmaeOO_1741599864&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YDM2fKlJZVulk0k6xJr_1741599864&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rHEzQChEtiU40S9sjIE_1741599864&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XQQu6pVhujzmQVT5S0d_1741599864&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3GA38xQ1SfwbHSTXWNS_1741599864&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iZnRL1FjK4FAcOikmma_1741599864&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gjX0XEU9B2wFHRt2szK_1741599865&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DnT8qEXc40obo5ea3Re_1741599866&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k0O7kMM8d2Vlzx3K3Aq_1741599805&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E41fU77FpxANsEMmxnL_1741599866&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XrgEgQJp29lOZvqP061_1741599866&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oc87lp8w9gY1FM01gxG_1741599866&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oWi2rJ76HmKQvwjsozB_1741599866&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g4gZthv5jHiHNTASn2j_1741599868&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x6Tgope3Yy5ioQ00y6N_1741599868&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xqyIwAhVIcRGd8lR5oB_1741599868&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v2oFGYmHZy0DUWANXmQ_1741599868&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bAZsHW9ZCE0AzmUYV8N_1741599869&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dL6xs61aG0RnejsDsyR_1741599870&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UKJAeuDXvltH5kyBZ0D_1741599805&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LcwPI9UM8hIhquazhho_1741599870&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kUo36IJAeYP7cJr5uIf_1741599870&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Qh8d8vhCiMq8toxFGcV_1741599870&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3k9ZEq6VkZkskQCKEz0_1741599871&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0HhcHCEVVXi0DCIKdIER_1741599871&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9QUMoq3wdGOmD3VgYPz_1741599871&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8nKukzGrSoCqppe2B1O_1741599871&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ZZWAfFTZt1numtHZI1k_1741599872&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Tc8YTiGI5aSZyxqwe2q_1741599872&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aI4gfdCpuEsOEOWFnUq_1741599872&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rihViWQc1u9HR5DOqq4_1741599805&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UgTCVhC4XRZrRToVIal_1741599872&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sHIfRbX6dmkZihwjaeg_1741599873&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cXTzCNmzkt3GIEIplOd_1741599873&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vcfF9H06l3jATjBE8dQ_1741599873&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8GMOehxyzikPdFSha5e_1741599875&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gPX3WIfoHXoKzJTeloL_1741599876&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uxXmoczkK7Osjd6bhMz_1741599876&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gUmpm1c87IKpVcprQ6Y_1741599876&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89TlzcmnL5xxkVAfojF_1741599876&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jFieBQLewC0lyfMcvin_1741599876&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3QsNAPJAzFIhTOCuYaTJ_1741599806&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tMWx3GLHsdPMSsHWNxo_1741599876&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BhgmkMC3Sg72L7LqHRR_1741599877&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2guf1jUIBccRg21qUzuQ_1741599878&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SXrVLeU5SDhMRD7IACs_1741599878&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tcYNDGyjHWzouQSUkpk_1741599878&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WBS9LEtcoAuNNcARXcG_1741599878&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tA2fMzWhIrGtgLGI2eE_1741599878&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MVKxJiBgLPoKOHRCrZ6_1741599878&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YsJi5fXb3mZpg1qlPgt_1741599879&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RY2nKrTA7sCs3vpMIqf_1741599879&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6tpMd5MxPds7SjRQTrm_1741599806&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xrBIl3oSgFL1qWWhLeu_1741599879&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lvT83ei5LiZrYEJHN6y_1741599879&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tgpCumprlLCWH5AvNbU_1741599879&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memvNiRHX8HGUF8fW0P_1741599879&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gEn2wWIr3YAgZSLV58s_1741599880&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g7qz0wfZ0iwLR9bDI7J_1741599880&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pHtuz8aGaSFnw290UAm_1741599880&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eAOp5A7pXGYMQMiinWK_1741599880&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pb6jolqtr0xjypkTFA9_1741599880&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sA32lUWPQNeKqVH8vYL_1741599882&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NxH2J6W9yTu4MhFRJY2_1741599806&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COcytzykLrsOawvTVQM_1741599882&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IKhhs2XaWrUYMxBuUrh_1741599883&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JMLgoIYQeZrFOvffD1M_1741599883&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i64L8ZniL4djpZ45fsn_1741599885&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iipI3cHsgJDid1t7liO_1741599885&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sLrdNQGBEb7ZH5nUCtY_1741599885&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dkR5hWUE2siG5yvEU0T_1741599885&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jb3ksmOTMr3VXbr2l5M_1741599885&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LjO6zWQ8CZ3RZM0tGl2_1741599886&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3QROBOEyVyrBB9I8fU1_1741599803&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wSTRDDmCd9SuYgphoVx_1741599806&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ge3F0dpVuyoXQabk6gZ_1741599886&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rmZzotnBb696R9CyKzN_1741599886&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X1P2ykaQClTR1pX4KsE_1741599886&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TbEcmxuSmp4Hwvw1EZS_1741599886&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1uTPZvxUccwknIzfD5X_1741599889&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sFhQuYn8SErTCLU7bd9_1741599889&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9RWHp8ORFi9GGt2cWtJ_1741599889&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cyOqqnGkNwwpc6A1kfE_1741599889&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WoKfa3wTyOkXTbblwVw_1741599889&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8Geow6UbpxfxzaNXSig_1741599889&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lqbEto0Hg960AKV7gC9_1741599807&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0JQ9ncIxcE0o5qUl5jG_1741599889&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CmvYHVbYvwWBUd9RTdW_1741599889&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EcU5hUEGZZYcibVmTMl_1741599891&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LyVp5aS1X7cU2t2mTL0_1741599891&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cbN6tlpyTEhpR2KznuB_1741599891&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qQeMsorE2RtidtSvOYQ_1741599891&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f8FnDjf5e5uEalAQVjz_1741599891&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lPdXpxEjc7Wm6IXy6Gv_1741599891&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kPxsxvPBPMAdkJxiiCu_1741599891&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GX7H7rUE1zmuAHlHYNT_1741599892&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5eZoKeIh0vlTxECoG1Y_1741599808&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QezrbmKfnbLZsaWJI96_1741599892&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iphyZbX5BS61IsyQ4rC_1741599892&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Z4oujJHpDPnvUUU95we_1741599892&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cSYzFkm9hvbvsvQnNwr_1741599892&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zhXfA4jWcL4cxf8BDI4_1741599894&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5hd3hntzGpvX4DQ0ldHe_1741599894&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Spw6rXMWm634v5vpEeH_1741599894&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LK7Fnok0mrOSa85s6Ss_1741599896&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L2LtTcLExdvGEwfn14r_1741599897&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tt8G6tyBRm6vE3ru2uC_1741599808&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YBRvVJnqQFJhqED4aPt_1741599897&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e7iPg7w4vsA9nAoO9fy_1741599897&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POinH1rZMzsJGRiz1R5_1741599897&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rIjw1SjwI0lNXfDT1RK_1741599897&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6TkJ5jwakd4MHLLbS2i_1741599897&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SoziilKR5tIRLjo8JyW_1741599898&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PrmwrTADu9eqtQfUpY0_1741599898&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qimW1kSgDVdfivmjHXT_1741599898&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jUTVCAfUHyww6FGXhc1_1741599899&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534L6O4H8FM1Ftkarl2Y_1741599899&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vL8Rri2lVqxzBDIGZRm_1741599808&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tYtFxmiLl721V9evX89_1741599900&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SdLqdKK4dxSEsV9EuEY_1741599900&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43z37wIatWuhyNzqy37_1741599900&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IDU02zUIMxLksJSQ4PC_1741599900&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u9uSpiwF5QjTclWqvnO_1741599900&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utlRK1Tn1SDKVgVkVjh_1741599900&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DUoa67fQ5PSXVZV7R9s_1741599901&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VmXjFl5BWWH81GDehvZ_1741599903&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TpQ6lY6b68zrEm7B1cE_1741599903&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0BM7YK3SWpGriOs9o6B_1741599903&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ndr5301UERDrcf037M7_1741599808&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mP3FkXaqWwbjeAbDmeX_1741599903&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cIO51EJnpWB0aZtueOC_1741599903&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pOViPijrSWIwcjKVJpm_1741599904&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QuRhSf7wZOSKAc0ZFsd_1741599904&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fUBOCV2XwYPZZwmUB1B_1741599904&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YsDR0uNdXo5iQyD0JZ4_1741599904&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170orswsehBFGlLeDHV_1741599904&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9P0DOoKPsxwKmvVvsNl_1741599906&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X5BPNIMdxaA6tCr1V0L_1741599906&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Uo0jv9mAQcN4k3OlIHQ_1741599907&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V701qcY38dfX7PrOQJj_1741599808&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NCV8UATbW0j4WsnJJA7_1741599907&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EZfiTqkWeTJP5jiH0RU_1741599907&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mLeMyqsfdilLbEbPc8U_1741599908&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OCEIq8eTnnuE0jA55Km_1741599909&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RQkfgX51JhAXVzi07tz_1741599909&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pzUekgcf5b7AckSV5SO_1741599910&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hdXKsYrlc3tkEnSBlpq_1741599910&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AR0tLhBaLyoJPzlekZA_1741599910&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lf71pEWbJvgvlM5QW1e_1741599910&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dRLspVMDaXynd2OBogy_1741599910&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h8fWeECGvL8nmk1cVxJ_1741599808&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a5Vkj9sMGVLuT9OssyW_1741599911&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MXh898FxBjYUiZAVFcg_1741599911&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17frh8ISeBVJyob8hEc_1741599911&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xG3iAxrMWuQy5PsY9pv_1741599911&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2VtKwhk2rAKvhu1kyBjR_1741599911&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obo3WLNY2de97zpXGAL_1741599912&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gNws0suDK6mlQFZqE3F_1741599912&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6l55rVwuQ4xlehPgf5O_1741599912&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K7R2odkH5F4kDwiOPwB_1741599912&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KNTIPYtHjOSosBT5BC8_1741599912&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LAKuWEdaAjY4O24sVJn_1741599808&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wzMqZ6usyLxazf9uBYW_1741599912&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0LBZzDOc7v42MSbGFso_1741599912&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LpmftUPHo9IitclzQip_1741599915&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VB0UW2QRLHlX6D6BLRR_1741599915&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Ufsz1ax1lbGYEN4jG7V_1741599916&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IU9KZiWPIAxvVKoI7H1_1741599916&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VDFZyyDIjKT6uN6Ft2Z_1741599916&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u8lC2qO6JdrIQ7UpFF8_1741599916&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vxZxkfbhn2SqRe5wfkZ_1741599916&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8XNViRzeaIUI5p83CCsO_1741599916&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uUSWV30xFkfbi1iL9hZ_1741599808&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d6JN9geC4CkZUzGVZBj_1741599917&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EK23UljyKcUKfT8dWCb_1741599917&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uXf8tgdrhw4nXvwZrB7_1741599917&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voNYANxAkE16bzGgWDc_1741599917&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b5xGUyeh037MRUom3qc_1741599917&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ONcLnTowqxn5os1H7jk_1741599917&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MCqW1LRXNEq7nK8d5pi_1741599917&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gZ2GMUP6SCPr8YLqfpw_1741599917&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4L3skW7Dl3ltZj0rEABE_1741599918&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N2r8X1wfze5Kn0omPxC_1741599920&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KBysY6TzThX8SOh6FEd_1741599803&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cgZQ614FPsFbxMlibK0_1741599808&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gMXFlvKgE7L9Hso13LB_1741599920&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4KdzkgTYQAV9g9ir0UQ_1741599920&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48Hp0xXesmkbiwPteA1_1741599920&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NhSKVBu2kdYvAiyTMRF_1741599920&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ghGrDpCfRSyd9z0YrT9_1741599920&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aXy5F1MT9yTFSeJNQ6n_1741599920&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eW929pbADEpkMxrq9yD_1741599922&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BHetRzffNvY62hPqIUu_1741599923&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7GeYOO81xQ4BQyJHOKw_1741599923&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r5vgJOqx9qYc1Z7KBSC_1741599924&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ZmjLnhMUOJPkbgn4NTx_1741599808&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MwIwvb9BIpy9TPHKbVY_1741599924&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o4rjF2oIRdphg3a9RU6_1741599924&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3RmdFGLwe3BJRGSQO2C_1741599924&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W6pdyzewyLNLpozv2Ls_1741599925&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MBzD1an5IrUWI8uLZGQ_1741599926&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5vEMfgV8Ac2K3jrY9Ll_1741599926&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c0UtKolENYhWCaYJy6F_1741599926&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4eEdWSfBp4ZWfDJuThe_1741599927&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yV7eUAa17L5xvZ4j0V9_1741599927&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nEzbdo6xs5bETLd6Spt_1741599927&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MjSVDVY0CaJISXT5Blj_1741599808&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ORaJ9YPk15a2d2hdkt5_1741599927&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Gv8MOUZWiqG0FxvHr32_1741599928&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3YDTomRnHj2RDos9Gah_1741599929&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BvEuRowOx7LSkCsKEth_1741599930&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toBprpnREwCOGGMTgQy_1741599930&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8QOyIcaS517iYlSejEd_1741599930&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tNB0q0qdV7t8W8nguCg_1741599930&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658QhJaFdPQrAtcWKBEg_1741599932&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ZBuoAEaI4rySsKvJK1z_1741599932&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P1SlBz2BMMAYpOfyzVN_1741599932&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70OloiORKEq9RI7HjSL_1741599808&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dxkgm5QpT2wDKNyrk9D_1741599932&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QtmLU1A8PcBscHODptC_1741599932&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7ZCH9t3G8wctSlQLjy5_1741599932&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W9u0ThsIEu9nVi38S6P_1741599935&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76qEwthAxAfAoj8OI8L_1741599935&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WmHMG4ra4iWbtWTzqeX_1741599935&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BSshgnDZ4x4evAftthE_1741599935&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i83V0sfg1wx9ilwCU2h_1741599936&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DGkWjXG32nJFidLFZTFR_1741599936&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bfy4XaW3CiyTCfMCUM9_17415999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Uegws5V2qAs4RG2UrD2_1741599809&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HxIFIgTGUFlLrbAnwhg_1741599937&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VuqlWLLT34CuvNqdqf4_1741599938&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PA14XupLNUrW2ZFJ0nJ_1741599938&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ysRFqwqi9g2kWw5B54w_17415999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R6oFBo96QzPyctWvo7u_17415999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S8T22zcFUblOp8PCYdw_17415999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uhmxTKRGoeI2TWF89ge_1741599939&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TBEzyL1CsvICni3le76_1741599939&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epHQphbLoDCq3gVnLky_1741599939&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FsjgmAXS1qHAq6ZIVPdZ_17415999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2WywIyn6l664Zidh8Mmq_1741599809&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x2YKGw69CAHTklzKdfi_17415999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CLcrWTaBWZzpIwaL4CK_17415999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P7TLzAI9DzRdJH2IRW1_17415999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Ml40x5uES0KRayom7EK_1741599942&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pT7mrHroYZPwVwedX8n_1741599942&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nBFBNTCv39V9Bkwocmh_1741599944&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N9gRp5YPb7BQ6cYa1Rg_17415999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RW9YBv7cwYYlRZDHX4QL_17415999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cotsiO5dSPuV5qoqcaR_17415999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DRwt0MKrDZbyMRbSaqP_17415999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03L0CAxCweiUzbf0xAr_1741599810&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e6Cj0rWZJZHBK77lhLa_17415999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Z3UCmUAifmtW8hWEiqy_17415999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OdVKPkgx5OrKERFJlPL_1741599948&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gavpfZKxytrN5vY3nt0_17415999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C2HCllR6ENlXHYslp2B_1741599810&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EmH3xxtiUCghpIveMKg_1741599810&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wtFrDWsgNs811c69LCq_1741599810&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ASGdAHwBROl7vVKyzfs_1741599803&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AjRDE0622UrehiJkhrV_1741599810&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J4MqRjeCHqbtrbJCOWJ_1741599811&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QySxPHalaVHfNhFUwzX7_1741599811&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X88QGC0IBgbZ0IKo37D_1741599811&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JZtE0zQQDVbZ3LJgnLa_1741599811&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gWsyngNxoyK5iA2bVTf_1741599811&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9NoX73CkHxYFPI50hkG_1741599811&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5mGDQ9MtdQo9NjQkyDR_1741599811&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pF7E1mfR7LhHbUJq65f_1741599811&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BijbXj39y5V64dUv8Zn_1741599812&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naabwSFQSYiIuNwzHxN_1741599803&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2pYoKJJN18hF8f2rKmI_1741599812&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q3tgzgZSx2bpS2TtjDM_1741599813&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KCG563nhK84myh1fwob_1741599813&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ngtIqsRNVXTu2IYjtixb_1741599814&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3oATvl4zWhT0VI0Jo5L_1741599814&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bc0wcTepZy8eD4ywdmpz_1741599814&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piwQCiauF0V9pvGUj9q_1741599814&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cPgO6HcyC2XBl00mPAq_1741599814&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Pwzq1TgbDD9g9iKeSpNI_1741599815&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09HOGqxd8UzWglJTc6M_1741599815&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IzBwWdXxbAeKVgOiniN_1741599803&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It417HN82i9UdqTNBZ1_1741599815&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oRbusBqpVxBlLtzLMXQG_1741599815&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bn7oJumUhJAsbcAjHID_1741599815&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0lTDi3jDMM2GNPR3O8q_1741599815&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dQXvIAylZHStpXGSeC9_1741599815&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KplE1UwIm9ZQmwERtsZ_1741599816&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HnsklFmzy0wz4NH0GklK_1741599816&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0JBVo1oxXItodOH4tQ7A_1741599817&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wL2xit1l8XG51xICNXBh_1741599817&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N7YYKSSjlDJH90ZKztr_1741599817&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glbuzKXQ2Qd8KbehFe2_1741599803&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gyaPfyXpTGrSl0s8glSQ_1741599817&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xwn08Lr3G3nGA8fDPDK7_1741599819&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7AWhZncWhD1i1xQx2OJo_1741599819&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lni8D75fY6Ayt3iFlUX_1741599819&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YRkXBh3ecHkuDT7tgZJ_1741599819&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3MzqMbuMzIlSAoyOWJ0x_1741599819&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lmVlcVnLvc2mlbtY4bZk_1741599819&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AmdYuTOBYGEddYW2H54N_1741599819&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UyWkEezLFKF6FaYCD5GG_1741599820&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CgDL5bZ4i92YlLzAXM4y_1741599820&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EwTtR4J9riME85gpofTi_1741599803&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V0FpWuivt5xPCWKYas4h_1741599820&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9YsKQy4p42HSIbTcav6T_1741599820&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jiigiYVMwcvBBiz7hf86_1741599820&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zJcKzF9fHnMaDKZ3yunh_1741599820&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1qOF1dAYGTsTCo2ci3gI_1741599820&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IvbECza2nq6EFKJFdRFm_1741599820&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kYBeypgNpXdPpGDbM83R_1741599821&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SLBuYvwlVjBim25gkoRt_1741599821&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MrgMsnOreLG7esDojX6b_1741599822&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YYZEwVGSzB0Rvi01DoNC_1741599822&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29274</TotalTime>
  <Words>10363</Words>
  <Application>Microsoft Office PowerPoint</Application>
  <PresentationFormat>Widescreen</PresentationFormat>
  <Paragraphs>820</Paragraphs>
  <Slides>94</Slides>
  <Notes>74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94</vt:i4>
      </vt:variant>
    </vt:vector>
  </HeadingPairs>
  <TitlesOfParts>
    <vt:vector size="104" baseType="lpstr">
      <vt:lpstr>Aptos</vt:lpstr>
      <vt:lpstr>Arial</vt:lpstr>
      <vt:lpstr>Calibri</vt:lpstr>
      <vt:lpstr>Franklin Gothic Book</vt:lpstr>
      <vt:lpstr>Franklin Gothic Demi</vt:lpstr>
      <vt:lpstr>Franklin Gothic Medium</vt:lpstr>
      <vt:lpstr>Franklin Gothic Medium Cond</vt:lpstr>
      <vt:lpstr>Roboto</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1665</cp:revision>
  <dcterms:created xsi:type="dcterms:W3CDTF">2006-08-16T00:00:00Z</dcterms:created>
  <dcterms:modified xsi:type="dcterms:W3CDTF">2025-04-03T13:23:48Z</dcterms:modified>
</cp:coreProperties>
</file>